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6" r:id="rId5"/>
    <p:sldId id="258" r:id="rId6"/>
    <p:sldId id="264" r:id="rId7"/>
    <p:sldId id="262" r:id="rId8"/>
    <p:sldId id="257" r:id="rId9"/>
    <p:sldId id="270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10" autoAdjust="0"/>
  </p:normalViewPr>
  <p:slideViewPr>
    <p:cSldViewPr snapToGrid="0">
      <p:cViewPr>
        <p:scale>
          <a:sx n="100" d="100"/>
          <a:sy n="100" d="100"/>
        </p:scale>
        <p:origin x="954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ADEA2-B68B-4838-B5FC-451A1DC2425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0E360-E4B0-4190-9A2F-D618A6CC3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4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0E360-E4B0-4190-9A2F-D618A6CC35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72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Vzhledem</a:t>
            </a:r>
            <a:r>
              <a:rPr lang="en-US" dirty="0"/>
              <a:t> k </a:t>
            </a:r>
            <a:r>
              <a:rPr lang="en-US" dirty="0" err="1"/>
              <a:t>problémům</a:t>
            </a:r>
            <a:r>
              <a:rPr lang="en-US" dirty="0"/>
              <a:t> </a:t>
            </a:r>
            <a:r>
              <a:rPr lang="en-US" dirty="0" err="1"/>
              <a:t>spojeným</a:t>
            </a:r>
            <a:r>
              <a:rPr lang="en-US" dirty="0"/>
              <a:t> s online </a:t>
            </a:r>
            <a:r>
              <a:rPr lang="en-US" dirty="0" err="1"/>
              <a:t>podvody</a:t>
            </a:r>
            <a:r>
              <a:rPr lang="en-US" dirty="0"/>
              <a:t> </a:t>
            </a:r>
            <a:r>
              <a:rPr lang="en-US" dirty="0" err="1"/>
              <a:t>představujeme</a:t>
            </a:r>
            <a:r>
              <a:rPr lang="en-US" dirty="0"/>
              <a:t> </a:t>
            </a:r>
            <a:r>
              <a:rPr lang="en-US" dirty="0" err="1"/>
              <a:t>naše</a:t>
            </a:r>
            <a:r>
              <a:rPr lang="en-US" dirty="0"/>
              <a:t> </a:t>
            </a:r>
            <a:r>
              <a:rPr lang="en-US" dirty="0" err="1"/>
              <a:t>řešení</a:t>
            </a:r>
            <a:r>
              <a:rPr lang="en-US" dirty="0"/>
              <a:t> – </a:t>
            </a:r>
            <a:r>
              <a:rPr lang="cs-CZ" dirty="0" err="1"/>
              <a:t>Scoring</a:t>
            </a:r>
            <a:r>
              <a:rPr lang="cs-CZ" dirty="0"/>
              <a:t> Protistrany</a:t>
            </a:r>
            <a:r>
              <a:rPr lang="en-US" dirty="0"/>
              <a:t>. </a:t>
            </a:r>
            <a:r>
              <a:rPr lang="cs-CZ" dirty="0"/>
              <a:t>Implementujeme ML model, </a:t>
            </a:r>
            <a:r>
              <a:rPr lang="cs-CZ" dirty="0" err="1"/>
              <a:t>ktery</a:t>
            </a:r>
            <a:r>
              <a:rPr lang="cs-CZ" dirty="0"/>
              <a:t> </a:t>
            </a:r>
            <a:r>
              <a:rPr lang="en-US" dirty="0" err="1"/>
              <a:t>umožní</a:t>
            </a:r>
            <a:r>
              <a:rPr lang="en-US" dirty="0"/>
              <a:t> </a:t>
            </a:r>
            <a:r>
              <a:rPr lang="en-US" dirty="0" err="1"/>
              <a:t>zákazníkům</a:t>
            </a:r>
            <a:r>
              <a:rPr lang="en-US" dirty="0"/>
              <a:t> </a:t>
            </a:r>
            <a:r>
              <a:rPr lang="en-US" dirty="0" err="1"/>
              <a:t>zjistit</a:t>
            </a:r>
            <a:r>
              <a:rPr lang="en-US" dirty="0"/>
              <a:t>, </a:t>
            </a:r>
            <a:r>
              <a:rPr lang="en-US" dirty="0" err="1"/>
              <a:t>zda</a:t>
            </a:r>
            <a:r>
              <a:rPr lang="en-US" dirty="0"/>
              <a:t>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platbě</a:t>
            </a:r>
            <a:r>
              <a:rPr lang="en-US" dirty="0"/>
              <a:t> </a:t>
            </a:r>
            <a:r>
              <a:rPr lang="cs-CZ" dirty="0"/>
              <a:t>proti</a:t>
            </a:r>
            <a:r>
              <a:rPr lang="en-US" dirty="0" err="1"/>
              <a:t>strany</a:t>
            </a:r>
            <a:r>
              <a:rPr lang="en-US" dirty="0"/>
              <a:t> </a:t>
            </a:r>
            <a:r>
              <a:rPr lang="en-US" dirty="0" err="1"/>
              <a:t>důvěřovat</a:t>
            </a:r>
            <a:r>
              <a:rPr lang="en-US" dirty="0"/>
              <a:t>, a </a:t>
            </a:r>
            <a:r>
              <a:rPr lang="en-US" dirty="0" err="1"/>
              <a:t>eliminovat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phishing, </a:t>
            </a:r>
            <a:r>
              <a:rPr lang="en-US" dirty="0" err="1"/>
              <a:t>nepoctivé</a:t>
            </a:r>
            <a:r>
              <a:rPr lang="en-US" dirty="0"/>
              <a:t> </a:t>
            </a:r>
            <a:r>
              <a:rPr lang="en-US" dirty="0" err="1"/>
              <a:t>obchodníky</a:t>
            </a:r>
            <a:r>
              <a:rPr lang="en-US" dirty="0"/>
              <a:t> a </a:t>
            </a:r>
            <a:r>
              <a:rPr lang="en-US" dirty="0" err="1"/>
              <a:t>další</a:t>
            </a:r>
            <a:r>
              <a:rPr lang="en-US" dirty="0"/>
              <a:t> </a:t>
            </a:r>
            <a:r>
              <a:rPr lang="en-US" dirty="0" err="1"/>
              <a:t>typy</a:t>
            </a:r>
            <a:r>
              <a:rPr lang="en-US" dirty="0"/>
              <a:t> </a:t>
            </a:r>
            <a:r>
              <a:rPr lang="en-US" dirty="0" err="1"/>
              <a:t>podvodů</a:t>
            </a:r>
            <a:r>
              <a:rPr lang="en-US" dirty="0"/>
              <a:t>. </a:t>
            </a:r>
            <a:r>
              <a:rPr lang="en-US" dirty="0" err="1"/>
              <a:t>Zákazníci</a:t>
            </a:r>
            <a:r>
              <a:rPr lang="en-US" dirty="0"/>
              <a:t> </a:t>
            </a:r>
            <a:r>
              <a:rPr lang="en-US" dirty="0" err="1"/>
              <a:t>uvidí</a:t>
            </a:r>
            <a:r>
              <a:rPr lang="en-US" dirty="0"/>
              <a:t> </a:t>
            </a:r>
            <a:r>
              <a:rPr lang="cs-CZ" dirty="0" err="1"/>
              <a:t>score</a:t>
            </a:r>
            <a:r>
              <a:rPr lang="cs-CZ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zelený</a:t>
            </a:r>
            <a:r>
              <a:rPr lang="en-US" dirty="0"/>
              <a:t>, </a:t>
            </a:r>
            <a:r>
              <a:rPr lang="en-US" dirty="0" err="1"/>
              <a:t>žlutý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červený</a:t>
            </a:r>
            <a:r>
              <a:rPr lang="en-US" dirty="0"/>
              <a:t> </a:t>
            </a:r>
            <a:r>
              <a:rPr lang="en-US" dirty="0" err="1"/>
              <a:t>indikátor</a:t>
            </a:r>
            <a:r>
              <a:rPr lang="en-US" dirty="0"/>
              <a:t>, </a:t>
            </a:r>
            <a:r>
              <a:rPr lang="en-US" dirty="0" err="1"/>
              <a:t>což</a:t>
            </a:r>
            <a:r>
              <a:rPr lang="en-US" dirty="0"/>
              <a:t> </a:t>
            </a:r>
            <a:r>
              <a:rPr lang="en-US" dirty="0" err="1"/>
              <a:t>jim</a:t>
            </a:r>
            <a:r>
              <a:rPr lang="en-US" dirty="0"/>
              <a:t> </a:t>
            </a:r>
            <a:r>
              <a:rPr lang="en-US" dirty="0" err="1"/>
              <a:t>usnadní</a:t>
            </a:r>
            <a:r>
              <a:rPr lang="en-US" dirty="0"/>
              <a:t> </a:t>
            </a:r>
            <a:r>
              <a:rPr lang="en-US" dirty="0" err="1"/>
              <a:t>rozhodování</a:t>
            </a:r>
            <a:r>
              <a:rPr lang="en-US" dirty="0"/>
              <a:t> o </a:t>
            </a:r>
            <a:r>
              <a:rPr lang="en-US" dirty="0" err="1"/>
              <a:t>bezpečnosti</a:t>
            </a:r>
            <a:r>
              <a:rPr lang="en-US" dirty="0"/>
              <a:t> </a:t>
            </a:r>
            <a:r>
              <a:rPr lang="en-US" dirty="0" err="1"/>
              <a:t>transakcí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cs-CZ" dirty="0"/>
              <a:t>J</a:t>
            </a:r>
            <a:r>
              <a:rPr lang="en-US" dirty="0" err="1"/>
              <a:t>edním</a:t>
            </a:r>
            <a:r>
              <a:rPr lang="en-US" dirty="0"/>
              <a:t> z </a:t>
            </a:r>
            <a:r>
              <a:rPr lang="en-US" dirty="0" err="1"/>
              <a:t>příkladů</a:t>
            </a:r>
            <a:r>
              <a:rPr lang="en-US" dirty="0"/>
              <a:t> </a:t>
            </a:r>
            <a:r>
              <a:rPr lang="en-US" dirty="0" err="1"/>
              <a:t>použití</a:t>
            </a:r>
            <a:r>
              <a:rPr lang="en-US" dirty="0"/>
              <a:t> </a:t>
            </a:r>
            <a:r>
              <a:rPr lang="en-US" dirty="0" err="1"/>
              <a:t>našeho</a:t>
            </a:r>
            <a:r>
              <a:rPr lang="en-US" dirty="0"/>
              <a:t> </a:t>
            </a:r>
            <a:r>
              <a:rPr lang="en-US" dirty="0" err="1"/>
              <a:t>systému</a:t>
            </a:r>
            <a:r>
              <a:rPr lang="en-US" dirty="0"/>
              <a:t> je </a:t>
            </a:r>
            <a:r>
              <a:rPr lang="en-US" dirty="0" err="1"/>
              <a:t>detekce</a:t>
            </a:r>
            <a:r>
              <a:rPr lang="en-US" dirty="0"/>
              <a:t> </a:t>
            </a:r>
            <a:r>
              <a:rPr lang="en-US" dirty="0" err="1"/>
              <a:t>phishingových</a:t>
            </a:r>
            <a:r>
              <a:rPr lang="en-US" dirty="0"/>
              <a:t> </a:t>
            </a:r>
            <a:r>
              <a:rPr lang="en-US" dirty="0" err="1"/>
              <a:t>stránek</a:t>
            </a:r>
            <a:r>
              <a:rPr lang="en-US" dirty="0"/>
              <a:t>. </a:t>
            </a:r>
            <a:r>
              <a:rPr lang="en-US" dirty="0" err="1"/>
              <a:t>Při</a:t>
            </a:r>
            <a:r>
              <a:rPr lang="en-US" dirty="0"/>
              <a:t> </a:t>
            </a:r>
            <a:r>
              <a:rPr lang="en-US" dirty="0" err="1"/>
              <a:t>pokusu</a:t>
            </a:r>
            <a:r>
              <a:rPr lang="en-US" dirty="0"/>
              <a:t> o </a:t>
            </a:r>
            <a:r>
              <a:rPr lang="en-US" dirty="0" err="1"/>
              <a:t>platbu</a:t>
            </a:r>
            <a:r>
              <a:rPr lang="en-US" dirty="0"/>
              <a:t> </a:t>
            </a:r>
            <a:r>
              <a:rPr lang="en-US" dirty="0" err="1"/>
              <a:t>kartou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falešné</a:t>
            </a:r>
            <a:r>
              <a:rPr lang="en-US" dirty="0"/>
              <a:t> </a:t>
            </a:r>
            <a:r>
              <a:rPr lang="en-US" dirty="0" err="1"/>
              <a:t>stránce</a:t>
            </a:r>
            <a:r>
              <a:rPr lang="en-US" dirty="0"/>
              <a:t> </a:t>
            </a:r>
            <a:r>
              <a:rPr lang="en-US" dirty="0" err="1"/>
              <a:t>známého</a:t>
            </a:r>
            <a:r>
              <a:rPr lang="en-US" dirty="0"/>
              <a:t> </a:t>
            </a:r>
            <a:r>
              <a:rPr lang="en-US" dirty="0" err="1"/>
              <a:t>obchodu</a:t>
            </a:r>
            <a:r>
              <a:rPr lang="en-US" dirty="0"/>
              <a:t> se </a:t>
            </a:r>
            <a:r>
              <a:rPr lang="en-US" dirty="0" err="1"/>
              <a:t>uživateli</a:t>
            </a:r>
            <a:r>
              <a:rPr lang="en-US" dirty="0"/>
              <a:t> </a:t>
            </a:r>
            <a:r>
              <a:rPr lang="en-US" dirty="0" err="1"/>
              <a:t>zobrazí</a:t>
            </a:r>
            <a:r>
              <a:rPr lang="en-US" dirty="0"/>
              <a:t> </a:t>
            </a:r>
            <a:r>
              <a:rPr lang="cs-CZ" dirty="0"/>
              <a:t>červený </a:t>
            </a:r>
            <a:r>
              <a:rPr lang="en-US" dirty="0" err="1"/>
              <a:t>indikátor</a:t>
            </a:r>
            <a:r>
              <a:rPr lang="en-US" dirty="0"/>
              <a:t>, </a:t>
            </a:r>
            <a:r>
              <a:rPr lang="en-US" dirty="0" err="1"/>
              <a:t>který</a:t>
            </a:r>
            <a:r>
              <a:rPr lang="en-US" dirty="0"/>
              <a:t> ho </a:t>
            </a:r>
            <a:r>
              <a:rPr lang="en-US" dirty="0" err="1"/>
              <a:t>upozorní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obchodu</a:t>
            </a:r>
            <a:r>
              <a:rPr lang="en-US" dirty="0"/>
              <a:t> </a:t>
            </a:r>
            <a:r>
              <a:rPr lang="en-US" dirty="0" err="1"/>
              <a:t>nelze</a:t>
            </a:r>
            <a:r>
              <a:rPr lang="en-US" dirty="0"/>
              <a:t> </a:t>
            </a:r>
            <a:r>
              <a:rPr lang="en-US" dirty="0" err="1"/>
              <a:t>důvěřovat</a:t>
            </a:r>
            <a:r>
              <a:rPr lang="en-US" dirty="0"/>
              <a:t> a </a:t>
            </a:r>
            <a:r>
              <a:rPr lang="en-US" dirty="0" err="1"/>
              <a:t>jedná</a:t>
            </a:r>
            <a:r>
              <a:rPr lang="en-US" dirty="0"/>
              <a:t> se o </a:t>
            </a:r>
            <a:r>
              <a:rPr lang="en-US" dirty="0" err="1"/>
              <a:t>potenciální</a:t>
            </a:r>
            <a:r>
              <a:rPr lang="en-US" dirty="0"/>
              <a:t> </a:t>
            </a:r>
            <a:r>
              <a:rPr lang="en-US" dirty="0" err="1"/>
              <a:t>phishingovou</a:t>
            </a:r>
            <a:r>
              <a:rPr lang="en-US" dirty="0"/>
              <a:t> </a:t>
            </a:r>
            <a:r>
              <a:rPr lang="en-US" dirty="0" err="1"/>
              <a:t>stránku</a:t>
            </a:r>
            <a:r>
              <a:rPr lang="en-US" dirty="0"/>
              <a:t>. </a:t>
            </a:r>
            <a:r>
              <a:rPr lang="en-US" dirty="0" err="1"/>
              <a:t>Zákazník</a:t>
            </a:r>
            <a:r>
              <a:rPr lang="en-US" dirty="0"/>
              <a:t> se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vyhnout</a:t>
            </a:r>
            <a:r>
              <a:rPr lang="en-US" dirty="0"/>
              <a:t> </a:t>
            </a:r>
            <a:r>
              <a:rPr lang="en-US" dirty="0" err="1"/>
              <a:t>odcizení</a:t>
            </a:r>
            <a:r>
              <a:rPr lang="en-US" dirty="0"/>
              <a:t> </a:t>
            </a:r>
            <a:r>
              <a:rPr lang="en-US" dirty="0" err="1"/>
              <a:t>svých</a:t>
            </a:r>
            <a:r>
              <a:rPr lang="en-US" dirty="0"/>
              <a:t> </a:t>
            </a:r>
            <a:r>
              <a:rPr lang="en-US" dirty="0" err="1"/>
              <a:t>platebních</a:t>
            </a:r>
            <a:r>
              <a:rPr lang="en-US" dirty="0"/>
              <a:t> </a:t>
            </a:r>
            <a:r>
              <a:rPr lang="en-US" dirty="0" err="1"/>
              <a:t>údajů</a:t>
            </a:r>
            <a:r>
              <a:rPr lang="en-US" dirty="0"/>
              <a:t> a </a:t>
            </a:r>
            <a:r>
              <a:rPr lang="en-US" dirty="0" err="1"/>
              <a:t>ohrožení</a:t>
            </a:r>
            <a:r>
              <a:rPr lang="en-US" dirty="0"/>
              <a:t> </a:t>
            </a:r>
            <a:r>
              <a:rPr lang="en-US" dirty="0" err="1"/>
              <a:t>své</a:t>
            </a:r>
            <a:r>
              <a:rPr lang="en-US" dirty="0"/>
              <a:t> </a:t>
            </a:r>
            <a:r>
              <a:rPr lang="en-US" dirty="0" err="1"/>
              <a:t>finanční</a:t>
            </a:r>
            <a:r>
              <a:rPr lang="en-US" dirty="0"/>
              <a:t> </a:t>
            </a:r>
            <a:r>
              <a:rPr lang="en-US" dirty="0" err="1"/>
              <a:t>bezpečnosti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0E360-E4B0-4190-9A2F-D618A6CC35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9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7A4578-AAE6-AE70-687D-BC3C1686C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A03E84B-3350-123C-79C1-9E8CB27D9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8DD692F-9A88-BAFD-C112-2AD08446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153C-9609-43B2-8E05-C16808DB336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411D634-3389-68DB-DD2F-94AC6E49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4CCF01C-CDD8-FE4B-8CA5-FDEA2F7A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C168-4790-4DF2-836F-4DE5949C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0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4BB441-3B06-92CE-56CA-8514D1A4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FC62D72-9C36-FF34-16C2-3514FC6CF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8366FDC-F866-409D-7953-B76583BD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153C-9609-43B2-8E05-C16808DB336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4B87A0F-28C3-44BD-A405-1BDF0503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0D5941C-93DE-8FE4-BC2C-123200E9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C168-4790-4DF2-836F-4DE5949C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39C9852-0813-CFFF-B858-F26D11499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1419EFE-D6B0-00F3-3B84-6281EBC8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CF49A3E-0692-4138-139A-26553F7E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153C-9609-43B2-8E05-C16808DB336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9929857-EC4E-2918-CC78-90403083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225331-BDE6-1D98-A34F-991F4B3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C168-4790-4DF2-836F-4DE5949C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88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symbol pro číslo snímku 2">
            <a:extLst>
              <a:ext uri="{FF2B5EF4-FFF2-40B4-BE49-F238E27FC236}">
                <a16:creationId xmlns:a16="http://schemas.microsoft.com/office/drawing/2014/main" id="{613B8394-E126-4017-AABF-A76C2FCCFAEB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-113675" y="6287689"/>
            <a:ext cx="731600" cy="524800"/>
          </a:xfrm>
        </p:spPr>
        <p:txBody>
          <a:bodyPr/>
          <a:lstStyle>
            <a:lvl1pPr>
              <a:defRPr>
                <a:solidFill>
                  <a:srgbClr val="01468F"/>
                </a:solidFill>
              </a:defRPr>
            </a:lvl1pPr>
          </a:lstStyle>
          <a:p>
            <a:fld id="{897EC168-4790-4DF2-836F-4DE5949C3C1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Google Shape;37;p7">
            <a:extLst>
              <a:ext uri="{FF2B5EF4-FFF2-40B4-BE49-F238E27FC236}">
                <a16:creationId xmlns:a16="http://schemas.microsoft.com/office/drawing/2014/main" id="{790E9242-3CF9-478E-BB5C-6EC44E4307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800" y="1479392"/>
            <a:ext cx="9338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28C"/>
              </a:buClr>
              <a:buSzPts val="3400"/>
              <a:buFont typeface="Titillium Web SemiBold"/>
              <a:buNone/>
              <a:defRPr sz="4533">
                <a:solidFill>
                  <a:srgbClr val="00328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353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FED759-0D82-92C2-A6DA-87DC6310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61BD6E-D711-AC1D-226F-6459AD18D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EAFA8DF-760F-B621-D5B6-72A99B6A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153C-9609-43B2-8E05-C16808DB336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7ED229A-1C72-F859-A747-41D4DF38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48598B-378F-6D19-9869-4BB16650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C168-4790-4DF2-836F-4DE5949C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62AA9F-75C1-2DE2-76E6-F93D6B28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C2FE763-9018-D358-95F4-DA6BEB120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6F4279C-C05B-7ABE-4FEE-E487BDC8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153C-9609-43B2-8E05-C16808DB336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46E9CA2-594B-B646-2871-504EC5CF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FB45D77-3554-E518-6068-F20EABD1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C168-4790-4DF2-836F-4DE5949C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9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7AEEFA-841D-0084-5C5D-B07A8551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3D66E3-69D3-300A-EBA3-F3ACA79F2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9952AB4-F1F2-AF3A-042B-CEF00AD09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C66743E-E0FA-CB75-767A-B7C8818E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153C-9609-43B2-8E05-C16808DB336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C0A8BE7-BD55-66FE-5F3D-24017B18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A83DF56-C4CA-18FD-E0C7-846E0635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C168-4790-4DF2-836F-4DE5949C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6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248C85-4488-BC0B-1044-B1FBA11A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5A072B2-9B56-727F-0EC4-249283F23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D15BE59-D46E-0711-610C-2F464B33B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DCBEC6C-8A50-479E-F666-ADF1BA0F5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5326ACC-CE99-F2CD-C0D0-C298B9F3E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B041B23-1978-4809-A74C-3B84417E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153C-9609-43B2-8E05-C16808DB336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D390549-390D-0470-0B75-E7517326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B92AFC0-0A55-69C0-C40E-273926C0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C168-4790-4DF2-836F-4DE5949C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8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AE379B-0E91-0A3B-D5B6-3D275B8D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2DBFD5D-2057-D35F-B637-9DE22EB5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153C-9609-43B2-8E05-C16808DB336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463C517-59AA-E41F-E2EF-C1C39033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EF2CA5A-F946-42B7-8956-3EB65369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C168-4790-4DF2-836F-4DE5949C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1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EC44C27-7979-736E-A4CA-A5F48923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153C-9609-43B2-8E05-C16808DB336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ADF1F89-B96F-1BE1-568D-CF601694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AAC5BFB-ACEB-FDCF-CCBA-2B263394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C168-4790-4DF2-836F-4DE5949C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AEEE5F-381B-03F1-F736-EDAD8372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075F34-BB9E-9286-FE40-A6395E1EF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4C4199D-A18D-8FD7-9F69-D6AB9A738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906E901-18B5-A7FA-262B-5D1B77F5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153C-9609-43B2-8E05-C16808DB336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BAA8544-DA75-C65D-3E43-BC59AE11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0A7508F-959D-7D6C-6487-1A250448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C168-4790-4DF2-836F-4DE5949C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6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CC2919-E81C-BEE0-6C87-3AE521E4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6E816F3C-D3FA-F902-2AFC-A75C1D3E3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BD72ED2-29D1-2157-FC1E-487A39BD9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2EE8524-C595-6F1C-D8F2-9626AF37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153C-9609-43B2-8E05-C16808DB336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C16D980-F4CD-10F4-55A1-3CFFFF5E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5321F50-B4E0-32A1-9814-68C8FA0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C168-4790-4DF2-836F-4DE5949C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818CEB17-FFAE-2389-C5E8-47B66DCC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ru-RU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EE51782-7656-5724-A528-9576928A4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ru-RU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41A5FD6-6B5E-80E6-7703-2502A4262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4153C-9609-43B2-8E05-C16808DB336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A24FFB2-5B03-F752-6068-E464A10E8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F64D596-BF11-1F7E-85BD-F476E6069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EC168-4790-4DF2-836F-4DE5949C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9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rgbClr val="00328C"/>
          </a:solidFill>
          <a:latin typeface="Titillium Web SemiBold" panose="000007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28C"/>
          </a:solidFill>
          <a:latin typeface="Titillium Web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28C"/>
          </a:solidFill>
          <a:latin typeface="Titillium Web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328C"/>
          </a:solidFill>
          <a:latin typeface="Titillium Web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28C"/>
          </a:solidFill>
          <a:latin typeface="Titillium Web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28C"/>
          </a:solidFill>
          <a:latin typeface="Titillium Web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3E10-4F23-0A29-C7F8-8DDA84A7C9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err="1">
                <a:latin typeface="Titillium Web SemiBold"/>
              </a:rPr>
              <a:t>Řešení</a:t>
            </a:r>
            <a:r>
              <a:rPr lang="en-US">
                <a:latin typeface="Titillium Web SemiBold"/>
              </a:rPr>
              <a:t> </a:t>
            </a:r>
            <a:r>
              <a:rPr lang="en-US" err="1">
                <a:latin typeface="Titillium Web SemiBold"/>
              </a:rPr>
              <a:t>internetových</a:t>
            </a:r>
            <a:r>
              <a:rPr lang="en-US">
                <a:latin typeface="Titillium Web SemiBold"/>
              </a:rPr>
              <a:t> </a:t>
            </a:r>
            <a:r>
              <a:rPr lang="en-US" err="1">
                <a:latin typeface="Titillium Web SemiBold"/>
              </a:rPr>
              <a:t>podvodů</a:t>
            </a:r>
            <a:r>
              <a:rPr lang="en-US">
                <a:latin typeface="Titillium Web SemiBold"/>
              </a:rPr>
              <a:t> </a:t>
            </a:r>
            <a:r>
              <a:rPr lang="en-US" err="1">
                <a:latin typeface="Titillium Web SemiBold"/>
              </a:rPr>
              <a:t>pomocí</a:t>
            </a:r>
            <a:r>
              <a:rPr lang="en-US">
                <a:latin typeface="Titillium Web SemiBold"/>
              </a:rPr>
              <a:t> </a:t>
            </a:r>
            <a:r>
              <a:rPr lang="en-US" err="1">
                <a:latin typeface="Titillium Web SemiBold"/>
              </a:rPr>
              <a:t>bodového</a:t>
            </a:r>
            <a:r>
              <a:rPr lang="en-US">
                <a:latin typeface="Titillium Web SemiBold"/>
              </a:rPr>
              <a:t> </a:t>
            </a:r>
            <a:r>
              <a:rPr lang="en-US" err="1">
                <a:latin typeface="Titillium Web SemiBold"/>
              </a:rPr>
              <a:t>hodnocení</a:t>
            </a:r>
            <a:r>
              <a:rPr lang="en-US">
                <a:latin typeface="Titillium Web SemiBold"/>
              </a:rPr>
              <a:t> </a:t>
            </a:r>
            <a:r>
              <a:rPr lang="en-US" err="1">
                <a:latin typeface="Titillium Web SemiBold"/>
              </a:rPr>
              <a:t>protistrany</a:t>
            </a:r>
            <a:endParaRPr lang="cs-CZ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191BF-7EA7-0069-582E-08CBACE25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Hackathon 2023</a:t>
            </a:r>
            <a:endParaRPr lang="cs-CZ"/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BC22940B-3F96-677B-69AF-A6CA1511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27" y="5364103"/>
            <a:ext cx="982463" cy="978940"/>
          </a:xfrm>
          <a:prstGeom prst="rect">
            <a:avLst/>
          </a:prstGeom>
        </p:spPr>
      </p:pic>
      <p:pic>
        <p:nvPicPr>
          <p:cNvPr id="5" name="Obrázek 5">
            <a:extLst>
              <a:ext uri="{FF2B5EF4-FFF2-40B4-BE49-F238E27FC236}">
                <a16:creationId xmlns:a16="http://schemas.microsoft.com/office/drawing/2014/main" id="{65E40601-3EFE-8FC4-5A41-3A480ED9A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370" y="5140567"/>
            <a:ext cx="1430217" cy="14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4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2E26-8C31-1C9E-0073-B9184A82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7821"/>
            <a:ext cx="9286706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The Pain – </a:t>
            </a:r>
            <a:r>
              <a:rPr lang="en-US" dirty="0" err="1"/>
              <a:t>Internetové</a:t>
            </a:r>
            <a:r>
              <a:rPr lang="en-US" dirty="0"/>
              <a:t> </a:t>
            </a:r>
            <a:r>
              <a:rPr lang="en-US" dirty="0" err="1"/>
              <a:t>Podvody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A840C-3481-AEDA-458C-E08E57ECD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61" y="2047554"/>
            <a:ext cx="4904395" cy="2991681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79E16-ABDB-28D5-CC73-4A9CB2593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256212" cy="381158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Míra</a:t>
            </a:r>
            <a:r>
              <a:rPr lang="en-US" sz="2400" dirty="0"/>
              <a:t> </a:t>
            </a:r>
            <a:r>
              <a:rPr lang="en-US" sz="2400" dirty="0" err="1"/>
              <a:t>podvodů</a:t>
            </a:r>
            <a:r>
              <a:rPr lang="en-US" sz="2400" dirty="0"/>
              <a:t> se </a:t>
            </a:r>
            <a:r>
              <a:rPr lang="en-US" sz="2400" dirty="0" err="1"/>
              <a:t>zvyšuje</a:t>
            </a:r>
            <a:endParaRPr lang="en-US" sz="2400" dirty="0"/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ru-RU" sz="2400" dirty="0" err="1"/>
              <a:t>Zákazníci</a:t>
            </a:r>
            <a:r>
              <a:rPr lang="ru-RU" sz="2400" dirty="0"/>
              <a:t> </a:t>
            </a:r>
            <a:r>
              <a:rPr lang="ru-RU" sz="2400" dirty="0" err="1"/>
              <a:t>si</a:t>
            </a:r>
            <a:r>
              <a:rPr lang="ru-RU" sz="2400" dirty="0"/>
              <a:t> </a:t>
            </a:r>
            <a:r>
              <a:rPr lang="ru-RU" sz="2400" dirty="0" err="1"/>
              <a:t>stěžují</a:t>
            </a:r>
            <a:r>
              <a:rPr lang="ru-RU" sz="2400" dirty="0"/>
              <a:t> </a:t>
            </a:r>
            <a:r>
              <a:rPr lang="ru-RU" sz="2400" dirty="0" err="1"/>
              <a:t>na</a:t>
            </a:r>
            <a:r>
              <a:rPr lang="ru-RU" sz="2400" dirty="0"/>
              <a:t> </a:t>
            </a:r>
            <a:r>
              <a:rPr lang="ru-RU" sz="2400" dirty="0" err="1"/>
              <a:t>banku</a:t>
            </a:r>
            <a:endParaRPr lang="ru-RU" sz="2400" dirty="0"/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ru-RU" sz="2400" dirty="0" err="1"/>
              <a:t>Ztráta</a:t>
            </a:r>
            <a:r>
              <a:rPr lang="ru-RU" sz="2400" dirty="0"/>
              <a:t> </a:t>
            </a:r>
            <a:r>
              <a:rPr lang="ru-RU" sz="2400" dirty="0" err="1"/>
              <a:t>peněz</a:t>
            </a:r>
            <a:r>
              <a:rPr lang="ru-RU" sz="2400" dirty="0"/>
              <a:t> a </a:t>
            </a:r>
            <a:r>
              <a:rPr lang="ru-RU" sz="2400" dirty="0" err="1"/>
              <a:t>důvěry</a:t>
            </a:r>
            <a:r>
              <a:rPr lang="ru-RU" sz="2400" dirty="0"/>
              <a:t> </a:t>
            </a:r>
            <a:r>
              <a:rPr lang="ru-RU" sz="2400" dirty="0" err="1"/>
              <a:t>zákazníků</a:t>
            </a:r>
            <a:endParaRPr lang="en-US" sz="2400" dirty="0"/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Nedostatek</a:t>
            </a:r>
            <a:r>
              <a:rPr lang="en-US" sz="2400" dirty="0"/>
              <a:t> </a:t>
            </a:r>
            <a:r>
              <a:rPr lang="en-US" sz="2400" dirty="0" err="1"/>
              <a:t>znalostí</a:t>
            </a:r>
            <a:r>
              <a:rPr lang="en-US" sz="2400" dirty="0"/>
              <a:t>, </a:t>
            </a:r>
            <a:r>
              <a:rPr lang="en-US" sz="2400" dirty="0" err="1"/>
              <a:t>abychom</a:t>
            </a:r>
            <a:r>
              <a:rPr lang="en-US" sz="2400" dirty="0"/>
              <a:t> </a:t>
            </a:r>
            <a:r>
              <a:rPr lang="en-US" sz="2400" dirty="0" err="1"/>
              <a:t>věřili</a:t>
            </a:r>
            <a:r>
              <a:rPr lang="en-US" sz="2400" dirty="0"/>
              <a:t> </a:t>
            </a:r>
            <a:r>
              <a:rPr lang="en-US" sz="2400" dirty="0" err="1"/>
              <a:t>protistraně</a:t>
            </a:r>
            <a:endParaRPr lang="en-US" sz="2400" dirty="0"/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Falešné</a:t>
            </a:r>
            <a:r>
              <a:rPr lang="en-US" sz="2400" dirty="0"/>
              <a:t> </a:t>
            </a:r>
            <a:r>
              <a:rPr lang="en-US" sz="2400" dirty="0" err="1"/>
              <a:t>webové</a:t>
            </a:r>
            <a:r>
              <a:rPr lang="en-US" sz="2400" dirty="0"/>
              <a:t> </a:t>
            </a:r>
            <a:r>
              <a:rPr lang="en-US" sz="2400" dirty="0" err="1"/>
              <a:t>stránky</a:t>
            </a:r>
            <a:r>
              <a:rPr lang="en-US" sz="2400" dirty="0"/>
              <a:t> </a:t>
            </a:r>
            <a:r>
              <a:rPr lang="en-US" sz="2400" dirty="0" err="1"/>
              <a:t>elektronického</a:t>
            </a:r>
            <a:r>
              <a:rPr lang="en-US" sz="2400" dirty="0"/>
              <a:t> </a:t>
            </a:r>
            <a:r>
              <a:rPr lang="en-US" sz="2400" dirty="0" err="1"/>
              <a:t>obchodu</a:t>
            </a:r>
            <a:endParaRPr lang="en-US" sz="2400" dirty="0"/>
          </a:p>
          <a:p>
            <a:pPr marL="285750" indent="-28575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cs-CZ" sz="2400" dirty="0"/>
              <a:t>Podvody při bankovních převodech na trhu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1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2E26-8C31-1C9E-0073-B9184A82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tillium Web SemiBold"/>
              </a:rPr>
              <a:t>Statistiky</a:t>
            </a:r>
            <a:r>
              <a:rPr lang="en-US">
                <a:latin typeface="Titillium Web SemiBold"/>
              </a:rPr>
              <a:t> a </a:t>
            </a:r>
            <a:r>
              <a:rPr lang="en-US" err="1">
                <a:latin typeface="Titillium Web SemiBold"/>
              </a:rPr>
              <a:t>Výzkum</a:t>
            </a:r>
            <a:endParaRPr lang="cs-CZ" err="1"/>
          </a:p>
        </p:txBody>
      </p:sp>
      <p:pic>
        <p:nvPicPr>
          <p:cNvPr id="4" name="Obrázek 4" descr="Obsah obrázku text&#10;&#10;Popis se vygeneroval automaticky.">
            <a:extLst>
              <a:ext uri="{FF2B5EF4-FFF2-40B4-BE49-F238E27FC236}">
                <a16:creationId xmlns:a16="http://schemas.microsoft.com/office/drawing/2014/main" id="{B6307188-0EB2-1E90-E3BA-25E193899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634" y="1698527"/>
            <a:ext cx="5000223" cy="1427275"/>
          </a:xfrm>
        </p:spPr>
      </p:pic>
      <p:pic>
        <p:nvPicPr>
          <p:cNvPr id="5" name="Obrázek 5" descr="Obsah obrázku tabulka&#10;&#10;Popis se vygeneroval automaticky.">
            <a:extLst>
              <a:ext uri="{FF2B5EF4-FFF2-40B4-BE49-F238E27FC236}">
                <a16:creationId xmlns:a16="http://schemas.microsoft.com/office/drawing/2014/main" id="{91F8ACCC-0C21-3A48-604B-FF04213E93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8" t="4906" r="29492" b="11321"/>
          <a:stretch/>
        </p:blipFill>
        <p:spPr>
          <a:xfrm>
            <a:off x="836634" y="3429000"/>
            <a:ext cx="5359878" cy="2385924"/>
          </a:xfrm>
          <a:prstGeom prst="rect">
            <a:avLst/>
          </a:prstGeom>
        </p:spPr>
      </p:pic>
      <p:pic>
        <p:nvPicPr>
          <p:cNvPr id="1026" name="Picture 2" descr="Think you're smarter than a scammer? Take our quiz and put yourself to the  test - ABC News">
            <a:extLst>
              <a:ext uri="{FF2B5EF4-FFF2-40B4-BE49-F238E27FC236}">
                <a16:creationId xmlns:a16="http://schemas.microsoft.com/office/drawing/2014/main" id="{71481427-4282-1133-E01E-6327014AA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117" y="2106165"/>
            <a:ext cx="4702201" cy="264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7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BCF2-3A44-45FA-E6D0-A9DD9711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>
                <a:latin typeface="Titillium Web SemiBold"/>
              </a:rPr>
              <a:t>Scoring </a:t>
            </a:r>
            <a:r>
              <a:rPr lang="en-US" err="1">
                <a:latin typeface="Titillium Web SemiBold"/>
              </a:rPr>
              <a:t>Protistrany</a:t>
            </a:r>
            <a:r>
              <a:rPr lang="en-US">
                <a:latin typeface="Titillium Web SemiBold"/>
              </a:rPr>
              <a:t> - </a:t>
            </a:r>
            <a:r>
              <a:rPr lang="en-US" err="1">
                <a:latin typeface="Titillium Web SemiBold"/>
              </a:rPr>
              <a:t>Naše</a:t>
            </a:r>
            <a:r>
              <a:rPr lang="en-US">
                <a:latin typeface="Titillium Web SemiBold"/>
              </a:rPr>
              <a:t> </a:t>
            </a:r>
            <a:r>
              <a:rPr lang="en-US" err="1">
                <a:latin typeface="Titillium Web SemiBold"/>
              </a:rPr>
              <a:t>Řešení</a:t>
            </a:r>
            <a:endParaRPr lang="cs-CZ" err="1"/>
          </a:p>
        </p:txBody>
      </p:sp>
      <p:sp>
        <p:nvSpPr>
          <p:cNvPr id="1031" name="Content Placeholder 2">
            <a:extLst>
              <a:ext uri="{FF2B5EF4-FFF2-40B4-BE49-F238E27FC236}">
                <a16:creationId xmlns:a16="http://schemas.microsoft.com/office/drawing/2014/main" id="{0EFB4B32-9011-56F5-A720-91E4BF355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9800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2000"/>
              </a:spcBef>
            </a:pPr>
            <a:r>
              <a:rPr lang="en-US" dirty="0">
                <a:latin typeface="Titillium Web"/>
              </a:rPr>
              <a:t>Ur</a:t>
            </a:r>
            <a:r>
              <a:rPr lang="cs-CZ" dirty="0">
                <a:latin typeface="Titillium Web"/>
              </a:rPr>
              <a:t>č</a:t>
            </a:r>
            <a:r>
              <a:rPr lang="en-US" dirty="0" err="1">
                <a:latin typeface="Titillium Web"/>
              </a:rPr>
              <a:t>eni</a:t>
            </a:r>
            <a:r>
              <a:rPr lang="en-US" dirty="0">
                <a:latin typeface="Titillium Web"/>
              </a:rPr>
              <a:t> d</a:t>
            </a:r>
            <a:r>
              <a:rPr lang="cs-CZ" dirty="0">
                <a:latin typeface="Titillium Web"/>
              </a:rPr>
              <a:t>ů</a:t>
            </a:r>
            <a:r>
              <a:rPr lang="en-US" dirty="0">
                <a:latin typeface="Titillium Web"/>
              </a:rPr>
              <a:t>v</a:t>
            </a:r>
            <a:r>
              <a:rPr lang="cs-CZ" dirty="0">
                <a:latin typeface="Titillium Web"/>
              </a:rPr>
              <a:t>ě</a:t>
            </a:r>
            <a:r>
              <a:rPr lang="en-US" dirty="0" err="1">
                <a:latin typeface="Titillium Web"/>
              </a:rPr>
              <a:t>rohodnosti</a:t>
            </a:r>
            <a:endParaRPr lang="cs-CZ" dirty="0"/>
          </a:p>
          <a:p>
            <a:pPr>
              <a:spcBef>
                <a:spcPts val="2000"/>
              </a:spcBef>
            </a:pPr>
            <a:r>
              <a:rPr lang="en-US" dirty="0" err="1">
                <a:latin typeface="Titillium Web"/>
              </a:rPr>
              <a:t>Implementace</a:t>
            </a:r>
            <a:r>
              <a:rPr lang="en-US" dirty="0">
                <a:latin typeface="Titillium Web"/>
              </a:rPr>
              <a:t> ML </a:t>
            </a:r>
            <a:r>
              <a:rPr lang="en-US" dirty="0" err="1">
                <a:latin typeface="Titillium Web"/>
              </a:rPr>
              <a:t>modelu</a:t>
            </a:r>
            <a:r>
              <a:rPr lang="en-US" dirty="0">
                <a:latin typeface="Titillium Web"/>
              </a:rPr>
              <a:t> </a:t>
            </a:r>
          </a:p>
          <a:p>
            <a:pPr>
              <a:spcBef>
                <a:spcPts val="2000"/>
              </a:spcBef>
            </a:pPr>
            <a:r>
              <a:rPr lang="en-US" dirty="0" err="1">
                <a:latin typeface="Titillium Web"/>
              </a:rPr>
              <a:t>Uživatelské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hodnocen</a:t>
            </a:r>
            <a:r>
              <a:rPr lang="cs-CZ" dirty="0">
                <a:latin typeface="Titillium Web"/>
              </a:rPr>
              <a:t>í</a:t>
            </a:r>
            <a:endParaRPr lang="en-US" dirty="0">
              <a:latin typeface="Titillium Web"/>
            </a:endParaRPr>
          </a:p>
        </p:txBody>
      </p:sp>
      <p:pic>
        <p:nvPicPr>
          <p:cNvPr id="5" name="Obrázek 3">
            <a:extLst>
              <a:ext uri="{FF2B5EF4-FFF2-40B4-BE49-F238E27FC236}">
                <a16:creationId xmlns:a16="http://schemas.microsoft.com/office/drawing/2014/main" id="{5685A129-C293-A31E-16B2-3121D63CB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345" y="1751543"/>
            <a:ext cx="2078942" cy="4499500"/>
          </a:xfrm>
          <a:prstGeom prst="rect">
            <a:avLst/>
          </a:prstGeom>
        </p:spPr>
      </p:pic>
      <p:pic>
        <p:nvPicPr>
          <p:cNvPr id="6" name="Obrázek 4">
            <a:extLst>
              <a:ext uri="{FF2B5EF4-FFF2-40B4-BE49-F238E27FC236}">
                <a16:creationId xmlns:a16="http://schemas.microsoft.com/office/drawing/2014/main" id="{A0EBFE6D-E09A-17EE-1E20-B189D05F2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263" y="1751544"/>
            <a:ext cx="2078942" cy="4499499"/>
          </a:xfrm>
          <a:prstGeom prst="rect">
            <a:avLst/>
          </a:prstGeom>
        </p:spPr>
      </p:pic>
      <p:pic>
        <p:nvPicPr>
          <p:cNvPr id="7" name="Obrázek 7">
            <a:extLst>
              <a:ext uri="{FF2B5EF4-FFF2-40B4-BE49-F238E27FC236}">
                <a16:creationId xmlns:a16="http://schemas.microsoft.com/office/drawing/2014/main" id="{80B93DBF-638C-8342-6E2E-58E5E2429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3655" y="1756301"/>
            <a:ext cx="2071544" cy="448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9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8">
            <a:extLst>
              <a:ext uri="{FF2B5EF4-FFF2-40B4-BE49-F238E27FC236}">
                <a16:creationId xmlns:a16="http://schemas.microsoft.com/office/drawing/2014/main" id="{3AB170D7-DEF3-DB44-417A-6377A3668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57" y="1825625"/>
            <a:ext cx="1982788" cy="4351338"/>
          </a:xfrm>
          <a:prstGeom prst="rect">
            <a:avLst/>
          </a:prstGeom>
        </p:spPr>
      </p:pic>
      <p:pic>
        <p:nvPicPr>
          <p:cNvPr id="6" name="Obrázek 6">
            <a:extLst>
              <a:ext uri="{FF2B5EF4-FFF2-40B4-BE49-F238E27FC236}">
                <a16:creationId xmlns:a16="http://schemas.microsoft.com/office/drawing/2014/main" id="{8B37589E-3636-E63A-3A38-F4F3C2DBA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86942" y="1825625"/>
            <a:ext cx="1987550" cy="4351338"/>
          </a:xfrm>
        </p:spPr>
      </p:pic>
      <p:pic>
        <p:nvPicPr>
          <p:cNvPr id="9" name="Obrázek 9" descr="Obsah obrázku text&#10;&#10;Popis se vygeneroval automaticky.">
            <a:extLst>
              <a:ext uri="{FF2B5EF4-FFF2-40B4-BE49-F238E27FC236}">
                <a16:creationId xmlns:a16="http://schemas.microsoft.com/office/drawing/2014/main" id="{542EA682-D360-B1AB-4948-CF601325F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920" y="1825625"/>
            <a:ext cx="1982788" cy="4351338"/>
          </a:xfrm>
          <a:prstGeom prst="rect">
            <a:avLst/>
          </a:prstGeom>
        </p:spPr>
      </p:pic>
      <p:pic>
        <p:nvPicPr>
          <p:cNvPr id="7" name="Obrázek 7">
            <a:extLst>
              <a:ext uri="{FF2B5EF4-FFF2-40B4-BE49-F238E27FC236}">
                <a16:creationId xmlns:a16="http://schemas.microsoft.com/office/drawing/2014/main" id="{38542969-3A8C-0631-10C3-26084E19B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405" y="1825625"/>
            <a:ext cx="1982788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D380A6-28DA-AF78-758B-B6B79843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Jak to </a:t>
            </a:r>
            <a:r>
              <a:rPr lang="en-US" err="1"/>
              <a:t>vypadá</a:t>
            </a:r>
            <a:endParaRPr lang="cs-CZ" err="1"/>
          </a:p>
        </p:txBody>
      </p:sp>
    </p:spTree>
    <p:extLst>
      <p:ext uri="{BB962C8B-B14F-4D97-AF65-F5344CB8AC3E}">
        <p14:creationId xmlns:p14="http://schemas.microsoft.com/office/powerpoint/2010/main" val="296644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F6D8-E9FF-43AE-42B0-22816B64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E6FF5-A428-CCC4-7907-B24FA812A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>
                <a:latin typeface="Titillium Web"/>
              </a:rPr>
              <a:t>Mitigace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podvodů</a:t>
            </a:r>
            <a:endParaRPr lang="en-US" dirty="0"/>
          </a:p>
          <a:p>
            <a:r>
              <a:rPr lang="en-US" dirty="0" err="1">
                <a:latin typeface="Titillium Web"/>
              </a:rPr>
              <a:t>Spokojenost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zákazníků</a:t>
            </a:r>
            <a:endParaRPr lang="en-US" dirty="0">
              <a:latin typeface="Titillium Web"/>
            </a:endParaRPr>
          </a:p>
          <a:p>
            <a:r>
              <a:rPr lang="en-US" dirty="0" err="1">
                <a:latin typeface="Titillium Web"/>
              </a:rPr>
              <a:t>Důvěryhodnost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banky</a:t>
            </a:r>
            <a:endParaRPr lang="en-US" dirty="0"/>
          </a:p>
          <a:p>
            <a:r>
              <a:rPr lang="en-US" dirty="0" err="1">
                <a:latin typeface="Titillium Web"/>
              </a:rPr>
              <a:t>Úspora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nákladů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na</a:t>
            </a:r>
            <a:r>
              <a:rPr lang="en-US" dirty="0">
                <a:latin typeface="Titillium Web"/>
              </a:rPr>
              <a:t> </a:t>
            </a:r>
            <a:r>
              <a:rPr lang="cs-CZ" dirty="0">
                <a:latin typeface="Titillium Web"/>
              </a:rPr>
              <a:t>řeš</a:t>
            </a:r>
            <a:r>
              <a:rPr lang="en-US" dirty="0" err="1">
                <a:latin typeface="Titillium Web"/>
              </a:rPr>
              <a:t>en</a:t>
            </a:r>
            <a:r>
              <a:rPr lang="cs-CZ" dirty="0">
                <a:latin typeface="Titillium Web"/>
              </a:rPr>
              <a:t>í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fraudu</a:t>
            </a:r>
            <a:endParaRPr lang="en-US" dirty="0"/>
          </a:p>
          <a:p>
            <a:r>
              <a:rPr lang="en-US" dirty="0" err="1">
                <a:latin typeface="Titillium Web"/>
              </a:rPr>
              <a:t>Novinka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na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českém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trhu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latin typeface="Titillium Web"/>
              </a:rPr>
              <a:t>Škody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takto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podvedených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klientů</a:t>
            </a:r>
            <a:r>
              <a:rPr lang="en-US" dirty="0">
                <a:latin typeface="Titillium Web"/>
              </a:rPr>
              <a:t> se </a:t>
            </a:r>
            <a:r>
              <a:rPr lang="en-US" dirty="0" err="1">
                <a:latin typeface="Titillium Web"/>
              </a:rPr>
              <a:t>pohybují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minimálně</a:t>
            </a:r>
            <a:r>
              <a:rPr lang="en-US" dirty="0">
                <a:latin typeface="Titillium Web"/>
              </a:rPr>
              <a:t> v </a:t>
            </a:r>
            <a:r>
              <a:rPr lang="en-US" dirty="0" err="1">
                <a:latin typeface="Titillium Web"/>
              </a:rPr>
              <a:t>řádech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desítek</a:t>
            </a:r>
            <a:r>
              <a:rPr lang="en-US" dirty="0">
                <a:latin typeface="Titillium Web"/>
              </a:rPr>
              <a:t> ale </a:t>
            </a:r>
            <a:r>
              <a:rPr lang="en-US" dirty="0" err="1">
                <a:latin typeface="Titillium Web"/>
              </a:rPr>
              <a:t>většinou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i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stovek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tisíc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korun</a:t>
            </a:r>
            <a:r>
              <a:rPr lang="en-US" dirty="0">
                <a:latin typeface="Titillium Web"/>
              </a:rPr>
              <a:t>, </a:t>
            </a:r>
            <a:r>
              <a:rPr lang="en-US" dirty="0" err="1">
                <a:latin typeface="Titillium Web"/>
              </a:rPr>
              <a:t>přičemž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celkovou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škodu</a:t>
            </a:r>
            <a:r>
              <a:rPr lang="en-US" dirty="0">
                <a:latin typeface="Titillium Web"/>
              </a:rPr>
              <a:t> od </a:t>
            </a:r>
            <a:r>
              <a:rPr lang="en-US" dirty="0" err="1">
                <a:latin typeface="Titillium Web"/>
              </a:rPr>
              <a:t>začátku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roku</a:t>
            </a:r>
            <a:r>
              <a:rPr lang="en-US" dirty="0">
                <a:latin typeface="Titillium Web"/>
              </a:rPr>
              <a:t> 2022 </a:t>
            </a:r>
            <a:r>
              <a:rPr lang="en-US" dirty="0" err="1">
                <a:latin typeface="Titillium Web"/>
              </a:rPr>
              <a:t>odhadujeme</a:t>
            </a:r>
            <a:r>
              <a:rPr lang="en-US" dirty="0">
                <a:latin typeface="Titillium Web"/>
              </a:rPr>
              <a:t> v </a:t>
            </a:r>
            <a:r>
              <a:rPr lang="en-US" dirty="0" err="1">
                <a:latin typeface="Titillium Web"/>
              </a:rPr>
              <a:t>řádu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vyšších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desítek</a:t>
            </a:r>
            <a:r>
              <a:rPr lang="en-US" dirty="0">
                <a:latin typeface="Titillium Web"/>
              </a:rPr>
              <a:t> ne-li </a:t>
            </a:r>
            <a:r>
              <a:rPr lang="en-US" dirty="0" err="1">
                <a:latin typeface="Titillium Web"/>
              </a:rPr>
              <a:t>již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stovek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milionů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korun</a:t>
            </a:r>
            <a:r>
              <a:rPr lang="en-US" dirty="0">
                <a:latin typeface="Titillium Web"/>
              </a:rPr>
              <a:t>, </a:t>
            </a:r>
            <a:r>
              <a:rPr lang="cs-CZ" dirty="0">
                <a:latin typeface="Titillium Web"/>
              </a:rPr>
              <a:t>ČBA</a:t>
            </a:r>
            <a:endParaRPr lang="en-US" dirty="0"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405738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D8E2-41A7-BF09-A76B-E471443C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tillium Web SemiBold"/>
              </a:rPr>
              <a:t>Team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1FD2-0FFC-06A9-F288-6B2E5A880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latin typeface="Titillium Web"/>
              </a:rPr>
              <a:t>Maksim </a:t>
            </a:r>
            <a:r>
              <a:rPr lang="cs-CZ" err="1">
                <a:latin typeface="Titillium Web"/>
              </a:rPr>
              <a:t>Obukhov</a:t>
            </a:r>
            <a:r>
              <a:rPr lang="en-US" dirty="0">
                <a:latin typeface="Titillium Web"/>
              </a:rPr>
              <a:t> (</a:t>
            </a:r>
            <a:r>
              <a:rPr lang="cs-CZ" dirty="0">
                <a:latin typeface="Titillium Web"/>
              </a:rPr>
              <a:t>m.obukhov.study@gmail.com</a:t>
            </a:r>
            <a:r>
              <a:rPr lang="en-US" dirty="0">
                <a:latin typeface="Titillium Web"/>
              </a:rPr>
              <a:t>)</a:t>
            </a:r>
          </a:p>
          <a:p>
            <a:r>
              <a:rPr lang="cs-CZ" dirty="0">
                <a:latin typeface="Titillium Web"/>
              </a:rPr>
              <a:t>Nikolay </a:t>
            </a:r>
            <a:r>
              <a:rPr lang="cs-CZ" err="1">
                <a:latin typeface="Titillium Web"/>
              </a:rPr>
              <a:t>Kutukov</a:t>
            </a:r>
            <a:r>
              <a:rPr lang="cs-CZ">
                <a:latin typeface="Titillium Web"/>
              </a:rPr>
              <a:t> (kutn01@vse.cz)</a:t>
            </a:r>
          </a:p>
          <a:p>
            <a:r>
              <a:rPr lang="cs-CZ" dirty="0">
                <a:latin typeface="Titillium Web"/>
              </a:rPr>
              <a:t>Iana </a:t>
            </a:r>
            <a:r>
              <a:rPr lang="cs-CZ" dirty="0" err="1">
                <a:latin typeface="Titillium Web"/>
              </a:rPr>
              <a:t>Minibaeva</a:t>
            </a:r>
            <a:r>
              <a:rPr lang="cs-CZ">
                <a:latin typeface="Titillium Web"/>
              </a:rPr>
              <a:t> (mini02@vse.cz)</a:t>
            </a:r>
            <a:endParaRPr lang="cs-CZ" dirty="0">
              <a:latin typeface="Titillium Web"/>
            </a:endParaRPr>
          </a:p>
          <a:p>
            <a:r>
              <a:rPr lang="cs-CZ" dirty="0">
                <a:latin typeface="Titillium Web"/>
              </a:rPr>
              <a:t>Kateryna </a:t>
            </a:r>
            <a:r>
              <a:rPr lang="cs-CZ" err="1">
                <a:latin typeface="Titillium Web"/>
              </a:rPr>
              <a:t>Liaposhchenko</a:t>
            </a:r>
            <a:r>
              <a:rPr lang="cs-CZ">
                <a:latin typeface="Titillium Web"/>
              </a:rPr>
              <a:t> (liak01@vse.cz)</a:t>
            </a:r>
            <a:endParaRPr lang="cs-CZ" dirty="0">
              <a:latin typeface="Titillium Web"/>
            </a:endParaRPr>
          </a:p>
          <a:p>
            <a:endParaRPr lang="cs-CZ" dirty="0">
              <a:latin typeface="Titillium Web"/>
            </a:endParaRPr>
          </a:p>
          <a:p>
            <a:endParaRPr lang="cs-CZ" dirty="0"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3893850"/>
      </p:ext>
    </p:extLst>
  </p:cSld>
  <p:clrMapOvr>
    <a:masterClrMapping/>
  </p:clrMapOvr>
</p:sld>
</file>

<file path=ppt/theme/theme1.xml><?xml version="1.0" encoding="utf-8"?>
<a:theme xmlns:a="http://schemas.openxmlformats.org/drawingml/2006/main" name="DarkBlue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BlueTheme" id="{7A0318F6-4484-4635-B33E-6FFAA56A035A}" vid="{84FD9564-6D1C-4C5B-B2FD-00D440E00A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c403acd-fd2d-4f00-bc5f-0f797866261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3A3ACCC92841D4E9FFCE00E36E82B50" ma:contentTypeVersion="13" ma:contentTypeDescription="Vytvoří nový dokument" ma:contentTypeScope="" ma:versionID="d0828c531082393b0efd5e37bf176dec">
  <xsd:schema xmlns:xsd="http://www.w3.org/2001/XMLSchema" xmlns:xs="http://www.w3.org/2001/XMLSchema" xmlns:p="http://schemas.microsoft.com/office/2006/metadata/properties" xmlns:ns3="bc403acd-fd2d-4f00-bc5f-0f7978662619" xmlns:ns4="ee22a1df-c2db-4e0c-a52e-75d1d0fbd9cd" targetNamespace="http://schemas.microsoft.com/office/2006/metadata/properties" ma:root="true" ma:fieldsID="7bb279e663ffae45676baedaec537b0f" ns3:_="" ns4:_="">
    <xsd:import namespace="bc403acd-fd2d-4f00-bc5f-0f7978662619"/>
    <xsd:import namespace="ee22a1df-c2db-4e0c-a52e-75d1d0fbd9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403acd-fd2d-4f00-bc5f-0f79786626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22a1df-c2db-4e0c-a52e-75d1d0fbd9c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48EBC8-2DC9-45CB-8DBF-1D5C95F0A6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CD8AB-23A6-406D-8E60-6489992D59D2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bc403acd-fd2d-4f00-bc5f-0f7978662619"/>
    <ds:schemaRef ds:uri="http://schemas.microsoft.com/office/infopath/2007/PartnerControls"/>
    <ds:schemaRef ds:uri="http://schemas.openxmlformats.org/package/2006/metadata/core-properties"/>
    <ds:schemaRef ds:uri="ee22a1df-c2db-4e0c-a52e-75d1d0fbd9c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380B651-4AC5-4A69-B45D-6B602431378E}">
  <ds:schemaRefs>
    <ds:schemaRef ds:uri="bc403acd-fd2d-4f00-bc5f-0f7978662619"/>
    <ds:schemaRef ds:uri="ee22a1df-c2db-4e0c-a52e-75d1d0fbd9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DarkBlueTheme</Template>
  <TotalTime>5558</TotalTime>
  <Words>288</Words>
  <Application>Microsoft Office PowerPoint</Application>
  <PresentationFormat>Widescreen</PresentationFormat>
  <Paragraphs>31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Titillium Web</vt:lpstr>
      <vt:lpstr>Titillium Web SemiBold</vt:lpstr>
      <vt:lpstr>DarkBlueTheme</vt:lpstr>
      <vt:lpstr>Řešení internetových podvodů pomocí bodového hodnocení protistrany</vt:lpstr>
      <vt:lpstr>The Pain – Internetové Podvody</vt:lpstr>
      <vt:lpstr>Statistiky a Výzkum</vt:lpstr>
      <vt:lpstr>Scoring Protistrany - Naše Řešení</vt:lpstr>
      <vt:lpstr>Jak to vypadá</vt:lpstr>
      <vt:lpstr>Business Value</vt:lpstr>
      <vt:lpstr>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Maksim Obukhov</dc:creator>
  <cp:lastModifiedBy>Maksim Obukhov</cp:lastModifiedBy>
  <cp:revision>5</cp:revision>
  <dcterms:created xsi:type="dcterms:W3CDTF">2023-03-29T16:34:24Z</dcterms:created>
  <dcterms:modified xsi:type="dcterms:W3CDTF">2023-04-03T06:47:17Z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0x010100E3A3ACCC92841D4E9FFCE00E36E82B50</vt:lpwstr>
  </property>
</Properties>
</file>