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724" r:id="rId1"/>
  </p:sldMasterIdLst>
  <p:notesMasterIdLst>
    <p:notesMasterId r:id="rId20"/>
  </p:notesMasterIdLst>
  <p:sldIdLst>
    <p:sldId id="256" r:id="rId2"/>
    <p:sldId id="257" r:id="rId3"/>
    <p:sldId id="259" r:id="rId4"/>
    <p:sldId id="269" r:id="rId5"/>
    <p:sldId id="260" r:id="rId6"/>
    <p:sldId id="262" r:id="rId7"/>
    <p:sldId id="266" r:id="rId8"/>
    <p:sldId id="270" r:id="rId9"/>
    <p:sldId id="271" r:id="rId10"/>
    <p:sldId id="272" r:id="rId11"/>
    <p:sldId id="274" r:id="rId12"/>
    <p:sldId id="276" r:id="rId13"/>
    <p:sldId id="277" r:id="rId14"/>
    <p:sldId id="278" r:id="rId15"/>
    <p:sldId id="279" r:id="rId16"/>
    <p:sldId id="280" r:id="rId17"/>
    <p:sldId id="267" r:id="rId18"/>
    <p:sldId id="268" r:id="rId19"/>
  </p:sldIdLst>
  <p:sldSz cx="14630400" cy="8229600"/>
  <p:notesSz cx="8229600" cy="14630400"/>
  <p:embeddedFontLst>
    <p:embeddedFont>
      <p:font typeface="Fraunces Extra Bold" panose="020B0604020202020204" charset="0"/>
      <p:regular r:id="rId21"/>
    </p:embeddedFont>
    <p:embeddedFont>
      <p:font typeface="Garamond" panose="02020404030301010803" pitchFamily="18" charset="0"/>
      <p:regular r:id="rId22"/>
      <p:bold r:id="rId23"/>
      <p:italic r:id="rId2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F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552" autoAdjust="0"/>
  </p:normalViewPr>
  <p:slideViewPr>
    <p:cSldViewPr snapToGrid="0" snapToObjects="1">
      <p:cViewPr varScale="1">
        <p:scale>
          <a:sx n="48" d="100"/>
          <a:sy n="48" d="100"/>
        </p:scale>
        <p:origin x="72" y="10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176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511D0-307A-4B24-5BC3-CE73254317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43AE68-A54C-AA57-69DE-030B8BD3D2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A21FAD-C25A-A8DE-B6C8-88CE71E55B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814416-5BEF-F7CD-9754-5C5B4015EC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611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0321" y="0"/>
            <a:ext cx="14677392" cy="8227457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0878" y="2245358"/>
            <a:ext cx="8178803" cy="1818640"/>
          </a:xfrm>
        </p:spPr>
        <p:txBody>
          <a:bodyPr anchor="b">
            <a:noAutofit/>
          </a:bodyPr>
          <a:lstStyle>
            <a:lvl1pPr algn="ctr">
              <a:defRPr sz="648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0878" y="4389117"/>
            <a:ext cx="8178803" cy="1584962"/>
          </a:xfrm>
        </p:spPr>
        <p:txBody>
          <a:bodyPr anchor="t">
            <a:normAutofit/>
          </a:bodyPr>
          <a:lstStyle>
            <a:lvl1pPr marL="0" indent="0" algn="ctr">
              <a:buNone/>
              <a:defRPr sz="2520">
                <a:solidFill>
                  <a:schemeClr val="tx1"/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579879" y="6045196"/>
            <a:ext cx="1076960" cy="335280"/>
          </a:xfrm>
        </p:spPr>
        <p:txBody>
          <a:bodyPr/>
          <a:lstStyle/>
          <a:p>
            <a:fld id="{08B9EBBA-996F-894A-B54A-D6246ED52CEA}" type="datetimeFigureOut">
              <a:rPr lang="en-US" smtClean="0"/>
              <a:pPr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30877" y="6045196"/>
            <a:ext cx="6257562" cy="33528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48281" y="6045196"/>
            <a:ext cx="661400" cy="33528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3230879" y="4226557"/>
            <a:ext cx="817880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58744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1" y="5778498"/>
            <a:ext cx="11531599" cy="680086"/>
          </a:xfrm>
        </p:spPr>
        <p:txBody>
          <a:bodyPr anchor="b">
            <a:normAutofit/>
          </a:bodyPr>
          <a:lstStyle>
            <a:lvl1pPr algn="ctr">
              <a:defRPr sz="288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49713" y="1249679"/>
            <a:ext cx="12127166" cy="4003043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4481" y="6458584"/>
            <a:ext cx="11531599" cy="592454"/>
          </a:xfrm>
        </p:spPr>
        <p:txBody>
          <a:bodyPr>
            <a:normAutofit/>
          </a:bodyPr>
          <a:lstStyle>
            <a:lvl1pPr marL="0" indent="0" algn="ctr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64070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4642" y="1178558"/>
            <a:ext cx="11511278" cy="3545842"/>
          </a:xfrm>
        </p:spPr>
        <p:txBody>
          <a:bodyPr anchor="ctr">
            <a:normAutofit/>
          </a:bodyPr>
          <a:lstStyle>
            <a:lvl1pPr algn="ctr">
              <a:defRPr sz="384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4642" y="5212080"/>
            <a:ext cx="11511278" cy="18389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675403" y="4968239"/>
            <a:ext cx="1128875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01723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455" y="1178558"/>
            <a:ext cx="11155678" cy="2844802"/>
          </a:xfrm>
        </p:spPr>
        <p:txBody>
          <a:bodyPr anchor="ctr">
            <a:normAutofit/>
          </a:bodyPr>
          <a:lstStyle>
            <a:lvl1pPr algn="ctr">
              <a:defRPr sz="384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009775" y="4023360"/>
            <a:ext cx="10607042" cy="70104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400"/>
            </a:lvl1pPr>
            <a:lvl2pPr marL="548640" indent="0">
              <a:buFontTx/>
              <a:buNone/>
              <a:defRPr/>
            </a:lvl2pPr>
            <a:lvl3pPr marL="1097280" indent="0">
              <a:buFontTx/>
              <a:buNone/>
              <a:defRPr/>
            </a:lvl3pPr>
            <a:lvl4pPr marL="1645920" indent="0">
              <a:buFontTx/>
              <a:buNone/>
              <a:defRPr/>
            </a:lvl4pPr>
            <a:lvl5pPr marL="219456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481" y="5212080"/>
            <a:ext cx="11531599" cy="18389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34416" y="1055953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720320" y="3393444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 algn="r"/>
            <a:r>
              <a:rPr lang="en-US" sz="96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675403" y="4968239"/>
            <a:ext cx="1128875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23838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2" y="3970297"/>
            <a:ext cx="11531602" cy="1762560"/>
          </a:xfrm>
        </p:spPr>
        <p:txBody>
          <a:bodyPr anchor="b">
            <a:normAutofit/>
          </a:bodyPr>
          <a:lstStyle>
            <a:lvl1pPr algn="l">
              <a:defRPr sz="384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481" y="5732857"/>
            <a:ext cx="11531602" cy="1032480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78916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455" y="1178558"/>
            <a:ext cx="11155678" cy="2692402"/>
          </a:xfrm>
        </p:spPr>
        <p:txBody>
          <a:bodyPr anchor="ctr">
            <a:normAutofit/>
          </a:bodyPr>
          <a:lstStyle>
            <a:lvl1pPr algn="ctr">
              <a:defRPr sz="384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554481" y="4367174"/>
            <a:ext cx="11531602" cy="1064362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8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481" y="5435600"/>
            <a:ext cx="11531602" cy="1615440"/>
          </a:xfrm>
        </p:spPr>
        <p:txBody>
          <a:bodyPr anchor="t">
            <a:normAutofit/>
          </a:bodyPr>
          <a:lstStyle>
            <a:lvl1pPr marL="0" indent="0" algn="l">
              <a:buNone/>
              <a:defRPr sz="216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34416" y="1055953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720320" y="3119113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 algn="r"/>
            <a:r>
              <a:rPr lang="en-US" sz="96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675403" y="4114800"/>
            <a:ext cx="1128875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66533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1" y="1178558"/>
            <a:ext cx="11531599" cy="2692402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554481" y="4356201"/>
            <a:ext cx="11531602" cy="100949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336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480" y="5364480"/>
            <a:ext cx="11531604" cy="1686560"/>
          </a:xfrm>
        </p:spPr>
        <p:txBody>
          <a:bodyPr anchor="t">
            <a:normAutofit/>
          </a:bodyPr>
          <a:lstStyle>
            <a:lvl1pPr marL="0" indent="0" algn="l">
              <a:buNone/>
              <a:defRPr sz="216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675403" y="4114800"/>
            <a:ext cx="1128875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09816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675403" y="2905759"/>
            <a:ext cx="1128875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60998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99228" y="1178558"/>
            <a:ext cx="2269074" cy="587248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54478" y="1178558"/>
            <a:ext cx="8919630" cy="587248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636668" y="1188720"/>
            <a:ext cx="0" cy="585216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176459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1184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980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675403" y="2905759"/>
            <a:ext cx="1128875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1967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76682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72899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39731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528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8083" y="2103127"/>
            <a:ext cx="9790426" cy="2187017"/>
          </a:xfrm>
        </p:spPr>
        <p:txBody>
          <a:bodyPr anchor="b">
            <a:normAutofit/>
          </a:bodyPr>
          <a:lstStyle>
            <a:lvl1pPr algn="ctr">
              <a:defRPr sz="528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8080" y="4615262"/>
            <a:ext cx="9790428" cy="1145456"/>
          </a:xfrm>
        </p:spPr>
        <p:txBody>
          <a:bodyPr anchor="t">
            <a:normAutofit/>
          </a:bodyPr>
          <a:lstStyle>
            <a:lvl1pPr marL="0" indent="0" algn="ctr">
              <a:buNone/>
              <a:defRPr sz="288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415268" y="4452702"/>
            <a:ext cx="9796056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2440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675403" y="2905759"/>
            <a:ext cx="1128875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8138" y="3072384"/>
            <a:ext cx="5661965" cy="397215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17613" y="3072384"/>
            <a:ext cx="5661965" cy="397215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22815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480" y="3190240"/>
            <a:ext cx="5661965" cy="691514"/>
          </a:xfrm>
        </p:spPr>
        <p:txBody>
          <a:bodyPr anchor="b">
            <a:noAutofit/>
          </a:bodyPr>
          <a:lstStyle>
            <a:lvl1pPr marL="0" indent="0">
              <a:spcBef>
                <a:spcPts val="806"/>
              </a:spcBef>
              <a:spcAft>
                <a:spcPts val="720"/>
              </a:spcAft>
              <a:buNone/>
              <a:defRPr sz="3360" b="0">
                <a:solidFill>
                  <a:schemeClr val="accent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54480" y="3891915"/>
            <a:ext cx="5661965" cy="3159126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16804" y="3190240"/>
            <a:ext cx="5661965" cy="691514"/>
          </a:xfrm>
        </p:spPr>
        <p:txBody>
          <a:bodyPr anchor="b">
            <a:noAutofit/>
          </a:bodyPr>
          <a:lstStyle>
            <a:lvl1pPr marL="0" indent="0">
              <a:spcBef>
                <a:spcPts val="806"/>
              </a:spcBef>
              <a:spcAft>
                <a:spcPts val="720"/>
              </a:spcAft>
              <a:buNone/>
              <a:defRPr sz="3360" b="0">
                <a:solidFill>
                  <a:schemeClr val="accent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16804" y="3891915"/>
            <a:ext cx="5661965" cy="3159126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12/12/2024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675403" y="2905759"/>
            <a:ext cx="1128875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79073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12/12/2024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675403" y="2905759"/>
            <a:ext cx="1128875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82301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12/12/2024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82294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2574" y="1666241"/>
            <a:ext cx="4462146" cy="1645920"/>
          </a:xfrm>
        </p:spPr>
        <p:txBody>
          <a:bodyPr anchor="b">
            <a:normAutofit/>
          </a:bodyPr>
          <a:lstStyle>
            <a:lvl1pPr algn="ctr">
              <a:defRPr sz="288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2" y="1178558"/>
            <a:ext cx="6563359" cy="5872482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2574" y="3637278"/>
            <a:ext cx="4462146" cy="2926085"/>
          </a:xfrm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675403" y="3495040"/>
            <a:ext cx="42173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35026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79" y="2260598"/>
            <a:ext cx="7490179" cy="1645920"/>
          </a:xfrm>
        </p:spPr>
        <p:txBody>
          <a:bodyPr anchor="b">
            <a:normAutofit/>
          </a:bodyPr>
          <a:lstStyle>
            <a:lvl1pPr algn="ctr">
              <a:defRPr sz="336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13798" y="1249680"/>
            <a:ext cx="3676016" cy="573024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4479" y="3906518"/>
            <a:ext cx="7490179" cy="2194560"/>
          </a:xfrm>
        </p:spPr>
        <p:txBody>
          <a:bodyPr anchor="t">
            <a:normAutofit/>
          </a:bodyPr>
          <a:lstStyle>
            <a:lvl1pPr marL="0" indent="0" algn="ctr">
              <a:buNone/>
              <a:defRPr sz="216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08113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8883" y="0"/>
            <a:ext cx="14675954" cy="8227457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4483" y="1178559"/>
            <a:ext cx="11521435" cy="156464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481" y="3068319"/>
            <a:ext cx="11521435" cy="39827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13001" y="7162800"/>
            <a:ext cx="1920240" cy="335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9B482E8-6E0E-1B4F-B1FD-C69DB9E858D9}" type="datetimeFigureOut">
              <a:rPr lang="en-US" smtClean="0"/>
              <a:pPr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54481" y="7162800"/>
            <a:ext cx="8767080" cy="335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424682" y="7162800"/>
            <a:ext cx="651236" cy="335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785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  <p:sldLayoutId id="2147483742" r:id="rId18"/>
    <p:sldLayoutId id="2147483743" r:id="rId19"/>
    <p:sldLayoutId id="2147483745" r:id="rId20"/>
    <p:sldLayoutId id="2147483746" r:id="rId21"/>
    <p:sldLayoutId id="2147483747" r:id="rId22"/>
    <p:sldLayoutId id="2147483748" r:id="rId23"/>
  </p:sldLayoutIdLst>
  <p:hf sldNum="0" hdr="0" ftr="0" dt="0"/>
  <p:txStyles>
    <p:titleStyle>
      <a:lvl1pPr algn="ctr" defTabSz="548640" rtl="0" eaLnBrk="1" latinLnBrk="0" hangingPunct="1">
        <a:spcBef>
          <a:spcPct val="0"/>
        </a:spcBef>
        <a:buNone/>
        <a:defRPr sz="528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/>
        </a:buClr>
        <a:buSzPct val="115000"/>
        <a:buFont typeface="Arial"/>
        <a:buChar char="•"/>
        <a:defRPr sz="288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891540" indent="-34290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440180" indent="-34290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/>
        </a:buClr>
        <a:buSzPct val="115000"/>
        <a:buFont typeface="Arial"/>
        <a:buChar char="•"/>
        <a:defRPr sz="216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851660" indent="-20574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/>
        </a:buClr>
        <a:buSzPct val="115000"/>
        <a:buFont typeface="Arial"/>
        <a:buChar char="•"/>
        <a:defRPr sz="192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400300" indent="-20574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/>
        </a:buClr>
        <a:buSzPct val="115000"/>
        <a:buFont typeface="Arial"/>
        <a:buChar char="•"/>
        <a:defRPr sz="168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301752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/>
        </a:buClr>
        <a:buSzPct val="115000"/>
        <a:buFont typeface="Arial"/>
        <a:buChar char="•"/>
        <a:defRPr sz="168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356616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/>
        </a:buClr>
        <a:buSzPct val="115000"/>
        <a:buFont typeface="Arial"/>
        <a:buChar char="•"/>
        <a:defRPr sz="168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411480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/>
        </a:buClr>
        <a:buSzPct val="115000"/>
        <a:buFont typeface="Arial"/>
        <a:buChar char="•"/>
        <a:defRPr sz="168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466344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/>
        </a:buClr>
        <a:buSzPct val="115000"/>
        <a:buFont typeface="Arial"/>
        <a:buChar char="•"/>
        <a:defRPr sz="168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781A8F18-21C9-408D-9750-56807BFC6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3401" y="2353183"/>
            <a:ext cx="7772400" cy="1470025"/>
          </a:xfrm>
          <a:prstGeom prst="rect">
            <a:avLst/>
          </a:prstGeom>
          <a:solidFill>
            <a:schemeClr val="bg1">
              <a:alpha val="4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модуля для учета продукции деревообрабатывающего предприятия</a:t>
            </a:r>
            <a:endParaRPr lang="ru-RU" alt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1CFBEC0-116E-4FB4-AC37-0203D3D89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539" y="3932295"/>
            <a:ext cx="4527099" cy="3512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Поляков Максим Евгеньевич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21П-1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Специальность: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09.02.07 Информационные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и программирование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  <a:r>
              <a:rPr lang="ru-RU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Пентин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Николай </a:t>
            </a:r>
            <a:b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Сергеевич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ru-RU" altLang="ru-RU" b="1" dirty="0"/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E97C8951-F4A7-43F8-ACEA-B60A411AE6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3131" y="945756"/>
            <a:ext cx="7704137" cy="1006475"/>
          </a:xfrm>
          <a:prstGeom prst="rect">
            <a:avLst/>
          </a:prstGeom>
          <a:solidFill>
            <a:schemeClr val="bg1">
              <a:alpha val="4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Кировское областное государственное профессиональное образовательное бюджетное учреждение</a:t>
            </a:r>
          </a:p>
          <a:p>
            <a:pPr algn="ctr" eaLnBrk="1" hangingPunct="1"/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«Слободской колледж педагогики и социальных отношений»</a:t>
            </a:r>
          </a:p>
        </p:txBody>
      </p:sp>
      <p:pic>
        <p:nvPicPr>
          <p:cNvPr id="13" name="Picture 14" descr="touch-icon-ipad-retina">
            <a:extLst>
              <a:ext uri="{FF2B5EF4-FFF2-40B4-BE49-F238E27FC236}">
                <a16:creationId xmlns:a16="http://schemas.microsoft.com/office/drawing/2014/main" id="{905BE392-C290-4655-ADB5-A7D8D5ADB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243" y="819550"/>
            <a:ext cx="1258888" cy="125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15">
            <a:extLst>
              <a:ext uri="{FF2B5EF4-FFF2-40B4-BE49-F238E27FC236}">
                <a16:creationId xmlns:a16="http://schemas.microsoft.com/office/drawing/2014/main" id="{5F5043DF-BAAE-4EB5-B6FC-69EAF3F4E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2114" y="7085318"/>
            <a:ext cx="23764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9FF3CF-5FE7-8492-F8A9-0A0D27ABC9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67563B3-E3CC-92A8-F9DC-762BDCD1E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3600" y="35730"/>
            <a:ext cx="10009291" cy="518670"/>
          </a:xfrm>
          <a:prstGeom prst="rect">
            <a:avLst/>
          </a:prstGeom>
          <a:solidFill>
            <a:schemeClr val="bg1">
              <a:alpha val="4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модуля для учета продукции деревообрабатывающего предприятия</a:t>
            </a:r>
            <a:endParaRPr lang="ru-RU" altLang="ru-RU" sz="2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0">
            <a:extLst>
              <a:ext uri="{FF2B5EF4-FFF2-40B4-BE49-F238E27FC236}">
                <a16:creationId xmlns:a16="http://schemas.microsoft.com/office/drawing/2014/main" id="{B905F536-C66B-E70E-4611-BC19046E51F2}"/>
              </a:ext>
            </a:extLst>
          </p:cNvPr>
          <p:cNvSpPr/>
          <p:nvPr/>
        </p:nvSpPr>
        <p:spPr>
          <a:xfrm>
            <a:off x="5334120" y="1211721"/>
            <a:ext cx="3962160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6050"/>
              </a:lnSpc>
              <a:buNone/>
            </a:pPr>
            <a:r>
              <a:rPr lang="ru-RU" sz="3600" b="1" dirty="0">
                <a:solidFill>
                  <a:srgbClr val="3B45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Окно создания документа “Брак”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E811A5D-B14A-8A3E-D34C-3523CD59B0BA}"/>
              </a:ext>
            </a:extLst>
          </p:cNvPr>
          <p:cNvSpPr txBox="1">
            <a:spLocks noChangeArrowheads="1"/>
          </p:cNvSpPr>
          <p:nvPr/>
        </p:nvSpPr>
        <p:spPr>
          <a:xfrm>
            <a:off x="3200400" y="632283"/>
            <a:ext cx="8229600" cy="9652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indent="-182880" algn="ctr">
              <a:buClr>
                <a:schemeClr val="accent1">
                  <a:lumMod val="75000"/>
                </a:schemeClr>
              </a:buClr>
              <a:buFont typeface="Arial" pitchFamily="34" charset="0"/>
              <a:buNone/>
              <a:defRPr/>
            </a:pPr>
            <a:r>
              <a:rPr lang="ru-RU" altLang="ru-RU" sz="3600" b="1" dirty="0">
                <a:solidFill>
                  <a:srgbClr val="3B45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Демонстрация</a:t>
            </a:r>
            <a:r>
              <a:rPr lang="ru-RU" altLang="ru-RU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600" b="1" dirty="0">
                <a:solidFill>
                  <a:srgbClr val="3B45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программы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07E997E-3A31-CB26-A277-56888F85E2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601"/>
          <a:stretch/>
        </p:blipFill>
        <p:spPr bwMode="auto">
          <a:xfrm>
            <a:off x="1915200" y="1983246"/>
            <a:ext cx="10800000" cy="4373584"/>
          </a:xfrm>
          <a:prstGeom prst="rect">
            <a:avLst/>
          </a:prstGeom>
          <a:ln w="12700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20875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B949DF-679B-8C84-3ACF-77F37D5BB7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6E7D82A-824F-63E9-70FE-213CBB691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3600" y="35730"/>
            <a:ext cx="10009291" cy="518670"/>
          </a:xfrm>
          <a:prstGeom prst="rect">
            <a:avLst/>
          </a:prstGeom>
          <a:solidFill>
            <a:schemeClr val="bg1">
              <a:alpha val="4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модуля для учета продукции деревообрабатывающего предприятия</a:t>
            </a:r>
            <a:endParaRPr lang="ru-RU" altLang="ru-RU" sz="2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0">
            <a:extLst>
              <a:ext uri="{FF2B5EF4-FFF2-40B4-BE49-F238E27FC236}">
                <a16:creationId xmlns:a16="http://schemas.microsoft.com/office/drawing/2014/main" id="{496E45A1-5480-C2EB-A21D-0910AF6FEDFC}"/>
              </a:ext>
            </a:extLst>
          </p:cNvPr>
          <p:cNvSpPr/>
          <p:nvPr/>
        </p:nvSpPr>
        <p:spPr>
          <a:xfrm>
            <a:off x="5334120" y="1211721"/>
            <a:ext cx="3962160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6050"/>
              </a:lnSpc>
              <a:buNone/>
            </a:pPr>
            <a:r>
              <a:rPr lang="ru-RU" sz="3600" b="1" dirty="0">
                <a:solidFill>
                  <a:srgbClr val="3B45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Печатная форма документа </a:t>
            </a:r>
            <a:r>
              <a:rPr lang="en-US" sz="3600" b="1" dirty="0">
                <a:solidFill>
                  <a:srgbClr val="3B45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3600" b="1" dirty="0">
                <a:solidFill>
                  <a:srgbClr val="3B45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Учет за смену</a:t>
            </a:r>
            <a:r>
              <a:rPr lang="en-US" sz="3600" b="1" dirty="0">
                <a:solidFill>
                  <a:srgbClr val="3B45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B8C837F-7D6E-A5C4-9C17-425F1861210F}"/>
              </a:ext>
            </a:extLst>
          </p:cNvPr>
          <p:cNvSpPr txBox="1">
            <a:spLocks noChangeArrowheads="1"/>
          </p:cNvSpPr>
          <p:nvPr/>
        </p:nvSpPr>
        <p:spPr>
          <a:xfrm>
            <a:off x="3200400" y="632283"/>
            <a:ext cx="8229600" cy="9652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indent="-182880" algn="ctr">
              <a:buClr>
                <a:schemeClr val="accent1">
                  <a:lumMod val="75000"/>
                </a:schemeClr>
              </a:buClr>
              <a:buFont typeface="Arial" pitchFamily="34" charset="0"/>
              <a:buNone/>
              <a:defRPr/>
            </a:pPr>
            <a:r>
              <a:rPr lang="ru-RU" altLang="ru-RU" sz="3600" b="1" dirty="0">
                <a:solidFill>
                  <a:srgbClr val="3B45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Демонстрация</a:t>
            </a:r>
            <a:r>
              <a:rPr lang="ru-RU" altLang="ru-RU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600" b="1" dirty="0">
                <a:solidFill>
                  <a:srgbClr val="3B45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131FD9B-B166-5E84-B55E-37EB7E498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200" y="1983246"/>
            <a:ext cx="10800000" cy="543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62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D39B54-0179-98FB-1CE8-B7063650E5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1B477B9-A104-2C37-1C99-940F2AF37B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3600" y="35730"/>
            <a:ext cx="10009291" cy="518670"/>
          </a:xfrm>
          <a:prstGeom prst="rect">
            <a:avLst/>
          </a:prstGeom>
          <a:solidFill>
            <a:schemeClr val="bg1">
              <a:alpha val="4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модуля для учета продукции деревообрабатывающего предприятия</a:t>
            </a:r>
            <a:endParaRPr lang="ru-RU" altLang="ru-RU" sz="2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0">
            <a:extLst>
              <a:ext uri="{FF2B5EF4-FFF2-40B4-BE49-F238E27FC236}">
                <a16:creationId xmlns:a16="http://schemas.microsoft.com/office/drawing/2014/main" id="{E19F2912-465F-40AF-A87E-CA992BBC8143}"/>
              </a:ext>
            </a:extLst>
          </p:cNvPr>
          <p:cNvSpPr/>
          <p:nvPr/>
        </p:nvSpPr>
        <p:spPr>
          <a:xfrm>
            <a:off x="5334120" y="1211721"/>
            <a:ext cx="3962160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6050"/>
              </a:lnSpc>
              <a:buNone/>
            </a:pPr>
            <a:r>
              <a:rPr lang="ru-RU" sz="3600" b="1" dirty="0">
                <a:solidFill>
                  <a:srgbClr val="3B45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Окно</a:t>
            </a:r>
            <a:r>
              <a:rPr lang="en-US" sz="3600" b="1" dirty="0">
                <a:solidFill>
                  <a:srgbClr val="3B45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1" dirty="0">
                <a:solidFill>
                  <a:srgbClr val="3B45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справочника "Материалы"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7779C30-A070-06E9-EA63-7A7E473B0D83}"/>
              </a:ext>
            </a:extLst>
          </p:cNvPr>
          <p:cNvSpPr txBox="1">
            <a:spLocks noChangeArrowheads="1"/>
          </p:cNvSpPr>
          <p:nvPr/>
        </p:nvSpPr>
        <p:spPr>
          <a:xfrm>
            <a:off x="3200400" y="632283"/>
            <a:ext cx="8229600" cy="9652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indent="-182880" algn="ctr">
              <a:buClr>
                <a:schemeClr val="accent1">
                  <a:lumMod val="75000"/>
                </a:schemeClr>
              </a:buClr>
              <a:buFont typeface="Arial" pitchFamily="34" charset="0"/>
              <a:buNone/>
              <a:defRPr/>
            </a:pPr>
            <a:r>
              <a:rPr lang="ru-RU" altLang="ru-RU" sz="3600" b="1" dirty="0">
                <a:solidFill>
                  <a:srgbClr val="3B45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Демонстрация</a:t>
            </a:r>
            <a:r>
              <a:rPr lang="ru-RU" altLang="ru-RU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600" b="1" dirty="0">
                <a:solidFill>
                  <a:srgbClr val="3B45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программы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63A9A10-56C3-A2ED-23BD-DFA5BC893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200" y="1983246"/>
            <a:ext cx="10800000" cy="54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231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F446E1-A464-0337-E448-DA7F4DAB74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834861E-AF26-E7F8-2336-16FA84EB8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3600" y="35730"/>
            <a:ext cx="10009291" cy="518670"/>
          </a:xfrm>
          <a:prstGeom prst="rect">
            <a:avLst/>
          </a:prstGeom>
          <a:solidFill>
            <a:schemeClr val="bg1">
              <a:alpha val="4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модуля для учета продукции деревообрабатывающего предприятия</a:t>
            </a:r>
            <a:endParaRPr lang="ru-RU" altLang="ru-RU" sz="2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0">
            <a:extLst>
              <a:ext uri="{FF2B5EF4-FFF2-40B4-BE49-F238E27FC236}">
                <a16:creationId xmlns:a16="http://schemas.microsoft.com/office/drawing/2014/main" id="{AB29C291-5BC5-B82F-8376-1014B63EBD15}"/>
              </a:ext>
            </a:extLst>
          </p:cNvPr>
          <p:cNvSpPr/>
          <p:nvPr/>
        </p:nvSpPr>
        <p:spPr>
          <a:xfrm>
            <a:off x="5334120" y="1211721"/>
            <a:ext cx="3962160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6050"/>
              </a:lnSpc>
              <a:buNone/>
            </a:pPr>
            <a:r>
              <a:rPr lang="ru-RU" sz="3600" b="1" dirty="0">
                <a:solidFill>
                  <a:srgbClr val="3B45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Окно создания документа “Перемещения”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E5215B8-2717-2DEC-7949-DDF566E16779}"/>
              </a:ext>
            </a:extLst>
          </p:cNvPr>
          <p:cNvSpPr txBox="1">
            <a:spLocks noChangeArrowheads="1"/>
          </p:cNvSpPr>
          <p:nvPr/>
        </p:nvSpPr>
        <p:spPr>
          <a:xfrm>
            <a:off x="3200400" y="632283"/>
            <a:ext cx="8229600" cy="9652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indent="-182880" algn="ctr">
              <a:buClr>
                <a:schemeClr val="accent1">
                  <a:lumMod val="75000"/>
                </a:schemeClr>
              </a:buClr>
              <a:buFont typeface="Arial" pitchFamily="34" charset="0"/>
              <a:buNone/>
              <a:defRPr/>
            </a:pPr>
            <a:r>
              <a:rPr lang="ru-RU" altLang="ru-RU" sz="3600" b="1" dirty="0">
                <a:solidFill>
                  <a:srgbClr val="3B45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Демонстрация</a:t>
            </a:r>
            <a:r>
              <a:rPr lang="ru-RU" altLang="ru-RU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600" b="1" dirty="0">
                <a:solidFill>
                  <a:srgbClr val="3B45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DD4CCD2-C78F-2245-8CE8-330B10D45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320" y="1983246"/>
            <a:ext cx="10800000" cy="540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288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CD3CE8-E6EA-41FF-3E23-E1EADAD816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A2B7308-AF62-5EF5-0700-512F2435D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3600" y="35730"/>
            <a:ext cx="10009291" cy="518670"/>
          </a:xfrm>
          <a:prstGeom prst="rect">
            <a:avLst/>
          </a:prstGeom>
          <a:solidFill>
            <a:schemeClr val="bg1">
              <a:alpha val="4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модуля для учета продукции деревообрабатывающего предприятия</a:t>
            </a:r>
            <a:endParaRPr lang="ru-RU" altLang="ru-RU" sz="2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0">
            <a:extLst>
              <a:ext uri="{FF2B5EF4-FFF2-40B4-BE49-F238E27FC236}">
                <a16:creationId xmlns:a16="http://schemas.microsoft.com/office/drawing/2014/main" id="{D0519379-3104-C4FE-AEC5-D5D0263BFC20}"/>
              </a:ext>
            </a:extLst>
          </p:cNvPr>
          <p:cNvSpPr/>
          <p:nvPr/>
        </p:nvSpPr>
        <p:spPr>
          <a:xfrm>
            <a:off x="5334120" y="1211721"/>
            <a:ext cx="3962160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6050"/>
              </a:lnSpc>
              <a:buNone/>
            </a:pPr>
            <a:r>
              <a:rPr lang="ru-RU" sz="3600" b="1" dirty="0">
                <a:solidFill>
                  <a:srgbClr val="3B45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Отчет </a:t>
            </a:r>
            <a:r>
              <a:rPr lang="en-US" sz="3600" b="1" dirty="0">
                <a:solidFill>
                  <a:srgbClr val="3B45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3600" b="1" dirty="0">
                <a:solidFill>
                  <a:srgbClr val="3B45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Движение товаров</a:t>
            </a:r>
            <a:r>
              <a:rPr lang="en-US" sz="3600" b="1" dirty="0">
                <a:solidFill>
                  <a:srgbClr val="3B45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ru-RU" sz="3600" b="1" dirty="0">
              <a:solidFill>
                <a:srgbClr val="3B45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4BC487F-C99D-F926-CB08-0F7280463244}"/>
              </a:ext>
            </a:extLst>
          </p:cNvPr>
          <p:cNvSpPr txBox="1">
            <a:spLocks noChangeArrowheads="1"/>
          </p:cNvSpPr>
          <p:nvPr/>
        </p:nvSpPr>
        <p:spPr>
          <a:xfrm>
            <a:off x="3200400" y="632283"/>
            <a:ext cx="8229600" cy="9652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indent="-182880" algn="ctr">
              <a:buClr>
                <a:schemeClr val="accent1">
                  <a:lumMod val="75000"/>
                </a:schemeClr>
              </a:buClr>
              <a:buFont typeface="Arial" pitchFamily="34" charset="0"/>
              <a:buNone/>
              <a:defRPr/>
            </a:pPr>
            <a:r>
              <a:rPr lang="ru-RU" altLang="ru-RU" sz="3600" b="1" dirty="0">
                <a:solidFill>
                  <a:srgbClr val="3B45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Демонстрация</a:t>
            </a:r>
            <a:r>
              <a:rPr lang="ru-RU" altLang="ru-RU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600" b="1" dirty="0">
                <a:solidFill>
                  <a:srgbClr val="3B45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программы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38A23FE-5431-9889-456D-960A918AE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200" y="1983246"/>
            <a:ext cx="10800000" cy="541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55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2EDE77-3581-F13B-8ADE-7860B508E9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AE7FACA-C3D4-537F-CDEB-50649B0EE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3600" y="35730"/>
            <a:ext cx="10009291" cy="518670"/>
          </a:xfrm>
          <a:prstGeom prst="rect">
            <a:avLst/>
          </a:prstGeom>
          <a:solidFill>
            <a:schemeClr val="bg1">
              <a:alpha val="4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модуля для учета продукции деревообрабатывающего предприятия</a:t>
            </a:r>
            <a:endParaRPr lang="ru-RU" altLang="ru-RU" sz="2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0">
            <a:extLst>
              <a:ext uri="{FF2B5EF4-FFF2-40B4-BE49-F238E27FC236}">
                <a16:creationId xmlns:a16="http://schemas.microsoft.com/office/drawing/2014/main" id="{86524CFD-B01F-A172-874E-0ADBF8492647}"/>
              </a:ext>
            </a:extLst>
          </p:cNvPr>
          <p:cNvSpPr/>
          <p:nvPr/>
        </p:nvSpPr>
        <p:spPr>
          <a:xfrm>
            <a:off x="5334120" y="1211721"/>
            <a:ext cx="3962160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6050"/>
              </a:lnSpc>
              <a:buNone/>
            </a:pPr>
            <a:r>
              <a:rPr lang="ru-RU" sz="3600" b="1" dirty="0">
                <a:solidFill>
                  <a:srgbClr val="3B45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Отчет </a:t>
            </a:r>
            <a:r>
              <a:rPr lang="en-US" sz="3600" b="1" dirty="0">
                <a:solidFill>
                  <a:srgbClr val="3B45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3600" b="1" dirty="0">
                <a:solidFill>
                  <a:srgbClr val="3B45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Движение товаров</a:t>
            </a:r>
            <a:r>
              <a:rPr lang="en-US" sz="3600" b="1" dirty="0">
                <a:solidFill>
                  <a:srgbClr val="3B45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ru-RU" sz="3600" b="1" dirty="0">
              <a:solidFill>
                <a:srgbClr val="3B45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B20ED15-F09A-6C5D-3D18-67A4B67B1711}"/>
              </a:ext>
            </a:extLst>
          </p:cNvPr>
          <p:cNvSpPr txBox="1">
            <a:spLocks noChangeArrowheads="1"/>
          </p:cNvSpPr>
          <p:nvPr/>
        </p:nvSpPr>
        <p:spPr>
          <a:xfrm>
            <a:off x="3200400" y="632283"/>
            <a:ext cx="8229600" cy="9652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indent="-182880" algn="ctr">
              <a:buClr>
                <a:schemeClr val="accent1">
                  <a:lumMod val="75000"/>
                </a:schemeClr>
              </a:buClr>
              <a:buFont typeface="Arial" pitchFamily="34" charset="0"/>
              <a:buNone/>
              <a:defRPr/>
            </a:pPr>
            <a:r>
              <a:rPr lang="ru-RU" altLang="ru-RU" sz="3600" b="1" dirty="0">
                <a:solidFill>
                  <a:srgbClr val="3B45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Демонстрация</a:t>
            </a:r>
            <a:r>
              <a:rPr lang="ru-RU" altLang="ru-RU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600" b="1" dirty="0">
                <a:solidFill>
                  <a:srgbClr val="3B45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программы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DA3B787-B2F3-870B-6AAD-D50466C21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200" y="1983246"/>
            <a:ext cx="10800000" cy="541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911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1549DC-0636-933F-2467-0C0C3D81D7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3E2EECC-033C-72DC-8AD0-8928D7897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3600" y="35730"/>
            <a:ext cx="10009291" cy="518670"/>
          </a:xfrm>
          <a:prstGeom prst="rect">
            <a:avLst/>
          </a:prstGeom>
          <a:solidFill>
            <a:schemeClr val="bg1">
              <a:alpha val="4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модуля для учета продукции деревообрабатывающего предприятия</a:t>
            </a:r>
            <a:endParaRPr lang="ru-RU" altLang="ru-RU" sz="2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0">
            <a:extLst>
              <a:ext uri="{FF2B5EF4-FFF2-40B4-BE49-F238E27FC236}">
                <a16:creationId xmlns:a16="http://schemas.microsoft.com/office/drawing/2014/main" id="{523BFB27-1C67-E515-F4F1-D1DDB9C6610F}"/>
              </a:ext>
            </a:extLst>
          </p:cNvPr>
          <p:cNvSpPr/>
          <p:nvPr/>
        </p:nvSpPr>
        <p:spPr>
          <a:xfrm>
            <a:off x="5334120" y="1211721"/>
            <a:ext cx="3962160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6050"/>
              </a:lnSpc>
              <a:buNone/>
            </a:pPr>
            <a:r>
              <a:rPr lang="ru-RU" sz="3600" b="1" dirty="0">
                <a:solidFill>
                  <a:srgbClr val="3B45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Отчет </a:t>
            </a:r>
            <a:r>
              <a:rPr lang="en-US" sz="3600" b="1" dirty="0">
                <a:solidFill>
                  <a:srgbClr val="3B45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3600" b="1" dirty="0">
                <a:solidFill>
                  <a:srgbClr val="3B45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Бракованный товар</a:t>
            </a:r>
            <a:r>
              <a:rPr lang="en-US" sz="3600" b="1" dirty="0">
                <a:solidFill>
                  <a:srgbClr val="3B45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ru-RU" sz="3600" b="1" dirty="0">
              <a:solidFill>
                <a:srgbClr val="3B45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E089CED-4CAE-3D4A-AB91-2A4CA0AB7302}"/>
              </a:ext>
            </a:extLst>
          </p:cNvPr>
          <p:cNvSpPr txBox="1">
            <a:spLocks noChangeArrowheads="1"/>
          </p:cNvSpPr>
          <p:nvPr/>
        </p:nvSpPr>
        <p:spPr>
          <a:xfrm>
            <a:off x="3200400" y="632283"/>
            <a:ext cx="8229600" cy="9652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indent="-182880" algn="ctr">
              <a:buClr>
                <a:schemeClr val="accent1">
                  <a:lumMod val="75000"/>
                </a:schemeClr>
              </a:buClr>
              <a:buFont typeface="Arial" pitchFamily="34" charset="0"/>
              <a:buNone/>
              <a:defRPr/>
            </a:pPr>
            <a:r>
              <a:rPr lang="ru-RU" altLang="ru-RU" sz="3600" b="1" dirty="0">
                <a:solidFill>
                  <a:srgbClr val="3B45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Демонстрация</a:t>
            </a:r>
            <a:r>
              <a:rPr lang="ru-RU" altLang="ru-RU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600" b="1" dirty="0">
                <a:solidFill>
                  <a:srgbClr val="3B45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B83C282-01C2-DF4A-2A58-450E66D28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200" y="1983246"/>
            <a:ext cx="10800000" cy="541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055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89CB62-342C-4008-A78B-C797B5763957}"/>
              </a:ext>
            </a:extLst>
          </p:cNvPr>
          <p:cNvSpPr txBox="1"/>
          <p:nvPr/>
        </p:nvSpPr>
        <p:spPr>
          <a:xfrm>
            <a:off x="1988744" y="2786399"/>
            <a:ext cx="11111029" cy="24382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Интеграция с другими системами: Сложности при соединении с системами планирования производства, складского учета, бухгалтерии. </a:t>
            </a:r>
          </a:p>
          <a:p>
            <a:pPr marL="342900" indent="-342900" algn="just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Адаптация под специфику предприятия: Необходимость доработки под индивидуальные требования каждого предприятия. </a:t>
            </a:r>
          </a:p>
          <a:p>
            <a:pPr marL="342900" indent="-342900" algn="just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Стоимость внедрения и обслуживания: Высокая стоимость лицензий, настройки и поддержки системы.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DDFA6F5-B3EC-4F35-8980-C2B720F07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3600" y="35730"/>
            <a:ext cx="10009291" cy="518670"/>
          </a:xfrm>
          <a:prstGeom prst="rect">
            <a:avLst/>
          </a:prstGeom>
          <a:solidFill>
            <a:schemeClr val="bg1">
              <a:alpha val="4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модуля для учета продукции деревообрабатывающего предприятия</a:t>
            </a:r>
            <a:endParaRPr lang="ru-RU" altLang="ru-RU" sz="2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0">
            <a:extLst>
              <a:ext uri="{FF2B5EF4-FFF2-40B4-BE49-F238E27FC236}">
                <a16:creationId xmlns:a16="http://schemas.microsoft.com/office/drawing/2014/main" id="{D8B90FF3-B66D-4036-837E-4EC307AF3F4B}"/>
              </a:ext>
            </a:extLst>
          </p:cNvPr>
          <p:cNvSpPr/>
          <p:nvPr/>
        </p:nvSpPr>
        <p:spPr>
          <a:xfrm>
            <a:off x="5064318" y="1182330"/>
            <a:ext cx="3189563" cy="8264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6050"/>
              </a:lnSpc>
              <a:buNone/>
            </a:pPr>
            <a:r>
              <a:rPr lang="ru-RU" sz="4800" b="1" dirty="0">
                <a:latin typeface="Times New Roman" panose="02020603050405020304" pitchFamily="18" charset="0"/>
                <a:ea typeface="Fraunces Extra Bold" pitchFamily="34" charset="-122"/>
                <a:cs typeface="Times New Roman" panose="02020603050405020304" pitchFamily="18" charset="0"/>
              </a:rPr>
              <a:t>Проблемы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915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C277FE99-8D37-42C8-B37F-9BF865707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3600" y="35730"/>
            <a:ext cx="10009291" cy="518670"/>
          </a:xfrm>
          <a:prstGeom prst="rect">
            <a:avLst/>
          </a:prstGeom>
          <a:solidFill>
            <a:schemeClr val="bg1">
              <a:alpha val="4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модуля для учета продукции деревообрабатывающего предприятия</a:t>
            </a:r>
            <a:endParaRPr lang="ru-RU" altLang="ru-RU" sz="2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0">
            <a:extLst>
              <a:ext uri="{FF2B5EF4-FFF2-40B4-BE49-F238E27FC236}">
                <a16:creationId xmlns:a16="http://schemas.microsoft.com/office/drawing/2014/main" id="{BAF548A0-1A74-40DA-88D5-C92F6035E4CE}"/>
              </a:ext>
            </a:extLst>
          </p:cNvPr>
          <p:cNvSpPr/>
          <p:nvPr/>
        </p:nvSpPr>
        <p:spPr>
          <a:xfrm>
            <a:off x="3467463" y="1104660"/>
            <a:ext cx="3189563" cy="8264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ru-RU" sz="4000" b="1" dirty="0">
                <a:solidFill>
                  <a:srgbClr val="3B4540"/>
                </a:solidFill>
                <a:latin typeface="Times New Roman" panose="02020603050405020304" pitchFamily="18" charset="0"/>
                <a:ea typeface="Fraunces Extra Bold" pitchFamily="34" charset="-122"/>
                <a:cs typeface="Times New Roman" panose="02020603050405020304" pitchFamily="18" charset="0"/>
              </a:rPr>
              <a:t>Перспективы развития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F10173-7EFA-4A77-8B10-589718462EE4}"/>
              </a:ext>
            </a:extLst>
          </p:cNvPr>
          <p:cNvSpPr txBox="1"/>
          <p:nvPr/>
        </p:nvSpPr>
        <p:spPr>
          <a:xfrm>
            <a:off x="1649896" y="2786399"/>
            <a:ext cx="8728635" cy="24382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Отслеживание: Подключение датчиков и сенсоров для отслеживания состояния продукции и оборудования. </a:t>
            </a:r>
          </a:p>
          <a:p>
            <a:pPr marL="342900" indent="-342900" algn="just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Мобильные приложения: Обеспечение доступа к системе с мобильных устройств для оперативного управления. </a:t>
            </a:r>
          </a:p>
          <a:p>
            <a:pPr marL="342900" indent="-342900" algn="just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Персонализация: Разработка индивидуальных решений, учитывающих специфику каждого предприятия. </a:t>
            </a:r>
          </a:p>
        </p:txBody>
      </p:sp>
      <p:pic>
        <p:nvPicPr>
          <p:cNvPr id="6" name="Picture 4" descr="Перспективы развития п.Воля | Администрация Воленского сельского поселения  Новоусманского муниципального района Воронежской области">
            <a:extLst>
              <a:ext uri="{FF2B5EF4-FFF2-40B4-BE49-F238E27FC236}">
                <a16:creationId xmlns:a16="http://schemas.microsoft.com/office/drawing/2014/main" id="{2B0F0DEB-D958-288F-0C97-34D054C73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8531" y="4840167"/>
            <a:ext cx="3408719" cy="2561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7588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163431" y="1444971"/>
            <a:ext cx="8303538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6050"/>
              </a:lnSpc>
              <a:buNone/>
            </a:pPr>
            <a:r>
              <a:rPr lang="ru-RU" sz="4000" b="1" dirty="0">
                <a:latin typeface="Times New Roman" panose="02020603050405020304" pitchFamily="18" charset="0"/>
                <a:ea typeface="Fraunces Extra Bold" pitchFamily="34" charset="-122"/>
                <a:cs typeface="Times New Roman" panose="02020603050405020304" pitchFamily="18" charset="0"/>
              </a:rPr>
              <a:t>Цели и задачи </a:t>
            </a:r>
            <a:r>
              <a:rPr lang="en-US" sz="4000" b="1" dirty="0">
                <a:latin typeface="Times New Roman" panose="02020603050405020304" pitchFamily="18" charset="0"/>
                <a:ea typeface="Fraunces Extra Bold" pitchFamily="34" charset="-122"/>
                <a:cs typeface="Times New Roman" panose="02020603050405020304" pitchFamily="18" charset="0"/>
              </a:rPr>
              <a:t>проекта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1606315" y="3007504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b="1" dirty="0">
                <a:solidFill>
                  <a:srgbClr val="3B4540"/>
                </a:solidFill>
                <a:latin typeface="Times New Roman" panose="02020603050405020304" pitchFamily="18" charset="0"/>
                <a:ea typeface="Fraunces Extra Bold" pitchFamily="34" charset="-122"/>
                <a:cs typeface="Times New Roman" panose="02020603050405020304" pitchFamily="18" charset="0"/>
              </a:rPr>
              <a:t>Цель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1165146" y="3631644"/>
            <a:ext cx="5848944" cy="276722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452438">
              <a:lnSpc>
                <a:spcPct val="150000"/>
              </a:lnSpc>
            </a:pPr>
            <a:r>
              <a:rPr lang="en-US" sz="2000" dirty="0">
                <a:solidFill>
                  <a:srgbClr val="405449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P</a:t>
            </a:r>
            <a:r>
              <a:rPr lang="ru-RU" sz="2000" dirty="0">
                <a:solidFill>
                  <a:srgbClr val="405449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азработка программного модуля, направленного на повышение эффективности учета готовой продукции</a:t>
            </a:r>
          </a:p>
        </p:txBody>
      </p:sp>
      <p:sp>
        <p:nvSpPr>
          <p:cNvPr id="5" name="Text 3"/>
          <p:cNvSpPr/>
          <p:nvPr/>
        </p:nvSpPr>
        <p:spPr>
          <a:xfrm>
            <a:off x="7487322" y="3007504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ru-RU" sz="2400" b="1" dirty="0">
                <a:solidFill>
                  <a:srgbClr val="3B4540"/>
                </a:solidFill>
                <a:latin typeface="Times New Roman" panose="02020603050405020304" pitchFamily="18" charset="0"/>
                <a:ea typeface="Fraunces Extra Bold" pitchFamily="34" charset="-122"/>
                <a:cs typeface="Times New Roman" panose="02020603050405020304" pitchFamily="18" charset="0"/>
              </a:rPr>
              <a:t>Задачи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7315200" y="3631644"/>
            <a:ext cx="6150054" cy="38771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405449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Описание предметной области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405449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Разработка технического задания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405449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Описание архитектуры программного обеспечения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405449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Разработка алгоритмов функционирования программы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405449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Тестирование программного модуля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405449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Разработка руководства оператора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371F15CA-B2B4-4499-A4B9-7FA087D5D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5290" y="35730"/>
            <a:ext cx="10137601" cy="691208"/>
          </a:xfrm>
          <a:prstGeom prst="rect">
            <a:avLst/>
          </a:prstGeom>
          <a:solidFill>
            <a:schemeClr val="bg1">
              <a:alpha val="4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модуля для учета продукции деревообрабатывающего предприятия</a:t>
            </a:r>
            <a:endParaRPr lang="ru-RU" altLang="ru-RU" sz="2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7294749" y="791367"/>
            <a:ext cx="6550343" cy="5424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250"/>
              </a:lnSpc>
              <a:buNone/>
            </a:pPr>
            <a:r>
              <a:rPr lang="en-US" sz="3600" b="1" dirty="0"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Анализ предметной области</a:t>
            </a:r>
            <a:endParaRPr lang="en-US" sz="3600" dirty="0"/>
          </a:p>
        </p:txBody>
      </p:sp>
      <p:sp>
        <p:nvSpPr>
          <p:cNvPr id="10" name="Text 6"/>
          <p:cNvSpPr/>
          <p:nvPr/>
        </p:nvSpPr>
        <p:spPr>
          <a:xfrm>
            <a:off x="7153835" y="1284728"/>
            <a:ext cx="6691256" cy="61535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452438" algn="just">
              <a:lnSpc>
                <a:spcPct val="125000"/>
              </a:lnSpc>
              <a:buNone/>
            </a:pPr>
            <a:r>
              <a:rPr lang="ru-RU" sz="2000" dirty="0">
                <a:solidFill>
                  <a:srgbClr val="405449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Деревообрабатывающее предприятие – это производственное предприятие, занимающееся первичной и вторичной обработкой древесины. </a:t>
            </a:r>
          </a:p>
          <a:p>
            <a:pPr indent="452438" algn="just">
              <a:lnSpc>
                <a:spcPct val="125000"/>
              </a:lnSpc>
              <a:buNone/>
            </a:pPr>
            <a:r>
              <a:rPr lang="ru-RU" sz="2000" dirty="0">
                <a:solidFill>
                  <a:srgbClr val="405449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Специфика учета продукции на таких предприятиях заключается в :</a:t>
            </a:r>
          </a:p>
          <a:p>
            <a:pPr indent="452438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405449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Многообразии продукции</a:t>
            </a:r>
          </a:p>
          <a:p>
            <a:pPr indent="452438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405449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Больших объемах производства</a:t>
            </a:r>
          </a:p>
          <a:p>
            <a:pPr indent="452438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405449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Высокой степени индивидуальности продукции</a:t>
            </a:r>
          </a:p>
          <a:p>
            <a:pPr indent="452438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405449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Сложных технологических процессах</a:t>
            </a:r>
          </a:p>
          <a:p>
            <a:pPr indent="452438" algn="just">
              <a:lnSpc>
                <a:spcPct val="125000"/>
              </a:lnSpc>
            </a:pPr>
            <a:r>
              <a:rPr lang="ru-RU" sz="2000" dirty="0">
                <a:solidFill>
                  <a:srgbClr val="405449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Актуальность данной темы обусловлена следующими факторами:</a:t>
            </a:r>
          </a:p>
          <a:p>
            <a:pPr indent="452438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405449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Повышение эффективности производства</a:t>
            </a:r>
          </a:p>
          <a:p>
            <a:pPr indent="452438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405449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Улучшение управления запасами</a:t>
            </a:r>
          </a:p>
          <a:p>
            <a:pPr indent="452438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405449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Повышение прозрачности бизнеса</a:t>
            </a:r>
          </a:p>
          <a:p>
            <a:pPr indent="452438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405449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Соответствие современным требованиям</a:t>
            </a:r>
          </a:p>
          <a:p>
            <a:pPr indent="452438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405449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Персонализация</a:t>
            </a:r>
          </a:p>
          <a:p>
            <a:pPr marL="0" indent="0" algn="l">
              <a:lnSpc>
                <a:spcPts val="2150"/>
              </a:lnSpc>
              <a:buNone/>
            </a:pPr>
            <a:endParaRPr lang="en-US" sz="1350" dirty="0"/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1D5B3C84-172E-4E13-A53C-FF2A6482D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0800" y="35730"/>
            <a:ext cx="9822091" cy="566251"/>
          </a:xfrm>
          <a:prstGeom prst="rect">
            <a:avLst/>
          </a:prstGeom>
          <a:solidFill>
            <a:schemeClr val="bg1">
              <a:alpha val="4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модуля для учета продукции деревообрабатывающего предприятия</a:t>
            </a:r>
            <a:endParaRPr lang="ru-RU" altLang="ru-RU" sz="2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674BA33-EDA8-A755-C5D9-65C84EB24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308" y="766822"/>
            <a:ext cx="5499100" cy="3562350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6F1E6A3A-870E-C3A9-C50B-19975F6BC74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49" t="1" b="3412"/>
          <a:stretch/>
        </p:blipFill>
        <p:spPr bwMode="auto">
          <a:xfrm>
            <a:off x="290429" y="4329172"/>
            <a:ext cx="6691256" cy="321261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BE8FFE6-7DA9-675B-253A-CF27C1511889}"/>
              </a:ext>
            </a:extLst>
          </p:cNvPr>
          <p:cNvSpPr txBox="1"/>
          <p:nvPr/>
        </p:nvSpPr>
        <p:spPr>
          <a:xfrm>
            <a:off x="978946" y="3675688"/>
            <a:ext cx="8928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dirty="0">
                <a:highlight>
                  <a:srgbClr val="FAFFFA"/>
                </a:highlight>
              </a:rPr>
              <a:t>Кладовщик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2AADA2F-497B-19B7-B445-FDED58323E6F}"/>
              </a:ext>
            </a:extLst>
          </p:cNvPr>
          <p:cNvSpPr txBox="1"/>
          <p:nvPr/>
        </p:nvSpPr>
        <p:spPr>
          <a:xfrm>
            <a:off x="5498662" y="2892021"/>
            <a:ext cx="86061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800" dirty="0">
                <a:highlight>
                  <a:srgbClr val="FAFFFA"/>
                </a:highlight>
              </a:rPr>
              <a:t>Администратор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68F620-5FFF-7E26-0386-2A40D6FA7476}"/>
              </a:ext>
            </a:extLst>
          </p:cNvPr>
          <p:cNvSpPr txBox="1"/>
          <p:nvPr/>
        </p:nvSpPr>
        <p:spPr>
          <a:xfrm>
            <a:off x="710443" y="2142411"/>
            <a:ext cx="123669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800" dirty="0">
                <a:highlight>
                  <a:srgbClr val="FAFFFA"/>
                </a:highlight>
              </a:rPr>
              <a:t>Менеджер производства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489E58-F000-4101-022F-DCBC24D84D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DA549F30-0C81-A927-051C-4351F5073728}"/>
              </a:ext>
            </a:extLst>
          </p:cNvPr>
          <p:cNvSpPr/>
          <p:nvPr/>
        </p:nvSpPr>
        <p:spPr>
          <a:xfrm>
            <a:off x="3766240" y="791367"/>
            <a:ext cx="6550343" cy="5424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250"/>
              </a:lnSpc>
              <a:buNone/>
            </a:pP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аналогов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2E30EEA1-6C6F-F676-40E4-AC1044D3A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0800" y="35730"/>
            <a:ext cx="9822091" cy="566251"/>
          </a:xfrm>
          <a:prstGeom prst="rect">
            <a:avLst/>
          </a:prstGeom>
          <a:solidFill>
            <a:schemeClr val="bg1">
              <a:alpha val="4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модуля для учета продукции деревообрабатывающего предприятия</a:t>
            </a:r>
            <a:endParaRPr lang="ru-RU" altLang="ru-RU" sz="2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189607CD-09F8-DCAF-8624-29AEED3192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443994"/>
              </p:ext>
            </p:extLst>
          </p:nvPr>
        </p:nvGraphicFramePr>
        <p:xfrm>
          <a:off x="910838" y="1482879"/>
          <a:ext cx="12794405" cy="5955354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719577">
                  <a:extLst>
                    <a:ext uri="{9D8B030D-6E8A-4147-A177-3AD203B41FA5}">
                      <a16:colId xmlns:a16="http://schemas.microsoft.com/office/drawing/2014/main" val="2482688554"/>
                    </a:ext>
                  </a:extLst>
                </a:gridCol>
                <a:gridCol w="1600954">
                  <a:extLst>
                    <a:ext uri="{9D8B030D-6E8A-4147-A177-3AD203B41FA5}">
                      <a16:colId xmlns:a16="http://schemas.microsoft.com/office/drawing/2014/main" val="1757024990"/>
                    </a:ext>
                  </a:extLst>
                </a:gridCol>
                <a:gridCol w="1578979">
                  <a:extLst>
                    <a:ext uri="{9D8B030D-6E8A-4147-A177-3AD203B41FA5}">
                      <a16:colId xmlns:a16="http://schemas.microsoft.com/office/drawing/2014/main" val="2090493848"/>
                    </a:ext>
                  </a:extLst>
                </a:gridCol>
                <a:gridCol w="1578979">
                  <a:extLst>
                    <a:ext uri="{9D8B030D-6E8A-4147-A177-3AD203B41FA5}">
                      <a16:colId xmlns:a16="http://schemas.microsoft.com/office/drawing/2014/main" val="3752700781"/>
                    </a:ext>
                  </a:extLst>
                </a:gridCol>
                <a:gridCol w="1578979">
                  <a:extLst>
                    <a:ext uri="{9D8B030D-6E8A-4147-A177-3AD203B41FA5}">
                      <a16:colId xmlns:a16="http://schemas.microsoft.com/office/drawing/2014/main" val="2253952362"/>
                    </a:ext>
                  </a:extLst>
                </a:gridCol>
                <a:gridCol w="1578979">
                  <a:extLst>
                    <a:ext uri="{9D8B030D-6E8A-4147-A177-3AD203B41FA5}">
                      <a16:colId xmlns:a16="http://schemas.microsoft.com/office/drawing/2014/main" val="2868991785"/>
                    </a:ext>
                  </a:extLst>
                </a:gridCol>
                <a:gridCol w="1578979">
                  <a:extLst>
                    <a:ext uri="{9D8B030D-6E8A-4147-A177-3AD203B41FA5}">
                      <a16:colId xmlns:a16="http://schemas.microsoft.com/office/drawing/2014/main" val="3662354370"/>
                    </a:ext>
                  </a:extLst>
                </a:gridCol>
                <a:gridCol w="1578979">
                  <a:extLst>
                    <a:ext uri="{9D8B030D-6E8A-4147-A177-3AD203B41FA5}">
                      <a16:colId xmlns:a16="http://schemas.microsoft.com/office/drawing/2014/main" val="1624557628"/>
                    </a:ext>
                  </a:extLst>
                </a:gridCol>
              </a:tblGrid>
              <a:tr h="9986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Характеристика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15" marR="5771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1С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15" marR="5771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SAP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15" marR="5771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Oracle ERP </a:t>
                      </a:r>
                      <a:r>
                        <a:rPr lang="ru-RU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Cloud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15" marR="5771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Microsoft Dynamics 365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15" marR="5771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WoodWorks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15" marR="5771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Maestro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15" marR="5771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RivieraSoft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15" marR="57715" marT="0" marB="0" anchor="ctr"/>
                </a:tc>
                <a:extLst>
                  <a:ext uri="{0D108BD9-81ED-4DB2-BD59-A6C34878D82A}">
                    <a16:rowId xmlns:a16="http://schemas.microsoft.com/office/drawing/2014/main" val="1088228086"/>
                  </a:ext>
                </a:extLst>
              </a:tr>
              <a:tr h="3088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Стоимость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15" marR="5771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Средняя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15" marR="5771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Высокая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15" marR="5771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Высокая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15" marR="5771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Средняя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15" marR="5771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Средняя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15" marR="5771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Средняя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15" marR="5771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Низкая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15" marR="57715" marT="0" marB="0" anchor="ctr"/>
                </a:tc>
                <a:extLst>
                  <a:ext uri="{0D108BD9-81ED-4DB2-BD59-A6C34878D82A}">
                    <a16:rowId xmlns:a16="http://schemas.microsoft.com/office/drawing/2014/main" val="848556913"/>
                  </a:ext>
                </a:extLst>
              </a:tr>
              <a:tr h="9986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Функциональность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15" marR="5771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Широкая, гибкая настройка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15" marR="5771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Очень широкая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15" marR="5771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Очень широкая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15" marR="5771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Широкая, гибкая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15" marR="5771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Специализированная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15" marR="5771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Специализированная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15" marR="5771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Специализированная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15" marR="57715" marT="0" marB="0" anchor="ctr"/>
                </a:tc>
                <a:extLst>
                  <a:ext uri="{0D108BD9-81ED-4DB2-BD59-A6C34878D82A}">
                    <a16:rowId xmlns:a16="http://schemas.microsoft.com/office/drawing/2014/main" val="2132421994"/>
                  </a:ext>
                </a:extLst>
              </a:tr>
              <a:tr h="6534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Сложность внедрения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15" marR="5771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Средняя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15" marR="5771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Высокая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15" marR="5771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Высокая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15" marR="5771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Средняя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15" marR="5771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Средняя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15" marR="5771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Средняя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15" marR="5771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Низкая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15" marR="57715" marT="0" marB="0" anchor="ctr"/>
                </a:tc>
                <a:extLst>
                  <a:ext uri="{0D108BD9-81ED-4DB2-BD59-A6C34878D82A}">
                    <a16:rowId xmlns:a16="http://schemas.microsoft.com/office/drawing/2014/main" val="1837977955"/>
                  </a:ext>
                </a:extLst>
              </a:tr>
              <a:tr h="6534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Масштабируемость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15" marR="5771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Высокая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15" marR="5771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Высокая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15" marR="5771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Высокая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15" marR="5771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Высокая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15" marR="5771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Средняя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15" marR="5771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Средняя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15" marR="5771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Средняя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15" marR="57715" marT="0" marB="0" anchor="ctr"/>
                </a:tc>
                <a:extLst>
                  <a:ext uri="{0D108BD9-81ED-4DB2-BD59-A6C34878D82A}">
                    <a16:rowId xmlns:a16="http://schemas.microsoft.com/office/drawing/2014/main" val="3436251567"/>
                  </a:ext>
                </a:extLst>
              </a:tr>
              <a:tr h="6534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Локализация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15" marR="5771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Хорошая для России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15" marR="5771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Хорошая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15" marR="5771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Хорошая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15" marR="5771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Хорошая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15" marR="5771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Средняя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15" marR="5771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Средняя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15" marR="5771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Отличная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15" marR="57715" marT="0" marB="0" anchor="ctr"/>
                </a:tc>
                <a:extLst>
                  <a:ext uri="{0D108BD9-81ED-4DB2-BD59-A6C34878D82A}">
                    <a16:rowId xmlns:a16="http://schemas.microsoft.com/office/drawing/2014/main" val="312720096"/>
                  </a:ext>
                </a:extLst>
              </a:tr>
              <a:tr h="168890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Поддержка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15" marR="5771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Широкое сообщество пользователей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15" marR="5771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Широкая поддержка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15" marR="5771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Широкая поддержка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15" marR="5771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Широкая поддержка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15" marR="5771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Специализированная поддержка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15" marR="5771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Специализированная поддержка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15" marR="5771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Специализированная поддержка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15" marR="57715" marT="0" marB="0" anchor="ctr"/>
                </a:tc>
                <a:extLst>
                  <a:ext uri="{0D108BD9-81ED-4DB2-BD59-A6C34878D82A}">
                    <a16:rowId xmlns:a16="http://schemas.microsoft.com/office/drawing/2014/main" val="1601543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8423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032472" y="763455"/>
            <a:ext cx="6565456" cy="8756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4850"/>
              </a:lnSpc>
              <a:buNone/>
            </a:pPr>
            <a:r>
              <a:rPr lang="en-US" sz="3600" b="1" dirty="0">
                <a:latin typeface="Times New Roman" panose="02020603050405020304" pitchFamily="18" charset="0"/>
                <a:ea typeface="Fraunces Extra Bold" pitchFamily="34" charset="-122"/>
                <a:cs typeface="Times New Roman" panose="02020603050405020304" pitchFamily="18" charset="0"/>
              </a:rPr>
              <a:t>Техническое задание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0DF56DC7-AF4C-6318-0751-C240699829E5}"/>
              </a:ext>
            </a:extLst>
          </p:cNvPr>
          <p:cNvGrpSpPr/>
          <p:nvPr/>
        </p:nvGrpSpPr>
        <p:grpSpPr>
          <a:xfrm>
            <a:off x="880535" y="4578130"/>
            <a:ext cx="6350886" cy="2855941"/>
            <a:chOff x="7279865" y="2680796"/>
            <a:chExt cx="6350886" cy="2855941"/>
          </a:xfrm>
        </p:grpSpPr>
        <p:sp>
          <p:nvSpPr>
            <p:cNvPr id="8" name="Shape 4"/>
            <p:cNvSpPr/>
            <p:nvPr/>
          </p:nvSpPr>
          <p:spPr>
            <a:xfrm>
              <a:off x="7279865" y="2680796"/>
              <a:ext cx="6350886" cy="2855941"/>
            </a:xfrm>
            <a:prstGeom prst="roundRect">
              <a:avLst>
                <a:gd name="adj" fmla="val 12227"/>
              </a:avLst>
            </a:prstGeom>
            <a:solidFill>
              <a:srgbClr val="E8F3E8"/>
            </a:solidFill>
            <a:ln/>
          </p:spPr>
        </p:sp>
        <p:sp>
          <p:nvSpPr>
            <p:cNvPr id="9" name="Text 5"/>
            <p:cNvSpPr/>
            <p:nvPr/>
          </p:nvSpPr>
          <p:spPr>
            <a:xfrm>
              <a:off x="7541749" y="2874909"/>
              <a:ext cx="3056179" cy="31015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2400"/>
                </a:lnSpc>
                <a:buNone/>
              </a:pPr>
              <a:r>
                <a:rPr lang="ru-RU" sz="2000" b="1" dirty="0">
                  <a:solidFill>
                    <a:srgbClr val="405449"/>
                  </a:solidFill>
                  <a:latin typeface="Times New Roman" panose="02020603050405020304" pitchFamily="18" charset="0"/>
                  <a:ea typeface="Fraunces Extra Bold" pitchFamily="34" charset="-122"/>
                  <a:cs typeface="Times New Roman" panose="02020603050405020304" pitchFamily="18" charset="0"/>
                </a:rPr>
                <a:t>Отчеты и аналитика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 6"/>
            <p:cNvSpPr/>
            <p:nvPr/>
          </p:nvSpPr>
          <p:spPr>
            <a:xfrm>
              <a:off x="7393139" y="3405179"/>
              <a:ext cx="6124337" cy="156763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285750" indent="-285750">
                <a:lnSpc>
                  <a:spcPts val="2500"/>
                </a:lnSpc>
                <a:buFont typeface="Arial" panose="020B0604020202020204" pitchFamily="34" charset="0"/>
                <a:buChar char="•"/>
              </a:pPr>
              <a:r>
                <a:rPr lang="ru-RU" sz="2000" dirty="0">
                  <a:solidFill>
                    <a:srgbClr val="405449"/>
                  </a:solidFill>
                  <a:latin typeface="Times New Roman" panose="02020603050405020304" pitchFamily="18" charset="0"/>
                  <a:ea typeface="Nobile" pitchFamily="34" charset="-122"/>
                  <a:cs typeface="Times New Roman" panose="02020603050405020304" pitchFamily="18" charset="0"/>
                </a:rPr>
                <a:t>Формирование отчетов по остаткам готовой продукции, движениям и инвентаризации.</a:t>
              </a:r>
            </a:p>
            <a:p>
              <a:pPr marL="285750" indent="-285750">
                <a:lnSpc>
                  <a:spcPts val="2500"/>
                </a:lnSpc>
                <a:buFont typeface="Arial" panose="020B0604020202020204" pitchFamily="34" charset="0"/>
                <a:buChar char="•"/>
              </a:pPr>
              <a:r>
                <a:rPr lang="ru-RU" sz="2000" dirty="0">
                  <a:solidFill>
                    <a:srgbClr val="405449"/>
                  </a:solidFill>
                  <a:latin typeface="Times New Roman" panose="02020603050405020304" pitchFamily="18" charset="0"/>
                  <a:ea typeface="Nobile" pitchFamily="34" charset="-122"/>
                  <a:cs typeface="Times New Roman" panose="02020603050405020304" pitchFamily="18" charset="0"/>
                </a:rPr>
                <a:t>Анализ данных для оптимизации управления запасами.</a:t>
              </a:r>
            </a:p>
          </p:txBody>
        </p: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57AF59B8-D273-88B1-6D52-714475C5DBCC}"/>
              </a:ext>
            </a:extLst>
          </p:cNvPr>
          <p:cNvGrpSpPr/>
          <p:nvPr/>
        </p:nvGrpSpPr>
        <p:grpSpPr>
          <a:xfrm>
            <a:off x="946797" y="1776736"/>
            <a:ext cx="6171350" cy="2801394"/>
            <a:chOff x="952636" y="2686829"/>
            <a:chExt cx="6171350" cy="2921584"/>
          </a:xfrm>
        </p:grpSpPr>
        <p:sp>
          <p:nvSpPr>
            <p:cNvPr id="14" name="Shape 10"/>
            <p:cNvSpPr/>
            <p:nvPr/>
          </p:nvSpPr>
          <p:spPr>
            <a:xfrm>
              <a:off x="952636" y="2686829"/>
              <a:ext cx="6159672" cy="2801394"/>
            </a:xfrm>
            <a:prstGeom prst="roundRect">
              <a:avLst>
                <a:gd name="adj" fmla="val 12227"/>
              </a:avLst>
            </a:prstGeom>
            <a:solidFill>
              <a:srgbClr val="E8F3E8"/>
            </a:solidFill>
            <a:ln/>
          </p:spPr>
        </p:sp>
        <p:sp>
          <p:nvSpPr>
            <p:cNvPr id="15" name="Text 11"/>
            <p:cNvSpPr/>
            <p:nvPr/>
          </p:nvSpPr>
          <p:spPr>
            <a:xfrm>
              <a:off x="1125379" y="2906942"/>
              <a:ext cx="3254700" cy="278125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2400"/>
                </a:lnSpc>
                <a:buNone/>
              </a:pPr>
              <a:r>
                <a:rPr lang="ru-RU" sz="2000" b="1" dirty="0">
                  <a:solidFill>
                    <a:srgbClr val="405449"/>
                  </a:solidFill>
                  <a:latin typeface="Times New Roman" panose="02020603050405020304" pitchFamily="18" charset="0"/>
                  <a:ea typeface="Fraunces Extra Bold" pitchFamily="34" charset="-122"/>
                  <a:cs typeface="Times New Roman" panose="02020603050405020304" pitchFamily="18" charset="0"/>
                </a:rPr>
                <a:t>Учет готовой продукции: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 12"/>
            <p:cNvSpPr/>
            <p:nvPr/>
          </p:nvSpPr>
          <p:spPr>
            <a:xfrm>
              <a:off x="999649" y="3405179"/>
              <a:ext cx="6124337" cy="220323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342900" indent="-342900">
                <a:lnSpc>
                  <a:spcPts val="2500"/>
                </a:lnSpc>
                <a:buFont typeface="Arial" panose="020B0604020202020204" pitchFamily="34" charset="0"/>
                <a:buChar char="•"/>
              </a:pPr>
              <a:r>
                <a:rPr lang="ru-RU" sz="2000" dirty="0">
                  <a:solidFill>
                    <a:srgbClr val="405449"/>
                  </a:solidFill>
                  <a:latin typeface="Times New Roman" panose="02020603050405020304" pitchFamily="18" charset="0"/>
                  <a:ea typeface="Nobile" pitchFamily="34" charset="-122"/>
                  <a:cs typeface="Times New Roman" panose="02020603050405020304" pitchFamily="18" charset="0"/>
                </a:rPr>
                <a:t>Ведение базы данных готовой продукции с возможностью добавления, редактирования и удаления записей.</a:t>
              </a:r>
            </a:p>
            <a:p>
              <a:pPr marL="342900" indent="-342900">
                <a:lnSpc>
                  <a:spcPts val="2500"/>
                </a:lnSpc>
                <a:buFont typeface="Arial" panose="020B0604020202020204" pitchFamily="34" charset="0"/>
                <a:buChar char="•"/>
              </a:pPr>
              <a:r>
                <a:rPr lang="ru-RU" sz="2000" dirty="0">
                  <a:solidFill>
                    <a:srgbClr val="405449"/>
                  </a:solidFill>
                  <a:latin typeface="Times New Roman" panose="02020603050405020304" pitchFamily="18" charset="0"/>
                  <a:ea typeface="Nobile" pitchFamily="34" charset="-122"/>
                  <a:cs typeface="Times New Roman" panose="02020603050405020304" pitchFamily="18" charset="0"/>
                </a:rPr>
                <a:t>Отслеживание движения товаров (прием, отгрузка, перемещение).</a:t>
              </a:r>
            </a:p>
            <a:p>
              <a:pPr marL="342900" indent="-342900">
                <a:lnSpc>
                  <a:spcPts val="2500"/>
                </a:lnSpc>
                <a:buFont typeface="Arial" panose="020B0604020202020204" pitchFamily="34" charset="0"/>
                <a:buChar char="•"/>
              </a:pPr>
              <a:r>
                <a:rPr lang="ru-RU" sz="2000" dirty="0">
                  <a:solidFill>
                    <a:srgbClr val="405449"/>
                  </a:solidFill>
                  <a:latin typeface="Times New Roman" panose="02020603050405020304" pitchFamily="18" charset="0"/>
                  <a:ea typeface="Nobile" pitchFamily="34" charset="-122"/>
                  <a:cs typeface="Times New Roman" panose="02020603050405020304" pitchFamily="18" charset="0"/>
                </a:rPr>
                <a:t>Генерация отчетов о результатах инвентаризации.</a:t>
              </a:r>
            </a:p>
          </p:txBody>
        </p:sp>
      </p:grpSp>
      <p:sp>
        <p:nvSpPr>
          <p:cNvPr id="18" name="Rectangle 2">
            <a:extLst>
              <a:ext uri="{FF2B5EF4-FFF2-40B4-BE49-F238E27FC236}">
                <a16:creationId xmlns:a16="http://schemas.microsoft.com/office/drawing/2014/main" id="{177075BA-80CD-4BF7-B94F-53E312FBB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5290" y="35730"/>
            <a:ext cx="10137601" cy="691208"/>
          </a:xfrm>
          <a:prstGeom prst="rect">
            <a:avLst/>
          </a:prstGeom>
          <a:solidFill>
            <a:schemeClr val="bg1">
              <a:alpha val="4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модуля для учета продукции деревообрабатывающего предприятия</a:t>
            </a:r>
            <a:endParaRPr lang="ru-RU" altLang="ru-RU" sz="2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 12">
            <a:extLst>
              <a:ext uri="{FF2B5EF4-FFF2-40B4-BE49-F238E27FC236}">
                <a16:creationId xmlns:a16="http://schemas.microsoft.com/office/drawing/2014/main" id="{F2E88973-3855-56B8-3A6C-52874CE58889}"/>
              </a:ext>
            </a:extLst>
          </p:cNvPr>
          <p:cNvSpPr/>
          <p:nvPr/>
        </p:nvSpPr>
        <p:spPr>
          <a:xfrm>
            <a:off x="773101" y="1345336"/>
            <a:ext cx="9982530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ru-RU" sz="2000" dirty="0">
                <a:solidFill>
                  <a:srgbClr val="405449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Программа должна обеспечивать возможность выполнения перечисленных ниже функций: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49C40A36-3FD7-F2F7-C35D-C0AFC4E67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4387" y="1677643"/>
            <a:ext cx="5590124" cy="526025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131DA56-CB08-A36A-2335-0614A8D9A126}"/>
              </a:ext>
            </a:extLst>
          </p:cNvPr>
          <p:cNvSpPr txBox="1"/>
          <p:nvPr/>
        </p:nvSpPr>
        <p:spPr>
          <a:xfrm>
            <a:off x="7634387" y="6918554"/>
            <a:ext cx="6241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выполнения функции 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“Добавление нового продукта”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995824" y="1481871"/>
            <a:ext cx="6909673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b="1" dirty="0">
                <a:solidFill>
                  <a:srgbClr val="3B4540"/>
                </a:solidFill>
                <a:latin typeface="Times New Roman" panose="02020603050405020304" pitchFamily="18" charset="0"/>
                <a:ea typeface="Fraunces Extra Bold" pitchFamily="34" charset="-122"/>
                <a:cs typeface="Times New Roman" panose="02020603050405020304" pitchFamily="18" charset="0"/>
              </a:rPr>
              <a:t>Средства разработки</a:t>
            </a:r>
            <a:endParaRPr lang="en-US" sz="48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539A4A04-6250-3FEF-3037-4C4CCDA15896}"/>
              </a:ext>
            </a:extLst>
          </p:cNvPr>
          <p:cNvGrpSpPr/>
          <p:nvPr/>
        </p:nvGrpSpPr>
        <p:grpSpPr>
          <a:xfrm>
            <a:off x="966907" y="3160363"/>
            <a:ext cx="6656903" cy="2554113"/>
            <a:chOff x="864037" y="5153739"/>
            <a:chExt cx="6451163" cy="2150031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5" name="Shape 1"/>
            <p:cNvSpPr/>
            <p:nvPr/>
          </p:nvSpPr>
          <p:spPr>
            <a:xfrm>
              <a:off x="864037" y="5153739"/>
              <a:ext cx="6451163" cy="2150031"/>
            </a:xfrm>
            <a:prstGeom prst="roundRect">
              <a:avLst>
                <a:gd name="adj" fmla="val 10335"/>
              </a:avLst>
            </a:prstGeom>
            <a:grpFill/>
            <a:ln w="15240">
              <a:solidFill>
                <a:srgbClr val="000000">
                  <a:alpha val="8000"/>
                </a:srgbClr>
              </a:solidFill>
              <a:prstDash val="solid"/>
            </a:ln>
          </p:spPr>
        </p:sp>
        <p:sp>
          <p:nvSpPr>
            <p:cNvPr id="6" name="Shape 2"/>
            <p:cNvSpPr/>
            <p:nvPr/>
          </p:nvSpPr>
          <p:spPr>
            <a:xfrm>
              <a:off x="979303" y="5267751"/>
              <a:ext cx="3362845" cy="617042"/>
            </a:xfrm>
            <a:prstGeom prst="rect">
              <a:avLst/>
            </a:prstGeom>
            <a:grpFill/>
            <a:ln/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7" name="Text 3"/>
            <p:cNvSpPr/>
            <p:nvPr/>
          </p:nvSpPr>
          <p:spPr>
            <a:xfrm>
              <a:off x="1126094" y="5324713"/>
              <a:ext cx="3171586" cy="395049"/>
            </a:xfrm>
            <a:prstGeom prst="rect">
              <a:avLst/>
            </a:prstGeom>
            <a:grpFill/>
            <a:ln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3100"/>
                </a:lnSpc>
                <a:buNone/>
              </a:pPr>
              <a:r>
                <a:rPr lang="en-US" sz="2000" dirty="0">
                  <a:solidFill>
                    <a:srgbClr val="405449"/>
                  </a:solidFill>
                  <a:latin typeface="Times New Roman" panose="02020603050405020304" pitchFamily="18" charset="0"/>
                  <a:ea typeface="Nobile" pitchFamily="34" charset="-122"/>
                  <a:cs typeface="Times New Roman" panose="02020603050405020304" pitchFamily="18" charset="0"/>
                </a:rPr>
                <a:t>Платформа</a:t>
              </a:r>
              <a:r>
                <a:rPr lang="ru-RU" sz="2000" dirty="0">
                  <a:solidFill>
                    <a:srgbClr val="405449"/>
                  </a:solidFill>
                  <a:latin typeface="Times New Roman" panose="02020603050405020304" pitchFamily="18" charset="0"/>
                  <a:ea typeface="Nobile" pitchFamily="34" charset="-122"/>
                  <a:cs typeface="Times New Roman" panose="02020603050405020304" pitchFamily="18" charset="0"/>
                </a:rPr>
                <a:t> ПО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 4"/>
            <p:cNvSpPr/>
            <p:nvPr/>
          </p:nvSpPr>
          <p:spPr>
            <a:xfrm>
              <a:off x="4590097" y="5324713"/>
              <a:ext cx="2423993" cy="395049"/>
            </a:xfrm>
            <a:prstGeom prst="rect">
              <a:avLst/>
            </a:prstGeom>
            <a:grpFill/>
            <a:ln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3100"/>
                </a:lnSpc>
                <a:buNone/>
              </a:pPr>
              <a:r>
                <a:rPr lang="ru-RU" sz="2000" dirty="0">
                  <a:solidFill>
                    <a:srgbClr val="405449"/>
                  </a:solidFill>
                  <a:latin typeface="Times New Roman" panose="02020603050405020304" pitchFamily="18" charset="0"/>
                  <a:ea typeface="Nobile" pitchFamily="34" charset="-122"/>
                  <a:cs typeface="Times New Roman" panose="02020603050405020304" pitchFamily="18" charset="0"/>
                </a:rPr>
                <a:t> </a:t>
              </a:r>
              <a:r>
                <a:rPr lang="en-US" sz="2000" dirty="0">
                  <a:solidFill>
                    <a:srgbClr val="405449"/>
                  </a:solidFill>
                  <a:latin typeface="Times New Roman" panose="02020603050405020304" pitchFamily="18" charset="0"/>
                  <a:ea typeface="Nobile" pitchFamily="34" charset="-122"/>
                  <a:cs typeface="Times New Roman" panose="02020603050405020304" pitchFamily="18" charset="0"/>
                </a:rPr>
                <a:t>1С:Предприятие 8.3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 6"/>
            <p:cNvSpPr/>
            <p:nvPr/>
          </p:nvSpPr>
          <p:spPr>
            <a:xfrm>
              <a:off x="1081623" y="6031230"/>
              <a:ext cx="3216056" cy="395049"/>
            </a:xfrm>
            <a:prstGeom prst="rect">
              <a:avLst/>
            </a:prstGeom>
            <a:grpFill/>
            <a:ln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3100"/>
                </a:lnSpc>
                <a:buNone/>
              </a:pPr>
              <a:r>
                <a:rPr lang="en-US" sz="2000" dirty="0">
                  <a:solidFill>
                    <a:srgbClr val="405449"/>
                  </a:solidFill>
                  <a:latin typeface="Times New Roman" panose="02020603050405020304" pitchFamily="18" charset="0"/>
                  <a:ea typeface="Nobile" pitchFamily="34" charset="-122"/>
                  <a:cs typeface="Times New Roman" panose="02020603050405020304" pitchFamily="18" charset="0"/>
                </a:rPr>
                <a:t>Язык программирования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 7"/>
            <p:cNvSpPr/>
            <p:nvPr/>
          </p:nvSpPr>
          <p:spPr>
            <a:xfrm>
              <a:off x="4548306" y="6031230"/>
              <a:ext cx="2516268" cy="464760"/>
            </a:xfrm>
            <a:prstGeom prst="rect">
              <a:avLst/>
            </a:prstGeom>
            <a:grpFill/>
            <a:ln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3100"/>
                </a:lnSpc>
                <a:buNone/>
              </a:pPr>
              <a:r>
                <a:rPr lang="ru-RU" sz="2000" dirty="0">
                  <a:solidFill>
                    <a:srgbClr val="405449"/>
                  </a:solidFill>
                  <a:latin typeface="Times New Roman" panose="02020603050405020304" pitchFamily="18" charset="0"/>
                  <a:ea typeface="Nobile" pitchFamily="34" charset="-122"/>
                  <a:cs typeface="Times New Roman" panose="02020603050405020304" pitchFamily="18" charset="0"/>
                </a:rPr>
                <a:t> </a:t>
              </a:r>
              <a:r>
                <a:rPr lang="en-US" sz="2000" dirty="0">
                  <a:solidFill>
                    <a:srgbClr val="405449"/>
                  </a:solidFill>
                  <a:latin typeface="Times New Roman" panose="02020603050405020304" pitchFamily="18" charset="0"/>
                  <a:ea typeface="Nobile" pitchFamily="34" charset="-122"/>
                  <a:cs typeface="Times New Roman" panose="02020603050405020304" pitchFamily="18" charset="0"/>
                </a:rPr>
                <a:t>1С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Shape 8"/>
            <p:cNvSpPr/>
            <p:nvPr/>
          </p:nvSpPr>
          <p:spPr>
            <a:xfrm>
              <a:off x="979303" y="6621791"/>
              <a:ext cx="6258360" cy="617042"/>
            </a:xfrm>
            <a:prstGeom prst="rect">
              <a:avLst/>
            </a:prstGeom>
            <a:grpFill/>
            <a:ln/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13" name="Text 9"/>
            <p:cNvSpPr/>
            <p:nvPr/>
          </p:nvSpPr>
          <p:spPr>
            <a:xfrm>
              <a:off x="1126093" y="6737747"/>
              <a:ext cx="3216056" cy="395049"/>
            </a:xfrm>
            <a:prstGeom prst="rect">
              <a:avLst/>
            </a:prstGeom>
            <a:grpFill/>
            <a:ln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3100"/>
                </a:lnSpc>
                <a:buNone/>
              </a:pPr>
              <a:r>
                <a:rPr lang="en-US" sz="2000" dirty="0">
                  <a:solidFill>
                    <a:srgbClr val="405449"/>
                  </a:solidFill>
                  <a:latin typeface="Times New Roman" panose="02020603050405020304" pitchFamily="18" charset="0"/>
                  <a:ea typeface="Nobile" pitchFamily="34" charset="-122"/>
                  <a:cs typeface="Times New Roman" panose="02020603050405020304" pitchFamily="18" charset="0"/>
                </a:rPr>
                <a:t>Среда разработки</a:t>
              </a:r>
              <a:r>
                <a:rPr lang="ru-RU" sz="2000" dirty="0">
                  <a:solidFill>
                    <a:srgbClr val="405449"/>
                  </a:solidFill>
                  <a:latin typeface="Times New Roman" panose="02020603050405020304" pitchFamily="18" charset="0"/>
                  <a:ea typeface="Nobile" pitchFamily="34" charset="-122"/>
                  <a:cs typeface="Times New Roman" panose="02020603050405020304" pitchFamily="18" charset="0"/>
                </a:rPr>
                <a:t> ПО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 10"/>
            <p:cNvSpPr/>
            <p:nvPr/>
          </p:nvSpPr>
          <p:spPr>
            <a:xfrm>
              <a:off x="4592776" y="6697624"/>
              <a:ext cx="2471797" cy="395049"/>
            </a:xfrm>
            <a:prstGeom prst="rect">
              <a:avLst/>
            </a:prstGeom>
            <a:grpFill/>
            <a:ln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3100"/>
                </a:lnSpc>
                <a:buNone/>
              </a:pPr>
              <a:r>
                <a:rPr lang="ru-RU" sz="2000" dirty="0">
                  <a:solidFill>
                    <a:srgbClr val="405449"/>
                  </a:solidFill>
                  <a:latin typeface="Times New Roman" panose="02020603050405020304" pitchFamily="18" charset="0"/>
                  <a:ea typeface="Nobile" pitchFamily="34" charset="-122"/>
                  <a:cs typeface="Times New Roman" panose="02020603050405020304" pitchFamily="18" charset="0"/>
                </a:rPr>
                <a:t> </a:t>
              </a:r>
              <a:r>
                <a:rPr lang="en-US" sz="2000" dirty="0">
                  <a:solidFill>
                    <a:srgbClr val="405449"/>
                  </a:solidFill>
                  <a:latin typeface="Times New Roman" panose="02020603050405020304" pitchFamily="18" charset="0"/>
                  <a:ea typeface="Nobile" pitchFamily="34" charset="-122"/>
                  <a:cs typeface="Times New Roman" panose="02020603050405020304" pitchFamily="18" charset="0"/>
                </a:rPr>
                <a:t>1С</a:t>
              </a:r>
              <a:r>
                <a:rPr lang="ru-RU" sz="2000" dirty="0">
                  <a:solidFill>
                    <a:srgbClr val="405449"/>
                  </a:solidFill>
                  <a:latin typeface="Times New Roman" panose="02020603050405020304" pitchFamily="18" charset="0"/>
                  <a:ea typeface="Nobile" pitchFamily="34" charset="-122"/>
                  <a:cs typeface="Times New Roman" panose="02020603050405020304" pitchFamily="18" charset="0"/>
                </a:rPr>
                <a:t> </a:t>
              </a:r>
              <a:r>
                <a:rPr lang="en-US" sz="2000" dirty="0">
                  <a:solidFill>
                    <a:srgbClr val="405449"/>
                  </a:solidFill>
                  <a:latin typeface="Times New Roman" panose="02020603050405020304" pitchFamily="18" charset="0"/>
                  <a:ea typeface="Nobile" pitchFamily="34" charset="-122"/>
                  <a:cs typeface="Times New Roman" panose="02020603050405020304" pitchFamily="18" charset="0"/>
                </a:rPr>
                <a:t>Конфигура</a:t>
              </a:r>
              <a:r>
                <a:rPr lang="ru-RU" sz="2000" dirty="0">
                  <a:solidFill>
                    <a:srgbClr val="405449"/>
                  </a:solidFill>
                  <a:latin typeface="Times New Roman" panose="02020603050405020304" pitchFamily="18" charset="0"/>
                  <a:ea typeface="Nobile" pitchFamily="34" charset="-122"/>
                  <a:cs typeface="Times New Roman" panose="02020603050405020304" pitchFamily="18" charset="0"/>
                </a:rPr>
                <a:t>ция</a:t>
              </a:r>
              <a:r>
                <a:rPr lang="en-US" sz="2000" dirty="0">
                  <a:solidFill>
                    <a:srgbClr val="405449"/>
                  </a:solidFill>
                  <a:latin typeface="Times New Roman" panose="02020603050405020304" pitchFamily="18" charset="0"/>
                  <a:ea typeface="Nobile" pitchFamily="34" charset="-122"/>
                  <a:cs typeface="Times New Roman" panose="02020603050405020304" pitchFamily="18" charset="0"/>
                </a:rPr>
                <a:t> 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" name="Rectangle 2">
            <a:extLst>
              <a:ext uri="{FF2B5EF4-FFF2-40B4-BE49-F238E27FC236}">
                <a16:creationId xmlns:a16="http://schemas.microsoft.com/office/drawing/2014/main" id="{B04C442F-47EB-4374-9964-C607F507D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5290" y="35730"/>
            <a:ext cx="10137601" cy="691208"/>
          </a:xfrm>
          <a:prstGeom prst="rect">
            <a:avLst/>
          </a:prstGeom>
          <a:solidFill>
            <a:schemeClr val="bg1">
              <a:alpha val="4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модуля для учета продукции деревообрабатывающего предприятия</a:t>
            </a:r>
            <a:endParaRPr lang="ru-RU" altLang="ru-RU" sz="2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F10E489-0160-BC03-740A-5D5D82F00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472" y="2218912"/>
            <a:ext cx="5916021" cy="4437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F05082D-6DC0-4815-B2B5-5F39EC10B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3600" y="35730"/>
            <a:ext cx="10009291" cy="518670"/>
          </a:xfrm>
          <a:prstGeom prst="rect">
            <a:avLst/>
          </a:prstGeom>
          <a:solidFill>
            <a:schemeClr val="bg1">
              <a:alpha val="4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модуля для учета продукции деревообрабатывающего предприятия</a:t>
            </a:r>
            <a:endParaRPr lang="ru-RU" altLang="ru-RU" sz="2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0">
            <a:extLst>
              <a:ext uri="{FF2B5EF4-FFF2-40B4-BE49-F238E27FC236}">
                <a16:creationId xmlns:a16="http://schemas.microsoft.com/office/drawing/2014/main" id="{3D4D7C95-CA42-4293-AA30-235BA8F30C9F}"/>
              </a:ext>
            </a:extLst>
          </p:cNvPr>
          <p:cNvSpPr/>
          <p:nvPr/>
        </p:nvSpPr>
        <p:spPr>
          <a:xfrm>
            <a:off x="5334120" y="1211721"/>
            <a:ext cx="3962160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6050"/>
              </a:lnSpc>
              <a:buNone/>
            </a:pPr>
            <a:r>
              <a:rPr lang="ru-RU" sz="3600" b="1" dirty="0">
                <a:solidFill>
                  <a:srgbClr val="3B4540"/>
                </a:solidFill>
                <a:latin typeface="Times New Roman" panose="02020603050405020304" pitchFamily="18" charset="0"/>
                <a:ea typeface="Fraunces Extra Bold" pitchFamily="34" charset="-122"/>
                <a:cs typeface="Times New Roman" panose="02020603050405020304" pitchFamily="18" charset="0"/>
              </a:rPr>
              <a:t>Окно авторизации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907AC07-E2B1-4B5B-8CF0-711CA39995BA}"/>
              </a:ext>
            </a:extLst>
          </p:cNvPr>
          <p:cNvSpPr txBox="1">
            <a:spLocks noChangeArrowheads="1"/>
          </p:cNvSpPr>
          <p:nvPr/>
        </p:nvSpPr>
        <p:spPr>
          <a:xfrm>
            <a:off x="3200400" y="632283"/>
            <a:ext cx="8229600" cy="9652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indent="-182880" algn="ctr">
              <a:buClr>
                <a:schemeClr val="accent1">
                  <a:lumMod val="75000"/>
                </a:schemeClr>
              </a:buClr>
              <a:buFont typeface="Arial" pitchFamily="34" charset="0"/>
              <a:buNone/>
              <a:defRPr/>
            </a:pPr>
            <a:r>
              <a:rPr lang="ru-RU" altLang="ru-RU" sz="3600" b="1" dirty="0">
                <a:solidFill>
                  <a:srgbClr val="3B45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Демонстрация</a:t>
            </a:r>
            <a:r>
              <a:rPr lang="ru-RU" altLang="ru-RU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600" b="1" dirty="0">
                <a:solidFill>
                  <a:srgbClr val="3B45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6D0BDE1-58F9-027E-7E22-551B34CFAB7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21" t="4001" r="1725" b="4229"/>
          <a:stretch/>
        </p:blipFill>
        <p:spPr>
          <a:xfrm>
            <a:off x="1915200" y="1983246"/>
            <a:ext cx="10800000" cy="571958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09239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0748CB-AA1D-982B-FE8A-A705C4D86E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5F5BA32-9432-EAE4-43DB-C10662BB63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3600" y="35730"/>
            <a:ext cx="10009291" cy="518670"/>
          </a:xfrm>
          <a:prstGeom prst="rect">
            <a:avLst/>
          </a:prstGeom>
          <a:solidFill>
            <a:schemeClr val="bg1">
              <a:alpha val="4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модуля для учета продукции деревообрабатывающего предприятия</a:t>
            </a:r>
            <a:endParaRPr lang="ru-RU" altLang="ru-RU" sz="2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0">
            <a:extLst>
              <a:ext uri="{FF2B5EF4-FFF2-40B4-BE49-F238E27FC236}">
                <a16:creationId xmlns:a16="http://schemas.microsoft.com/office/drawing/2014/main" id="{D122113C-4F2E-D561-4669-D30F9AE6B8EC}"/>
              </a:ext>
            </a:extLst>
          </p:cNvPr>
          <p:cNvSpPr/>
          <p:nvPr/>
        </p:nvSpPr>
        <p:spPr>
          <a:xfrm>
            <a:off x="5334120" y="1211721"/>
            <a:ext cx="3962160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6050"/>
              </a:lnSpc>
              <a:buNone/>
            </a:pPr>
            <a:r>
              <a:rPr lang="ru-RU" sz="3600" b="1" dirty="0">
                <a:solidFill>
                  <a:srgbClr val="3B4540"/>
                </a:solidFill>
                <a:latin typeface="Times New Roman" panose="02020603050405020304" pitchFamily="18" charset="0"/>
                <a:ea typeface="Fraunces Extra Bold" pitchFamily="34" charset="-122"/>
                <a:cs typeface="Times New Roman" panose="02020603050405020304" pitchFamily="18" charset="0"/>
              </a:rPr>
              <a:t>Основное окно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81587E8-3C1A-130F-34C2-2DAB8ACA85F8}"/>
              </a:ext>
            </a:extLst>
          </p:cNvPr>
          <p:cNvSpPr txBox="1">
            <a:spLocks noChangeArrowheads="1"/>
          </p:cNvSpPr>
          <p:nvPr/>
        </p:nvSpPr>
        <p:spPr>
          <a:xfrm>
            <a:off x="3200400" y="632283"/>
            <a:ext cx="8229600" cy="9652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indent="-182880" algn="ctr">
              <a:buClr>
                <a:schemeClr val="accent1">
                  <a:lumMod val="75000"/>
                </a:schemeClr>
              </a:buClr>
              <a:buFont typeface="Arial" pitchFamily="34" charset="0"/>
              <a:buNone/>
              <a:defRPr/>
            </a:pPr>
            <a:r>
              <a:rPr lang="ru-RU" altLang="ru-RU" sz="3600" b="1" dirty="0">
                <a:solidFill>
                  <a:srgbClr val="3B45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Демонстрация</a:t>
            </a:r>
            <a:r>
              <a:rPr lang="ru-RU" altLang="ru-RU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600" b="1" dirty="0">
                <a:solidFill>
                  <a:srgbClr val="3B45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программы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64E48D4-E9BC-D963-2380-F92EAE98C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200" y="1937574"/>
            <a:ext cx="10800000" cy="565974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0557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8C446D-00C8-101B-FBA9-C2F0DB490F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BD700D-AF89-ADD9-DD5C-6E196912D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3600" y="35730"/>
            <a:ext cx="10009291" cy="518670"/>
          </a:xfrm>
          <a:prstGeom prst="rect">
            <a:avLst/>
          </a:prstGeom>
          <a:solidFill>
            <a:schemeClr val="bg1">
              <a:alpha val="4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модуля для учета продукции деревообрабатывающего предприятия</a:t>
            </a:r>
            <a:endParaRPr lang="ru-RU" altLang="ru-RU" sz="2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0">
            <a:extLst>
              <a:ext uri="{FF2B5EF4-FFF2-40B4-BE49-F238E27FC236}">
                <a16:creationId xmlns:a16="http://schemas.microsoft.com/office/drawing/2014/main" id="{1347A6DE-FF1E-FE72-4747-0E932A99B9E6}"/>
              </a:ext>
            </a:extLst>
          </p:cNvPr>
          <p:cNvSpPr/>
          <p:nvPr/>
        </p:nvSpPr>
        <p:spPr>
          <a:xfrm>
            <a:off x="5334120" y="1211721"/>
            <a:ext cx="3962160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6050"/>
              </a:lnSpc>
              <a:buNone/>
            </a:pPr>
            <a:r>
              <a:rPr lang="ru-RU" sz="3600" b="1" dirty="0">
                <a:solidFill>
                  <a:srgbClr val="3B45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Панель навигации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F04AB15-1682-AD8B-6422-B261F50D0B5D}"/>
              </a:ext>
            </a:extLst>
          </p:cNvPr>
          <p:cNvSpPr txBox="1">
            <a:spLocks noChangeArrowheads="1"/>
          </p:cNvSpPr>
          <p:nvPr/>
        </p:nvSpPr>
        <p:spPr>
          <a:xfrm>
            <a:off x="3200400" y="632283"/>
            <a:ext cx="8229600" cy="9652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indent="-182880" algn="ctr">
              <a:buClr>
                <a:schemeClr val="accent1">
                  <a:lumMod val="75000"/>
                </a:schemeClr>
              </a:buClr>
              <a:buFont typeface="Arial" pitchFamily="34" charset="0"/>
              <a:buNone/>
              <a:defRPr/>
            </a:pPr>
            <a:r>
              <a:rPr lang="ru-RU" altLang="ru-RU" sz="3600" b="1" dirty="0">
                <a:solidFill>
                  <a:srgbClr val="3B45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Демонстрация</a:t>
            </a:r>
            <a:r>
              <a:rPr lang="ru-RU" altLang="ru-RU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600" b="1" dirty="0">
                <a:solidFill>
                  <a:srgbClr val="3B45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2854C93-DA72-3DE9-805B-9CE724858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200" y="3647017"/>
            <a:ext cx="10800000" cy="103951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543038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219</TotalTime>
  <Words>613</Words>
  <Application>Microsoft Office PowerPoint</Application>
  <PresentationFormat>Произвольный</PresentationFormat>
  <Paragraphs>163</Paragraphs>
  <Slides>18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Times New Roman</vt:lpstr>
      <vt:lpstr>Garamond</vt:lpstr>
      <vt:lpstr>Fraunces Extra Bold</vt:lpstr>
      <vt:lpstr>Arial</vt:lpstr>
      <vt:lpstr>Натуральные материалы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Nestor Bond</cp:lastModifiedBy>
  <cp:revision>13</cp:revision>
  <dcterms:created xsi:type="dcterms:W3CDTF">2024-10-31T16:45:20Z</dcterms:created>
  <dcterms:modified xsi:type="dcterms:W3CDTF">2024-12-12T20:56:22Z</dcterms:modified>
</cp:coreProperties>
</file>