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62" r:id="rId7"/>
    <p:sldId id="282" r:id="rId8"/>
    <p:sldId id="270" r:id="rId9"/>
    <p:sldId id="267" r:id="rId10"/>
    <p:sldId id="268" r:id="rId11"/>
  </p:sldIdLst>
  <p:sldSz cx="14630400" cy="8229600"/>
  <p:notesSz cx="8229600" cy="14630400"/>
  <p:embeddedFontLst>
    <p:embeddedFont>
      <p:font typeface="Fraunces Extra Bold" panose="020B0604020202020204" charset="0"/>
      <p:regular r:id="rId13"/>
    </p:embeddedFont>
    <p:embeddedFont>
      <p:font typeface="Garamond" panose="02020404030301010803" pitchFamily="18" charset="0"/>
      <p:regular r:id="rId14"/>
      <p:bold r:id="rId15"/>
      <p: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2" autoAdjust="0"/>
  </p:normalViewPr>
  <p:slideViewPr>
    <p:cSldViewPr snapToGrid="0" snapToObjects="1">
      <p:cViewPr varScale="1">
        <p:scale>
          <a:sx n="84" d="100"/>
          <a:sy n="84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511D0-307A-4B24-5BC3-CE7325431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3AE68-A54C-AA57-69DE-030B8BD3D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21FAD-C25A-A8DE-B6C8-88CE71E55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4416-5BEF-F7CD-9754-5C5B4015E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AB60-319C-B425-74B0-E6F486E3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A61CF-06EC-E635-A323-950547F4F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8EBEA-8259-F27F-F5BA-E77A2115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39FA-F75B-CEAD-133C-B35C7AEAF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87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40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17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383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9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65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981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099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764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96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6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28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73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2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4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28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90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23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22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50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81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5" r:id="rId20"/>
    <p:sldLayoutId id="2147483746" r:id="rId21"/>
    <p:sldLayoutId id="2147483747" r:id="rId22"/>
    <p:sldLayoutId id="2147483748" r:id="rId23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39" y="3932295"/>
            <a:ext cx="4527099" cy="351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Пентин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Николай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945756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819550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114" y="7085318"/>
            <a:ext cx="237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77FE99-8D37-42C8-B37F-9BF86570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AF548A0-1A74-40DA-88D5-C92F6035E4CE}"/>
              </a:ext>
            </a:extLst>
          </p:cNvPr>
          <p:cNvSpPr/>
          <p:nvPr/>
        </p:nvSpPr>
        <p:spPr>
          <a:xfrm>
            <a:off x="4211401" y="1112040"/>
            <a:ext cx="5378370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40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Перспективы развития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0173-7EFA-4A77-8B10-589718462EE4}"/>
              </a:ext>
            </a:extLst>
          </p:cNvPr>
          <p:cNvSpPr txBox="1"/>
          <p:nvPr/>
        </p:nvSpPr>
        <p:spPr>
          <a:xfrm>
            <a:off x="1748790" y="2786399"/>
            <a:ext cx="11167110" cy="243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Отслеживание: Подключение датчиков и сенсоров для отслеживания состояния продукции и оборудования.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приложения: Обеспечение доступа к системе с мобильных устройств для оперативного управления.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Персонализация: Разработка индивидуальных решений, учитывающих специфику каждого предприятия. </a:t>
            </a:r>
          </a:p>
        </p:txBody>
      </p:sp>
      <p:pic>
        <p:nvPicPr>
          <p:cNvPr id="6" name="Picture 4" descr="Перспективы развития п.Воля | Администрация Воленского сельского поселения  Новоусманского муниципального района Воронежской области">
            <a:extLst>
              <a:ext uri="{FF2B5EF4-FFF2-40B4-BE49-F238E27FC236}">
                <a16:creationId xmlns:a16="http://schemas.microsoft.com/office/drawing/2014/main" id="{2B0F0DEB-D958-288F-0C97-34D054C7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531" y="4840167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63431" y="1444971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40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Цели и задачи </a:t>
            </a:r>
            <a:r>
              <a:rPr lang="en-US" sz="40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проекта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606315" y="30075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Цель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65146" y="3631644"/>
            <a:ext cx="5848944" cy="2767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</a:t>
            </a: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азработка программного модуля, направленного на повышение эффективности учета готовой продукции</a:t>
            </a:r>
          </a:p>
        </p:txBody>
      </p:sp>
      <p:sp>
        <p:nvSpPr>
          <p:cNvPr id="5" name="Text 3"/>
          <p:cNvSpPr/>
          <p:nvPr/>
        </p:nvSpPr>
        <p:spPr>
          <a:xfrm>
            <a:off x="7487322" y="30075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4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Задачи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15200" y="3631644"/>
            <a:ext cx="6150054" cy="3877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архитектуры программного обеспечения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алгоритмов функционирования программы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Тестирование программного модуля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руководства оператора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294749" y="791367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50"/>
              </a:lnSpc>
              <a:buNone/>
            </a:pPr>
            <a:r>
              <a:rPr lang="en-US" sz="3600" b="1" dirty="0"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Анализ предметной области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7153835" y="1284728"/>
            <a:ext cx="6691256" cy="6153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 algn="just">
              <a:lnSpc>
                <a:spcPct val="125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Деревообрабатывающее предприятие – это производственное предприятие, занимающееся первичной и вторичной обработкой древесины. </a:t>
            </a:r>
          </a:p>
          <a:p>
            <a:pPr indent="452438" algn="just">
              <a:lnSpc>
                <a:spcPct val="125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Специфика учета продукции на таких предприятиях заключается в :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Многообразии продукции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Больших объемах производства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Высокой степени индивидуальности продукции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Сложных технологических процессах</a:t>
            </a:r>
          </a:p>
          <a:p>
            <a:pPr indent="452438" algn="just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Актуальность данной темы обусловлена следующими факторами: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Повышение эффективности производства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Улучшение управления запасами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Повышение прозрачности бизнеса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Соответствие современным требованиям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Персонализация</a:t>
            </a:r>
          </a:p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D5B3C84-172E-4E13-A53C-FF2A648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4BA33-EDA8-A755-C5D9-65C84EB2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07" y="776735"/>
            <a:ext cx="5499100" cy="356235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F1E6A3A-870E-C3A9-C50B-19975F6BC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9" t="1" b="3412"/>
          <a:stretch/>
        </p:blipFill>
        <p:spPr bwMode="auto">
          <a:xfrm>
            <a:off x="290429" y="4329172"/>
            <a:ext cx="6691256" cy="3212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8FFE6-7DA9-675B-253A-CF27C1511889}"/>
              </a:ext>
            </a:extLst>
          </p:cNvPr>
          <p:cNvSpPr txBox="1"/>
          <p:nvPr/>
        </p:nvSpPr>
        <p:spPr>
          <a:xfrm>
            <a:off x="1070386" y="3675688"/>
            <a:ext cx="96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highlight>
                  <a:srgbClr val="FAFFFA"/>
                </a:highlight>
              </a:rPr>
              <a:t>Кладовщик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AADA2F-497B-19B7-B445-FDED58323E6F}"/>
              </a:ext>
            </a:extLst>
          </p:cNvPr>
          <p:cNvSpPr txBox="1"/>
          <p:nvPr/>
        </p:nvSpPr>
        <p:spPr>
          <a:xfrm>
            <a:off x="5532120" y="2892021"/>
            <a:ext cx="941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>
                <a:highlight>
                  <a:srgbClr val="FAFFFA"/>
                </a:highlight>
              </a:rPr>
              <a:t>Администратор</a:t>
            </a:r>
            <a:endParaRPr lang="ru-RU" sz="800" dirty="0">
              <a:highlight>
                <a:srgbClr val="FAFFFA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8F620-5FFF-7E26-0386-2A40D6FA7476}"/>
              </a:ext>
            </a:extLst>
          </p:cNvPr>
          <p:cNvSpPr txBox="1"/>
          <p:nvPr/>
        </p:nvSpPr>
        <p:spPr>
          <a:xfrm>
            <a:off x="674370" y="2142411"/>
            <a:ext cx="1364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>
                <a:highlight>
                  <a:srgbClr val="FAFFFA"/>
                </a:highlight>
              </a:rPr>
              <a:t>Менеджер производства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8850421-D2D8-1121-3DBA-D7DA973065F7}"/>
              </a:ext>
            </a:extLst>
          </p:cNvPr>
          <p:cNvCxnSpPr>
            <a:cxnSpLocks/>
          </p:cNvCxnSpPr>
          <p:nvPr/>
        </p:nvCxnSpPr>
        <p:spPr>
          <a:xfrm flipV="1">
            <a:off x="1565910" y="1474470"/>
            <a:ext cx="571500" cy="42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89E58-F000-4101-022F-DCBC24D8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A549F30-0C81-A927-051C-4351F5073728}"/>
              </a:ext>
            </a:extLst>
          </p:cNvPr>
          <p:cNvSpPr/>
          <p:nvPr/>
        </p:nvSpPr>
        <p:spPr>
          <a:xfrm>
            <a:off x="3766240" y="791367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5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E30EEA1-6C6F-F676-40E4-AC1044D3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9607CD-09F8-DCAF-8624-29AEED31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95864"/>
              </p:ext>
            </p:extLst>
          </p:nvPr>
        </p:nvGraphicFramePr>
        <p:xfrm>
          <a:off x="910838" y="1482879"/>
          <a:ext cx="12794405" cy="59553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19577">
                  <a:extLst>
                    <a:ext uri="{9D8B030D-6E8A-4147-A177-3AD203B41FA5}">
                      <a16:colId xmlns:a16="http://schemas.microsoft.com/office/drawing/2014/main" val="2482688554"/>
                    </a:ext>
                  </a:extLst>
                </a:gridCol>
                <a:gridCol w="1600954">
                  <a:extLst>
                    <a:ext uri="{9D8B030D-6E8A-4147-A177-3AD203B41FA5}">
                      <a16:colId xmlns:a16="http://schemas.microsoft.com/office/drawing/2014/main" val="1757024990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2090493848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3752700781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2253952362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2868991785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3662354370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1624557628"/>
                    </a:ext>
                  </a:extLst>
                </a:gridCol>
              </a:tblGrid>
              <a:tr h="998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1С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ERP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Dynamics 365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WoodWorks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Maestro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RivieraSoft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1088228086"/>
                  </a:ext>
                </a:extLst>
              </a:tr>
              <a:tr h="308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848556913"/>
                  </a:ext>
                </a:extLst>
              </a:tr>
              <a:tr h="998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Широкая, гибкая настройка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широкая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широкая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Широкая, гибкая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2132421994"/>
                  </a:ext>
                </a:extLst>
              </a:tr>
              <a:tr h="65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внедрения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1837977955"/>
                  </a:ext>
                </a:extLst>
              </a:tr>
              <a:tr h="65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3436251567"/>
                  </a:ext>
                </a:extLst>
              </a:tr>
              <a:tr h="65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Локализация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 для России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312720096"/>
                  </a:ext>
                </a:extLst>
              </a:tr>
              <a:tr h="1688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Широкое сообщество пользователей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поддержка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поддержка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поддержка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 поддержка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 поддержка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 поддержка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160154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2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032472" y="763455"/>
            <a:ext cx="6565456" cy="87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Техническое задание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DF56DC7-AF4C-6318-0751-C240699829E5}"/>
              </a:ext>
            </a:extLst>
          </p:cNvPr>
          <p:cNvGrpSpPr/>
          <p:nvPr/>
        </p:nvGrpSpPr>
        <p:grpSpPr>
          <a:xfrm>
            <a:off x="880535" y="4578130"/>
            <a:ext cx="6350886" cy="2855941"/>
            <a:chOff x="7279865" y="2680796"/>
            <a:chExt cx="6350886" cy="2855941"/>
          </a:xfrm>
        </p:grpSpPr>
        <p:sp>
          <p:nvSpPr>
            <p:cNvPr id="8" name="Shape 4"/>
            <p:cNvSpPr/>
            <p:nvPr/>
          </p:nvSpPr>
          <p:spPr>
            <a:xfrm>
              <a:off x="7279865" y="2680796"/>
              <a:ext cx="6350886" cy="2855941"/>
            </a:xfrm>
            <a:prstGeom prst="roundRect">
              <a:avLst>
                <a:gd name="adj" fmla="val 12227"/>
              </a:avLst>
            </a:prstGeom>
            <a:solidFill>
              <a:srgbClr val="E8F3E8"/>
            </a:solidFill>
            <a:ln/>
          </p:spPr>
        </p:sp>
        <p:sp>
          <p:nvSpPr>
            <p:cNvPr id="9" name="Text 5"/>
            <p:cNvSpPr/>
            <p:nvPr/>
          </p:nvSpPr>
          <p:spPr>
            <a:xfrm>
              <a:off x="7541749" y="2874909"/>
              <a:ext cx="3056179" cy="310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ru-RU" sz="2000" b="1" dirty="0">
                  <a:solidFill>
                    <a:srgbClr val="405449"/>
                  </a:solidFill>
                  <a:latin typeface="Times New Roman" panose="02020603050405020304" pitchFamily="18" charset="0"/>
                  <a:ea typeface="Fraunces Extra Bold" pitchFamily="34" charset="-122"/>
                  <a:cs typeface="Times New Roman" panose="02020603050405020304" pitchFamily="18" charset="0"/>
                </a:rPr>
                <a:t>Отчеты и аналитика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6"/>
            <p:cNvSpPr/>
            <p:nvPr/>
          </p:nvSpPr>
          <p:spPr>
            <a:xfrm>
              <a:off x="7393139" y="3405179"/>
              <a:ext cx="6124337" cy="15676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Формирование отчетов по движениям товаров, бракованным товарам, по контрагентам, производству товаров за смену и остаткам товаров на складах.</a:t>
              </a:r>
              <a:endParaRPr lang="en-US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Анализ данных для оптимизации управления запасами.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7AF59B8-D273-88B1-6D52-714475C5DBCC}"/>
              </a:ext>
            </a:extLst>
          </p:cNvPr>
          <p:cNvGrpSpPr/>
          <p:nvPr/>
        </p:nvGrpSpPr>
        <p:grpSpPr>
          <a:xfrm>
            <a:off x="946797" y="1776736"/>
            <a:ext cx="6171350" cy="2801394"/>
            <a:chOff x="952636" y="2686829"/>
            <a:chExt cx="6171350" cy="2921584"/>
          </a:xfrm>
        </p:grpSpPr>
        <p:sp>
          <p:nvSpPr>
            <p:cNvPr id="14" name="Shape 10"/>
            <p:cNvSpPr/>
            <p:nvPr/>
          </p:nvSpPr>
          <p:spPr>
            <a:xfrm>
              <a:off x="952636" y="2686829"/>
              <a:ext cx="6159672" cy="2801394"/>
            </a:xfrm>
            <a:prstGeom prst="roundRect">
              <a:avLst>
                <a:gd name="adj" fmla="val 12227"/>
              </a:avLst>
            </a:prstGeom>
            <a:solidFill>
              <a:srgbClr val="E8F3E8"/>
            </a:solidFill>
            <a:ln/>
          </p:spPr>
        </p:sp>
        <p:sp>
          <p:nvSpPr>
            <p:cNvPr id="15" name="Text 11"/>
            <p:cNvSpPr/>
            <p:nvPr/>
          </p:nvSpPr>
          <p:spPr>
            <a:xfrm>
              <a:off x="1125379" y="2906942"/>
              <a:ext cx="3254700" cy="2781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ru-RU" sz="2000" b="1" dirty="0">
                  <a:solidFill>
                    <a:srgbClr val="405449"/>
                  </a:solidFill>
                  <a:latin typeface="Times New Roman" panose="02020603050405020304" pitchFamily="18" charset="0"/>
                  <a:ea typeface="Fraunces Extra Bold" pitchFamily="34" charset="-122"/>
                  <a:cs typeface="Times New Roman" panose="02020603050405020304" pitchFamily="18" charset="0"/>
                </a:rPr>
                <a:t>Учет готовой продукции: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12"/>
            <p:cNvSpPr/>
            <p:nvPr/>
          </p:nvSpPr>
          <p:spPr>
            <a:xfrm>
              <a:off x="999649" y="3405179"/>
              <a:ext cx="6124337" cy="22032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Ведение базы данных готовой продукции с возможностью добавления, редактирования и удаления записей.</a:t>
              </a:r>
            </a:p>
            <a:p>
              <a:pPr marL="342900" indent="-34290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Отслеживание движения товаров (прием, отгрузка, перемещение).</a:t>
              </a:r>
            </a:p>
            <a:p>
              <a:pPr marL="342900" indent="-34290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Генерация отчетов о результатах инвентаризации.</a:t>
              </a: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177075BA-80CD-4BF7-B94F-53E312FB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F2E88973-3855-56B8-3A6C-52874CE58889}"/>
              </a:ext>
            </a:extLst>
          </p:cNvPr>
          <p:cNvSpPr/>
          <p:nvPr/>
        </p:nvSpPr>
        <p:spPr>
          <a:xfrm>
            <a:off x="773101" y="1345336"/>
            <a:ext cx="998253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Программа должна обеспечивать возможность выполнения перечисленных ниже функций: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C40A36-3FD7-F2F7-C35D-C0AFC4E6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387" y="1677643"/>
            <a:ext cx="5590124" cy="52602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31DA56-CB08-A36A-2335-0614A8D9A126}"/>
              </a:ext>
            </a:extLst>
          </p:cNvPr>
          <p:cNvSpPr txBox="1"/>
          <p:nvPr/>
        </p:nvSpPr>
        <p:spPr>
          <a:xfrm>
            <a:off x="7634387" y="6918554"/>
            <a:ext cx="624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выполнения функции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“Добавление нового продукта”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995824" y="1481871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Средства разработки</a:t>
            </a:r>
            <a:endParaRPr lang="en-US" sz="4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39A4A04-6250-3FEF-3037-4C4CCDA15896}"/>
              </a:ext>
            </a:extLst>
          </p:cNvPr>
          <p:cNvGrpSpPr/>
          <p:nvPr/>
        </p:nvGrpSpPr>
        <p:grpSpPr>
          <a:xfrm>
            <a:off x="966907" y="3160363"/>
            <a:ext cx="6656903" cy="2554113"/>
            <a:chOff x="864037" y="5153739"/>
            <a:chExt cx="6451163" cy="215003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Shape 1"/>
            <p:cNvSpPr/>
            <p:nvPr/>
          </p:nvSpPr>
          <p:spPr>
            <a:xfrm>
              <a:off x="864037" y="5153739"/>
              <a:ext cx="6451163" cy="2150031"/>
            </a:xfrm>
            <a:prstGeom prst="roundRect">
              <a:avLst>
                <a:gd name="adj" fmla="val 10335"/>
              </a:avLst>
            </a:prstGeom>
            <a:grpFill/>
            <a:ln w="1524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2"/>
            <p:cNvSpPr/>
            <p:nvPr/>
          </p:nvSpPr>
          <p:spPr>
            <a:xfrm>
              <a:off x="979303" y="5267751"/>
              <a:ext cx="3362845" cy="617042"/>
            </a:xfrm>
            <a:prstGeom prst="rect">
              <a:avLst/>
            </a:prstGeom>
            <a:grpFill/>
            <a:ln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1126094" y="5324713"/>
              <a:ext cx="3171586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Платформа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4"/>
            <p:cNvSpPr/>
            <p:nvPr/>
          </p:nvSpPr>
          <p:spPr>
            <a:xfrm>
              <a:off x="4590097" y="5324713"/>
              <a:ext cx="2423993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1С:Предприятие 8.3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6"/>
            <p:cNvSpPr/>
            <p:nvPr/>
          </p:nvSpPr>
          <p:spPr>
            <a:xfrm>
              <a:off x="1081623" y="6031230"/>
              <a:ext cx="3216056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Язык программирования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7"/>
            <p:cNvSpPr/>
            <p:nvPr/>
          </p:nvSpPr>
          <p:spPr>
            <a:xfrm>
              <a:off x="4548306" y="6031230"/>
              <a:ext cx="2516268" cy="464760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8"/>
            <p:cNvSpPr/>
            <p:nvPr/>
          </p:nvSpPr>
          <p:spPr>
            <a:xfrm>
              <a:off x="979303" y="6621791"/>
              <a:ext cx="6258360" cy="617042"/>
            </a:xfrm>
            <a:prstGeom prst="rect">
              <a:avLst/>
            </a:prstGeom>
            <a:grpFill/>
            <a:ln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126093" y="6737747"/>
              <a:ext cx="3216056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Среда разработки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10"/>
            <p:cNvSpPr/>
            <p:nvPr/>
          </p:nvSpPr>
          <p:spPr>
            <a:xfrm>
              <a:off x="4592776" y="6697624"/>
              <a:ext cx="2471797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Конфигура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ция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B04C442F-47EB-4374-9964-C607F507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10E489-0160-BC03-740A-5D5D82F0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72" y="2218912"/>
            <a:ext cx="5916021" cy="443701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D9A9-C001-3F3B-E802-F79AF65F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612B6B5-64B4-C2B2-7855-80522CAD5B01}"/>
              </a:ext>
            </a:extLst>
          </p:cNvPr>
          <p:cNvSpPr/>
          <p:nvPr/>
        </p:nvSpPr>
        <p:spPr>
          <a:xfrm>
            <a:off x="3005017" y="743962"/>
            <a:ext cx="8018145" cy="87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ru-RU" sz="28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ТЕСТИРОВАНИЕ ПРОГРАММНОГО МОДУЛЯ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2C3AE90-38D6-1A44-15D4-FAEC1CBB7196}"/>
              </a:ext>
            </a:extLst>
          </p:cNvPr>
          <p:cNvGrpSpPr/>
          <p:nvPr/>
        </p:nvGrpSpPr>
        <p:grpSpPr>
          <a:xfrm>
            <a:off x="880533" y="1317230"/>
            <a:ext cx="7605605" cy="6116842"/>
            <a:chOff x="7279865" y="-45674"/>
            <a:chExt cx="6350887" cy="5582411"/>
          </a:xfrm>
        </p:grpSpPr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4839C908-FAFB-1358-DCBC-4E19308D2FA3}"/>
                </a:ext>
              </a:extLst>
            </p:cNvPr>
            <p:cNvSpPr/>
            <p:nvPr/>
          </p:nvSpPr>
          <p:spPr>
            <a:xfrm>
              <a:off x="7279865" y="-45674"/>
              <a:ext cx="6350887" cy="5582411"/>
            </a:xfrm>
            <a:prstGeom prst="roundRect">
              <a:avLst>
                <a:gd name="adj" fmla="val 12227"/>
              </a:avLst>
            </a:prstGeom>
            <a:solidFill>
              <a:srgbClr val="E8F3E8"/>
            </a:solidFill>
            <a:ln/>
          </p:spPr>
          <p:txBody>
            <a:bodyPr numCol="1"/>
            <a:lstStyle/>
            <a:p>
              <a:endParaRPr lang="ru-RU" dirty="0"/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3A0DD883-B6F3-801A-0CC6-A2B61448257A}"/>
                </a:ext>
              </a:extLst>
            </p:cNvPr>
            <p:cNvSpPr/>
            <p:nvPr/>
          </p:nvSpPr>
          <p:spPr>
            <a:xfrm>
              <a:off x="8927218" y="142913"/>
              <a:ext cx="3056179" cy="310158"/>
            </a:xfrm>
            <a:prstGeom prst="rect">
              <a:avLst/>
            </a:prstGeom>
            <a:noFill/>
            <a:ln/>
          </p:spPr>
          <p:txBody>
            <a:bodyPr wrap="none" lIns="0" tIns="0" rIns="0" bIns="0" numCol="1" rtlCol="0" anchor="t"/>
            <a:lstStyle/>
            <a:p>
              <a:pPr marL="0" indent="0" algn="ctr">
                <a:lnSpc>
                  <a:spcPts val="2400"/>
                </a:lnSpc>
                <a:buNone/>
              </a:pPr>
              <a:r>
                <a:rPr lang="ru-RU" sz="2000" b="1" dirty="0">
                  <a:solidFill>
                    <a:srgbClr val="405449"/>
                  </a:solidFill>
                  <a:latin typeface="Times New Roman" panose="02020603050405020304" pitchFamily="18" charset="0"/>
                  <a:ea typeface="Fraunces Extra Bold" pitchFamily="34" charset="-122"/>
                  <a:cs typeface="Times New Roman" panose="02020603050405020304" pitchFamily="18" charset="0"/>
                </a:rPr>
                <a:t>Тестирование обработки данных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EBA10DDF-CBF3-0B2B-0D1F-599400154223}"/>
                </a:ext>
              </a:extLst>
            </p:cNvPr>
            <p:cNvSpPr/>
            <p:nvPr/>
          </p:nvSpPr>
          <p:spPr>
            <a:xfrm>
              <a:off x="7340414" y="463395"/>
              <a:ext cx="6124337" cy="4918456"/>
            </a:xfrm>
            <a:prstGeom prst="rect">
              <a:avLst/>
            </a:prstGeom>
            <a:noFill/>
            <a:ln/>
          </p:spPr>
          <p:txBody>
            <a:bodyPr wrap="square" lIns="0" tIns="0" rIns="0" bIns="0" numCol="1" rtlCol="0" anchor="t"/>
            <a:lstStyle/>
            <a:p>
              <a:pPr marL="182563"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Тестовый сценарий № 1 имеет высокий приоритет и называется "Проверка добавления нового продукта".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2563"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Шаги выполнения теста: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2563"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Для</a:t>
              </a: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теста используются следующие данные (рисунок 4)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2563"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Ожидаемый результат: Продукт должен быть успешно добавлен в справочник</a:t>
              </a: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2563"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Фактический результат: Продукт успешно добавлен в справочник (рисунок 5). 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82563" algn="just">
                <a:lnSpc>
                  <a:spcPct val="150000"/>
                </a:lnSpc>
                <a:spcAft>
                  <a:spcPts val="800"/>
                </a:spcAft>
              </a:pPr>
              <a:r>
                <a:rPr lang="ru-RU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Комментарий: Тест проверяет базовую функциональность добавления нового продукта.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4C184A39-331B-95A9-F8C2-AFF6150C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2F9E7CC-8389-3D68-CE25-10C84334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338050"/>
            <a:ext cx="5104855" cy="3037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1">
            <a:extLst>
              <a:ext uri="{FF2B5EF4-FFF2-40B4-BE49-F238E27FC236}">
                <a16:creationId xmlns:a16="http://schemas.microsoft.com/office/drawing/2014/main" id="{24BCF349-B5F4-DED4-65EC-38588D67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r="2406" b="6767"/>
          <a:stretch>
            <a:fillRect/>
          </a:stretch>
        </p:blipFill>
        <p:spPr bwMode="auto">
          <a:xfrm>
            <a:off x="8713197" y="5105042"/>
            <a:ext cx="4823460" cy="145899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76E7E1B5-AD95-40FD-1D06-16A9B759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425" y="4392525"/>
            <a:ext cx="52174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4 - Заполнение тестовыми данными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справочника "Номенклатура"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3323F-BAAF-54EB-17FB-B436E980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347" y="6552472"/>
            <a:ext cx="5050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5 - Результат добавления нового товара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748CB-AA1D-982B-FE8A-A705C4D86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F5BA32-9432-EAE4-43DB-C10662BB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D122113C-4F2E-D561-4669-D30F9AE6B8EC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Основное окно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1587E8-3C1A-130F-34C2-2DAB8ACA85F8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4E48D4-E9BC-D963-2380-F92EAE98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37574"/>
            <a:ext cx="10800000" cy="5659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9CB62-342C-4008-A78B-C797B5763957}"/>
              </a:ext>
            </a:extLst>
          </p:cNvPr>
          <p:cNvSpPr txBox="1"/>
          <p:nvPr/>
        </p:nvSpPr>
        <p:spPr>
          <a:xfrm>
            <a:off x="1759685" y="2786399"/>
            <a:ext cx="11111029" cy="243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системами: Сложности при соединении с системами планирования производства, складского учета, бухгалтерии.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специфику предприятия: Необходимость доработки под индивидуальные требования каждого предприятия.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внедрения и обслуживания: Высокая стоимость лицензий, настройки и поддержки системы.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DFA6F5-B3EC-4F35-8980-C2B720F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D8B90FF3-B66D-4036-837E-4EC307AF3F4B}"/>
              </a:ext>
            </a:extLst>
          </p:cNvPr>
          <p:cNvSpPr/>
          <p:nvPr/>
        </p:nvSpPr>
        <p:spPr>
          <a:xfrm>
            <a:off x="5483463" y="118233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48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Проблемы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1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</TotalTime>
  <Words>584</Words>
  <Application>Microsoft Office PowerPoint</Application>
  <PresentationFormat>Произвольный</PresentationFormat>
  <Paragraphs>148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Fraunces Extra Bold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Nestor Bond</cp:lastModifiedBy>
  <cp:revision>21</cp:revision>
  <dcterms:created xsi:type="dcterms:W3CDTF">2024-10-31T16:45:20Z</dcterms:created>
  <dcterms:modified xsi:type="dcterms:W3CDTF">2024-12-19T17:24:50Z</dcterms:modified>
</cp:coreProperties>
</file>