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8" r:id="rId3"/>
    <p:sldId id="260" r:id="rId4"/>
    <p:sldId id="261" r:id="rId5"/>
    <p:sldId id="269" r:id="rId6"/>
    <p:sldId id="262" r:id="rId7"/>
    <p:sldId id="263" r:id="rId8"/>
    <p:sldId id="264" r:id="rId9"/>
    <p:sldId id="265" r:id="rId10"/>
    <p:sldId id="270" r:id="rId11"/>
    <p:sldId id="271" r:id="rId12"/>
    <p:sldId id="274" r:id="rId13"/>
    <p:sldId id="275" r:id="rId14"/>
    <p:sldId id="272" r:id="rId15"/>
    <p:sldId id="273" r:id="rId16"/>
    <p:sldId id="266" r:id="rId17"/>
  </p:sldIdLst>
  <p:sldSz cx="12190413" cy="6858000"/>
  <p:notesSz cx="6858000" cy="9144000"/>
  <p:embeddedFontLst>
    <p:embeddedFont>
      <p:font typeface="Abadi" panose="020B0604020104020204" pitchFamily="34" charset="0"/>
      <p:regular r:id="rId19"/>
    </p:embeddedFont>
    <p:embeddedFont>
      <p:font typeface="Book Antiqua" panose="02040602050305030304" pitchFamily="18" charset="0"/>
      <p:regular r:id="rId20"/>
      <p:bold r:id="rId21"/>
      <p:italic r:id="rId22"/>
      <p:boldItalic r:id="rId23"/>
    </p:embeddedFont>
    <p:embeddedFont>
      <p:font typeface="Lucida Sans" panose="020B0602030504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02045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badi" panose="020B0604020104020204" pitchFamily="34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104020204" pitchFamily="34" charset="0"/>
            </a:endParaR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104020204" pitchFamily="34" charset="0"/>
            </a:endParaRPr>
          </a:p>
        </p:txBody>
      </p:sp>
      <p:sp>
        <p:nvSpPr>
          <p:cNvPr id="156" name="Google Shape;15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104020204" pitchFamily="34" charset="0"/>
            </a:endParaRPr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c5c41ba2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c5c41ba2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c5c41ba2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c5c41ba2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c5c41ba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c5c41ba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c5c41ba2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c5c41ba2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c5c41ba2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c5c41ba2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c5c41ba2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c5c41ba2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458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62633" y="1371600"/>
            <a:ext cx="10971372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CAADD"/>
              </a:buClr>
              <a:buSzPts val="4800"/>
              <a:buFont typeface="Lucida Sans"/>
              <a:buNone/>
              <a:defRPr sz="4800" b="1" cap="none">
                <a:solidFill>
                  <a:srgbClr val="8CAAD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609521" y="6416676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4165058" y="6416676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10565024" y="6416676"/>
            <a:ext cx="10158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828562" y="3331698"/>
            <a:ext cx="853328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182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71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CAAD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740627" y="-1530906"/>
            <a:ext cx="4709160" cy="10971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09521" y="6416676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165058" y="6416676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10565024" y="6416676"/>
            <a:ext cx="10158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283708" y="1828980"/>
            <a:ext cx="5851525" cy="274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CAAD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696436" y="-812276"/>
            <a:ext cx="5851525" cy="802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09521" y="6416676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165058" y="6416676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0565024" y="6416676"/>
            <a:ext cx="10158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CAAD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09521" y="1600200"/>
            <a:ext cx="10971372" cy="470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09521" y="6416676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165058" y="6416676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0565024" y="6416676"/>
            <a:ext cx="10158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133322" y="609600"/>
            <a:ext cx="944757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892CD"/>
              </a:buClr>
              <a:buSzPts val="4800"/>
              <a:buFont typeface="Lucida Sans"/>
              <a:buNone/>
              <a:defRPr sz="4800" b="1" cap="none">
                <a:solidFill>
                  <a:srgbClr val="6892CD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133322" y="2507786"/>
            <a:ext cx="944757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5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09521" y="6416676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165058" y="6416676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10565024" y="6416676"/>
            <a:ext cx="10158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CAAD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5915" algn="l">
              <a:spcBef>
                <a:spcPts val="520"/>
              </a:spcBef>
              <a:spcAft>
                <a:spcPts val="0"/>
              </a:spcAft>
              <a:buSzPts val="1690"/>
              <a:buChar char="▣"/>
              <a:defRPr sz="26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SzPts val="1920"/>
              <a:buChar char="◼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🢭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5915" algn="l">
              <a:spcBef>
                <a:spcPts val="520"/>
              </a:spcBef>
              <a:spcAft>
                <a:spcPts val="0"/>
              </a:spcAft>
              <a:buSzPts val="1690"/>
              <a:buChar char="▣"/>
              <a:defRPr sz="26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SzPts val="1920"/>
              <a:buChar char="◼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🢭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09521" y="6416676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165058" y="6416676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10565024" y="6416676"/>
            <a:ext cx="10158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09521" y="273050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CAADD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09521" y="1535113"/>
            <a:ext cx="5386216" cy="7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71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192561" y="1535113"/>
            <a:ext cx="5388332" cy="7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71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09521" y="2362201"/>
            <a:ext cx="5386216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▣"/>
              <a:defRPr sz="24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SzPts val="1600"/>
              <a:buChar char="◼"/>
              <a:defRPr sz="2000"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92561" y="2362201"/>
            <a:ext cx="5388332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▣"/>
              <a:defRPr sz="24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SzPts val="1600"/>
              <a:buChar char="◼"/>
              <a:defRPr sz="2000"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🢭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09521" y="6416676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165058" y="6416676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10565024" y="6416676"/>
            <a:ext cx="10158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CAAD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09521" y="6416676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165058" y="6416676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0565024" y="6416676"/>
            <a:ext cx="10158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09521" y="6416676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165058" y="6416676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0565024" y="6416676"/>
            <a:ext cx="10158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2A8E7"/>
              </a:buClr>
              <a:buSzPts val="2200"/>
              <a:buFont typeface="Lucida Sans"/>
              <a:buNone/>
              <a:defRPr sz="2200" b="0">
                <a:solidFill>
                  <a:srgbClr val="82A8E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609521" y="1524001"/>
            <a:ext cx="4010562" cy="460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9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5915" algn="l">
              <a:spcBef>
                <a:spcPts val="520"/>
              </a:spcBef>
              <a:spcAft>
                <a:spcPts val="0"/>
              </a:spcAft>
              <a:buSzPts val="1690"/>
              <a:buChar char="▣"/>
              <a:defRPr sz="26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SzPts val="1920"/>
              <a:buChar char="◼"/>
              <a:defRPr sz="2400"/>
            </a:lvl2pPr>
            <a:lvl3pPr marL="1371600" lvl="2" indent="-361314" algn="l">
              <a:spcBef>
                <a:spcPts val="440"/>
              </a:spcBef>
              <a:spcAft>
                <a:spcPts val="0"/>
              </a:spcAft>
              <a:buSzPts val="2090"/>
              <a:buChar char="🢭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🢝"/>
              <a:defRPr sz="20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09521" y="6416676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165058" y="6416676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0565024" y="6416676"/>
            <a:ext cx="10158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2438083" y="609600"/>
            <a:ext cx="7314248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CAADD"/>
              </a:buClr>
              <a:buSzPts val="2000"/>
              <a:buFont typeface="Lucida Sans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2438083" y="1831975"/>
            <a:ext cx="7314248" cy="3962400"/>
          </a:xfrm>
          <a:prstGeom prst="rect">
            <a:avLst/>
          </a:prstGeom>
          <a:solidFill>
            <a:schemeClr val="dk2"/>
          </a:solidFill>
          <a:ln w="444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90500" dist="228600" dir="2700000" sy="90000">
              <a:srgbClr val="000000">
                <a:alpha val="24705"/>
              </a:srgbClr>
            </a:outerShdw>
          </a:effectLst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2438083" y="1166787"/>
            <a:ext cx="7314248" cy="53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89560" algn="l">
              <a:spcBef>
                <a:spcPts val="240"/>
              </a:spcBef>
              <a:spcAft>
                <a:spcPts val="0"/>
              </a:spcAft>
              <a:buSzPts val="960"/>
              <a:buChar char="◼"/>
              <a:defRPr sz="1200"/>
            </a:lvl2pPr>
            <a:lvl3pPr marL="1371600" lvl="2" indent="-288925" algn="l">
              <a:spcBef>
                <a:spcPts val="200"/>
              </a:spcBef>
              <a:spcAft>
                <a:spcPts val="0"/>
              </a:spcAft>
              <a:buSzPts val="950"/>
              <a:buChar char="🢭"/>
              <a:defRPr sz="1000"/>
            </a:lvl3pPr>
            <a:lvl4pPr marL="1828800" lvl="3" indent="-285750" algn="l">
              <a:spcBef>
                <a:spcPts val="180"/>
              </a:spcBef>
              <a:spcAft>
                <a:spcPts val="0"/>
              </a:spcAft>
              <a:buSzPts val="900"/>
              <a:buChar char="🢝"/>
              <a:defRPr sz="900"/>
            </a:lvl4pPr>
            <a:lvl5pPr marL="2286000" lvl="4" indent="-285750" algn="l">
              <a:spcBef>
                <a:spcPts val="180"/>
              </a:spcBef>
              <a:spcAft>
                <a:spcPts val="0"/>
              </a:spcAft>
              <a:buSzPts val="900"/>
              <a:buChar char="■"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09521" y="6416676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165058" y="6416676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0565024" y="6416676"/>
            <a:ext cx="10158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8CAADD"/>
              </a:buClr>
              <a:buSzPts val="4100"/>
              <a:buFont typeface="Lucida Sans"/>
              <a:buNone/>
              <a:defRPr sz="4100" b="1" i="0" u="none" strike="noStrike" cap="none">
                <a:solidFill>
                  <a:srgbClr val="8CAADD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521" y="1600200"/>
            <a:ext cx="10971372" cy="470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4170" algn="l" rtl="0"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  <a:defRPr sz="2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marR="0" lvl="1" indent="-350519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sz="24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361314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🢭"/>
              <a:defRPr sz="2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🢝"/>
              <a:defRPr sz="20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521" y="6416676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058" y="6416676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0565024" y="6416676"/>
            <a:ext cx="10158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359152" y="100584"/>
            <a:ext cx="7077456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МИНИСТЕРСТВО ОБРАЗОВАНИЯ КИРОВСКОЙ ОБЛАСТИ</a:t>
            </a:r>
            <a:endParaRPr dirty="0">
              <a:latin typeface="Abadi" panose="020B0604020104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Кировское областное государственное профессиональное</a:t>
            </a:r>
            <a:endParaRPr dirty="0">
              <a:latin typeface="Abadi" panose="020B0604020104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образовательное бюджетное учреждение </a:t>
            </a:r>
            <a:endParaRPr dirty="0">
              <a:latin typeface="Abadi" panose="020B0604020104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«Слободской колледж педагогики и социальных отношений»</a:t>
            </a:r>
            <a:endParaRPr dirty="0">
              <a:latin typeface="Abadi" panose="020B060402010402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890" y="179258"/>
            <a:ext cx="1488524" cy="148852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1104679" y="1322728"/>
            <a:ext cx="8825658" cy="288853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ru-RU" sz="2800" b="1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ОТЧЕТ</a:t>
            </a:r>
            <a:br>
              <a:rPr lang="ru-RU" sz="2800" b="1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800" b="1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 учебной практике </a:t>
            </a:r>
            <a:br>
              <a:rPr lang="ru-RU" sz="2800" b="1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ПМ 02. Осуществление интеграции программных модулей</a:t>
            </a:r>
            <a:endParaRPr sz="28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endParaRPr sz="28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4324717" y="4251960"/>
            <a:ext cx="8205861" cy="248940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5087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ru-RU" sz="1400" b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очного отделения</a:t>
            </a:r>
            <a:endParaRPr dirty="0">
              <a:latin typeface="Abadi" panose="020B0604020104020204" pitchFamily="34" charset="0"/>
            </a:endParaRPr>
          </a:p>
          <a:p>
            <a:pPr marL="3150870" marR="0" lvl="0" indent="0" algn="l" rtl="0"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ru-RU" sz="1400" b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Поляков</a:t>
            </a:r>
            <a:r>
              <a:rPr lang="ru-RU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b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Максим Евгеньевич</a:t>
            </a:r>
            <a:endParaRPr sz="1400" b="0" u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50870" marR="0" lvl="0" indent="0" algn="l" rtl="0"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ru-RU" sz="1400" b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Группа 21П-1</a:t>
            </a:r>
            <a:endParaRPr dirty="0">
              <a:latin typeface="Abadi" panose="020B0604020104020204" pitchFamily="34" charset="0"/>
            </a:endParaRPr>
          </a:p>
          <a:p>
            <a:pPr marL="3150870" marR="0" lvl="0" indent="0" algn="l" rtl="0"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ru-RU" sz="1400" b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Специальность  09.02.07 </a:t>
            </a:r>
            <a:endParaRPr dirty="0">
              <a:latin typeface="Abadi" panose="020B0604020104020204" pitchFamily="34" charset="0"/>
            </a:endParaRPr>
          </a:p>
          <a:p>
            <a:pPr marL="3150870" marR="0" lvl="0" indent="0" algn="l" rtl="0"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ru-RU" sz="1400" b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Информационные системы и программирование </a:t>
            </a:r>
            <a:endParaRPr dirty="0">
              <a:latin typeface="Abadi" panose="020B0604020104020204" pitchFamily="34" charset="0"/>
            </a:endParaRPr>
          </a:p>
          <a:p>
            <a:pPr marL="3150870" marR="0" lvl="0" indent="0" algn="l" rtl="0"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ru-RU" sz="1400" b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 практики от колледжа:</a:t>
            </a:r>
            <a:endParaRPr dirty="0">
              <a:latin typeface="Abadi" panose="020B0604020104020204" pitchFamily="34" charset="0"/>
            </a:endParaRPr>
          </a:p>
          <a:p>
            <a:pPr marL="3150870" marR="0" lvl="0" indent="0" algn="l" rtl="0"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ru-RU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Калинин Арсений Олегович</a:t>
            </a:r>
            <a:endParaRPr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396" y="274638"/>
            <a:ext cx="10971372" cy="1143000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lt1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Решение ЗЛП симплекс-методом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6485" y="1743540"/>
            <a:ext cx="5011162" cy="4004116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855546" y="1743540"/>
            <a:ext cx="5568516" cy="3849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6486" y="5697429"/>
            <a:ext cx="5011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55546" y="5593278"/>
            <a:ext cx="55685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Окно ввода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109137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chemeClr val="lt1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Решение ЗЛП графическим методом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17" y="1908396"/>
            <a:ext cx="5501677" cy="3360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291" y="1888670"/>
            <a:ext cx="5596081" cy="337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41912" y="5498937"/>
            <a:ext cx="25250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Окно задачи №1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69764" y="5613003"/>
            <a:ext cx="25250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Окно задачи №2</a:t>
            </a:r>
          </a:p>
        </p:txBody>
      </p:sp>
    </p:spTree>
    <p:extLst>
      <p:ext uri="{BB962C8B-B14F-4D97-AF65-F5344CB8AC3E}">
        <p14:creationId xmlns:p14="http://schemas.microsoft.com/office/powerpoint/2010/main" val="276852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приложения </a:t>
            </a:r>
            <a:b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(Медицинская лаборатория)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972860"/>
              </p:ext>
            </p:extLst>
          </p:nvPr>
        </p:nvGraphicFramePr>
        <p:xfrm>
          <a:off x="209853" y="1735369"/>
          <a:ext cx="5965316" cy="41757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2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7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TestCase #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7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Приоритет теста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Высокий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Название тестирования/Имя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Авторизация пользователя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Резюме испытания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Проверить процесс авторизации пользователя в приложении медицинская лаборатория.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40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Шаги тестирования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100" dirty="0">
                          <a:effectLst/>
                        </a:rPr>
                        <a:t>Открыть приложение медицинская лаборатория.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100" dirty="0">
                          <a:effectLst/>
                        </a:rPr>
                        <a:t>Нажать кнопку «Войти» в верхней части экрана.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100" dirty="0">
                          <a:effectLst/>
                        </a:rPr>
                        <a:t>Ввести имя пользователя и пароль.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100" dirty="0">
                          <a:effectLst/>
                        </a:rPr>
                        <a:t>Нажать кнопку «Войти».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Данные тестирования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ru-RU" sz="1100" dirty="0">
                          <a:effectLst/>
                        </a:rPr>
                        <a:t>имя пользователя: test_user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ru-RU" sz="1100" dirty="0">
                          <a:effectLst/>
                        </a:rPr>
                        <a:t>пароль: password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7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Ожидаемый результат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Пользователь успешно авторизуется в системе.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7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Фактический результат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Пользователь успешно авторизуется в системе.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Предпосылки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Пользователь ранее зарегистрировался в приложении медицинская лаборатория.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7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Постусловия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Пользователь успешно авторизован в системе.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7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Статус (Pass/Fail)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badi" panose="020B0604020104020204" pitchFamily="34" charset="0"/>
                        </a:rPr>
                        <a:t>Pass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7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Комментарии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Тест пройден успешно, ожидаемый результат достигнут.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03761" y="6087086"/>
            <a:ext cx="571203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endParaRPr lang="ru-RU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577" y="1474370"/>
            <a:ext cx="4898118" cy="461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7283174" y="6179691"/>
            <a:ext cx="370005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UnitTest</a:t>
            </a:r>
            <a:endParaRPr lang="ru-RU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64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приложения </a:t>
            </a:r>
            <a:b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(Медицинская лаборатория)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712802"/>
              </p:ext>
            </p:extLst>
          </p:nvPr>
        </p:nvGraphicFramePr>
        <p:xfrm>
          <a:off x="498763" y="1538501"/>
          <a:ext cx="11519066" cy="48147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91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Подготовка к тестированию</a:t>
                      </a:r>
                      <a:endParaRPr lang="ru-RU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33" marR="282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9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Убедитесь, что приложение установлено и запущено на устройстве, на котором будет проводиться тестирование.</a:t>
                      </a:r>
                      <a:endParaRPr lang="ru-RU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33" marR="282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Фото</a:t>
                      </a:r>
                    </a:p>
                  </a:txBody>
                  <a:tcPr marL="28233" marR="2823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99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Проверка главной страницы</a:t>
                      </a:r>
                      <a:endParaRPr lang="ru-RU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33" marR="282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9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Откройте приложение и проверьте, что все основные элементы, такие как заголовок, поиск, кнопка добавления контакта, список контактов, отображаются корректно и имеют соответствующий дизайн.</a:t>
                      </a:r>
                      <a:endParaRPr lang="ru-RU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33" marR="282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33" marR="2823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2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Проверка удаления пациента</a:t>
                      </a:r>
                      <a:endParaRPr lang="ru-RU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33" marR="282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9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Выберите пациента и нажмите на кнопку удаления. Подтвердите удаление и убедитесь, что пациент удален из списка.</a:t>
                      </a:r>
                      <a:endParaRPr lang="ru-RU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33" marR="282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33" marR="2823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64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Проверка работы с пробелами и специальными символами</a:t>
                      </a:r>
                      <a:endParaRPr lang="ru-RU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33" marR="282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9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Введите пробелы и специальные символы в поля формы и убедитесь, что приложение корректно обрабатывает такие данные.</a:t>
                      </a:r>
                      <a:endParaRPr lang="ru-RU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33" marR="282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233" marR="2823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" name="Рисунок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830" y="4096860"/>
            <a:ext cx="2797072" cy="1009650"/>
          </a:xfrm>
          <a:prstGeom prst="rect">
            <a:avLst/>
          </a:prstGeom>
          <a:noFill/>
        </p:spPr>
      </p:pic>
      <p:pic>
        <p:nvPicPr>
          <p:cNvPr id="15" name="Рисунок 14"/>
          <p:cNvPicPr/>
          <p:nvPr/>
        </p:nvPicPr>
        <p:blipFill>
          <a:blip r:embed="rId4"/>
          <a:stretch>
            <a:fillRect/>
          </a:stretch>
        </p:blipFill>
        <p:spPr>
          <a:xfrm>
            <a:off x="6992816" y="2341590"/>
            <a:ext cx="1439545" cy="1411013"/>
          </a:xfrm>
          <a:prstGeom prst="rect">
            <a:avLst/>
          </a:prstGeom>
        </p:spPr>
      </p:pic>
      <p:pic>
        <p:nvPicPr>
          <p:cNvPr id="16" name="Рисунок 15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5" t="41463" r="36779" b="26506"/>
          <a:stretch/>
        </p:blipFill>
        <p:spPr bwMode="auto">
          <a:xfrm>
            <a:off x="6992816" y="5379583"/>
            <a:ext cx="2570562" cy="80498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905309" y="6315195"/>
            <a:ext cx="810559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Визуальное тестирование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737827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приложения </a:t>
            </a:r>
            <a:b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(Телефонный справочник)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950368"/>
              </p:ext>
            </p:extLst>
          </p:nvPr>
        </p:nvGraphicFramePr>
        <p:xfrm>
          <a:off x="296885" y="1339908"/>
          <a:ext cx="5712030" cy="46609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9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2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4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TestCase #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4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Приоритет теста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Высокий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9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Название тестирования/Имя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Добавление нового контакта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8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Резюме испытания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Проверка возможности добавления нового контакта в телефонный справочник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6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Шаги тестирования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1. Открыть приложение телефонный справочник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2. Нажать на кнопку "Добавить контакт"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3. Заполнить все поля (имя, фамилия, телефонный номер)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4. Нажать на кнопку "Сохранить"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2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Данные тестирования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- Имя: Иван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 - Фамилия: Иванов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- Телефонный номер: 1234567890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9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Ожидаемый результат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Новый контакт успешно добавлен в телефонный справочник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9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Фактический результат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Новый контакт успешно добавлен в телефонный справочник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8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Предпосылки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Приложение телефонный справочник должно быть установлено и запущено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4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Постусловия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Новый контакт должен быть добавлен в телефонный справочник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44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Статус (Pass/</a:t>
                      </a:r>
                      <a:r>
                        <a:rPr lang="ru-RU" sz="1200" dirty="0" err="1">
                          <a:effectLst/>
                        </a:rPr>
                        <a:t>Fail</a:t>
                      </a:r>
                      <a:r>
                        <a:rPr lang="ru-RU" sz="1200" dirty="0">
                          <a:effectLst/>
                        </a:rPr>
                        <a:t>)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badi" panose="020B0604020104020204" pitchFamily="34" charset="0"/>
                        </a:rPr>
                        <a:t>Pass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44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Комментарии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Тестирование (Добавление нового контакта) прошло успешно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4395" y="6124506"/>
            <a:ext cx="43226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endParaRPr lang="ru-RU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54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311" y="1799389"/>
            <a:ext cx="5704701" cy="3378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6831912" y="5384045"/>
            <a:ext cx="394086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UnitTest</a:t>
            </a:r>
            <a:endParaRPr lang="ru-RU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821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приложения </a:t>
            </a:r>
            <a:b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(Телефонный справочник)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979481"/>
              </p:ext>
            </p:extLst>
          </p:nvPr>
        </p:nvGraphicFramePr>
        <p:xfrm>
          <a:off x="463138" y="1675596"/>
          <a:ext cx="11388436" cy="44995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5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0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2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46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Подготовка к тестированию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78" marR="2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Убедитесь, что приложение установлено и запущено на устройстве, на котором будет проводиться тестирование.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78" marR="2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Фото</a:t>
                      </a:r>
                    </a:p>
                  </a:txBody>
                  <a:tcPr marL="24878" marR="2487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8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Проверка главной страницы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78" marR="2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Откройте приложение и проверьте, что все основные элементы, такие как заголовок, поиск, кнопка добавления контакта, список контактов, отображаются корректно и имеют соответствующий дизайн.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78" marR="2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78" marR="2487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78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Проверка редактирования контакта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78" marR="2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Выберите контакт из списка и нажмите на кнопку редактирования. Измените информацию и сохраните. Убедитесь, что изменения сохранены, и контакт обновлен в списке.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78" marR="2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78" marR="2487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92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Проверка состояния ошибки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78" marR="2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Попытайтесь вызвать ошибку, например, удалив все контакты или введя некорректные данные. </a:t>
                      </a: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78" marR="248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78" marR="2487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42556" y="6175168"/>
            <a:ext cx="78970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Визуальное тестирование программы</a:t>
            </a:r>
          </a:p>
        </p:txBody>
      </p:sp>
      <p:pic>
        <p:nvPicPr>
          <p:cNvPr id="17" name="Рисунок 16"/>
          <p:cNvPicPr/>
          <p:nvPr/>
        </p:nvPicPr>
        <p:blipFill>
          <a:blip r:embed="rId2"/>
          <a:stretch>
            <a:fillRect/>
          </a:stretch>
        </p:blipFill>
        <p:spPr>
          <a:xfrm>
            <a:off x="7482682" y="2624448"/>
            <a:ext cx="2774950" cy="1118886"/>
          </a:xfrm>
          <a:prstGeom prst="rect">
            <a:avLst/>
          </a:prstGeom>
        </p:spPr>
      </p:pic>
      <p:pic>
        <p:nvPicPr>
          <p:cNvPr id="18" name="Рисунок 17"/>
          <p:cNvPicPr/>
          <p:nvPr/>
        </p:nvPicPr>
        <p:blipFill>
          <a:blip r:embed="rId3"/>
          <a:stretch>
            <a:fillRect/>
          </a:stretch>
        </p:blipFill>
        <p:spPr>
          <a:xfrm>
            <a:off x="7482681" y="3778958"/>
            <a:ext cx="2774950" cy="1125550"/>
          </a:xfrm>
          <a:prstGeom prst="rect">
            <a:avLst/>
          </a:prstGeom>
        </p:spPr>
      </p:pic>
      <p:pic>
        <p:nvPicPr>
          <p:cNvPr id="19" name="Рисунок 18"/>
          <p:cNvPicPr/>
          <p:nvPr/>
        </p:nvPicPr>
        <p:blipFill>
          <a:blip r:embed="rId4"/>
          <a:stretch>
            <a:fillRect/>
          </a:stretch>
        </p:blipFill>
        <p:spPr>
          <a:xfrm>
            <a:off x="7488841" y="4987635"/>
            <a:ext cx="2780665" cy="118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17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ook Antiqua"/>
              <a:buNone/>
            </a:pPr>
            <a:r>
              <a:rPr lang="ru-RU" sz="4000" dirty="0">
                <a:solidFill>
                  <a:schemeClr val="lt1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ЗАКЛЮЧЕНИЕ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1"/>
          </p:nvPr>
        </p:nvSpPr>
        <p:spPr>
          <a:xfrm>
            <a:off x="609521" y="1600200"/>
            <a:ext cx="10971372" cy="470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8640" lvl="0" indent="-478345">
              <a:spcBef>
                <a:spcPts val="476"/>
              </a:spcBef>
              <a:buSzPts val="2600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практики овладел основными видами деятельности, связанными с осуществлением интеграции программных модулей, а также приобрел необходимые профессиональные компетенции и личностные результаты.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 Antiqua"/>
              <a:buNone/>
            </a:pPr>
            <a:r>
              <a:rPr lang="ru-RU" sz="3200" dirty="0">
                <a:solidFill>
                  <a:schemeClr val="lt1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ВВЕДЕНИЕ</a:t>
            </a:r>
            <a:endParaRPr sz="4400" dirty="0">
              <a:solidFill>
                <a:schemeClr val="lt1"/>
              </a:solidFill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Book Antiqua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609520" y="1330036"/>
            <a:ext cx="11102309" cy="497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8640" lvl="0" indent="0">
              <a:spcBef>
                <a:spcPts val="48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проект посвящен изучению различных алгоритмов и программных решений, применяемых в разных сферах. </a:t>
            </a:r>
          </a:p>
          <a:p>
            <a:pPr marL="548640" lvl="0" indent="0">
              <a:spcBef>
                <a:spcPts val="48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рассмотрим четыре интересных проекта:</a:t>
            </a:r>
          </a:p>
          <a:p>
            <a:pPr marL="1005840" lvl="0" indent="-457200">
              <a:spcBef>
                <a:spcPts val="480"/>
              </a:spcBef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Медицинская лаборатория: Разработка программного обеспечения для управления лабораторной диагностикой.</a:t>
            </a:r>
          </a:p>
          <a:p>
            <a:pPr marL="1005840" lvl="0" indent="-457200">
              <a:spcBef>
                <a:spcPts val="480"/>
              </a:spcBef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Телефонный справочник: Создание приложения для хранения и поиска контактной информации.</a:t>
            </a:r>
          </a:p>
          <a:p>
            <a:pPr marL="1005840" lvl="0" indent="-457200">
              <a:spcBef>
                <a:spcPts val="480"/>
              </a:spcBef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ЗЛП графическим методом: Изучение графического метода решения задач линейного программирования.</a:t>
            </a:r>
          </a:p>
          <a:p>
            <a:pPr marL="1005840" lvl="0" indent="-457200">
              <a:spcBef>
                <a:spcPts val="480"/>
              </a:spcBef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ЗЛП симплекс-методом: Изучение симплекс-метода решения задач линейного программирования.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609521" y="274638"/>
            <a:ext cx="10971300" cy="981324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lt1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Диаграммы </a:t>
            </a:r>
            <a:endParaRPr sz="3200" dirty="0"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Book Antiqua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00" y="1255962"/>
            <a:ext cx="7398900" cy="434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609525" y="5595375"/>
            <a:ext cx="63663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>
                <a:solidFill>
                  <a:schemeClr val="lt1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Диаграмма вариантов использования</a:t>
            </a:r>
            <a:endParaRPr sz="2300" dirty="0">
              <a:solidFill>
                <a:schemeClr val="lt1"/>
              </a:solidFill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Book Antiqua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025" y="645437"/>
            <a:ext cx="3680100" cy="55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7243400" y="6026475"/>
            <a:ext cx="43374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>
                <a:solidFill>
                  <a:schemeClr val="lt1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Диаграмма деятельности</a:t>
            </a:r>
            <a:endParaRPr sz="2300" dirty="0">
              <a:solidFill>
                <a:schemeClr val="lt1"/>
              </a:solidFill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Book Antiqu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609521" y="274638"/>
            <a:ext cx="10971300" cy="82101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lt1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Диаграммы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00" y="1095661"/>
            <a:ext cx="7125651" cy="4666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370300" y="5798900"/>
            <a:ext cx="73365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>
                <a:solidFill>
                  <a:schemeClr val="lt1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Диаграмму последовательности процесса принятия биоматериала лаборантом</a:t>
            </a:r>
            <a:endParaRPr sz="2600" dirty="0">
              <a:solidFill>
                <a:schemeClr val="lt1"/>
              </a:solidFill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Book Antiqua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5575" y="1095650"/>
            <a:ext cx="4445751" cy="4167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7706800" y="5632325"/>
            <a:ext cx="42144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>
                <a:solidFill>
                  <a:schemeClr val="lt1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ER-диаграмма для информационной системы аптеки.</a:t>
            </a:r>
            <a:endParaRPr sz="2600" dirty="0">
              <a:solidFill>
                <a:schemeClr val="lt1"/>
              </a:solidFill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Book Antiqu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794141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lt1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Диаграммы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82" y="908647"/>
            <a:ext cx="7253885" cy="501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9442" y="5924399"/>
            <a:ext cx="74557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базы данных 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endParaRPr lang="ru-RU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957" y="628469"/>
            <a:ext cx="400050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95208" y="5724344"/>
            <a:ext cx="44434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Таблицы базы данных Медицинская лаборатория</a:t>
            </a:r>
          </a:p>
        </p:txBody>
      </p:sp>
    </p:spTree>
    <p:extLst>
      <p:ext uri="{BB962C8B-B14F-4D97-AF65-F5344CB8AC3E}">
        <p14:creationId xmlns:p14="http://schemas.microsoft.com/office/powerpoint/2010/main" val="136537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609521" y="274638"/>
            <a:ext cx="109713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spcBef>
                <a:spcPts val="560"/>
              </a:spcBef>
            </a:pPr>
            <a:r>
              <a:rPr lang="ru-RU" sz="3200" dirty="0">
                <a:solidFill>
                  <a:schemeClr val="lt1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Медицинская лаборатория</a:t>
            </a:r>
            <a:endParaRPr sz="3200" dirty="0"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Book Antiqua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-30252" y="5536978"/>
            <a:ext cx="2898826" cy="74448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авторизации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2555385" y="1564075"/>
            <a:ext cx="4343351" cy="64112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Панель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администратора: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1" y="1797858"/>
            <a:ext cx="2202599" cy="373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19" y="2299225"/>
            <a:ext cx="4446417" cy="258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744" y="2273118"/>
            <a:ext cx="4746196" cy="278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325464" y="5190881"/>
            <a:ext cx="474619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360"/>
              </a:spcBef>
            </a:pPr>
            <a:r>
              <a:rPr lang="ru-RU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Панель доктора: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609521" y="274638"/>
            <a:ext cx="109713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spcBef>
                <a:spcPts val="560"/>
              </a:spcBef>
            </a:pPr>
            <a:r>
              <a:rPr lang="ru-RU" sz="3200" dirty="0">
                <a:solidFill>
                  <a:schemeClr val="lt1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Медицинская лаборатория</a:t>
            </a:r>
            <a:endParaRPr sz="3200" dirty="0"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Book Antiqua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19" y="1825832"/>
            <a:ext cx="4766665" cy="3138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85203" y="5053710"/>
            <a:ext cx="3827420" cy="423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ts val="360"/>
              </a:spcBef>
              <a:buSzPts val="935"/>
            </a:pPr>
            <a:r>
              <a:rPr lang="ru-RU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штрих-кода: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55" y="1825832"/>
            <a:ext cx="5332806" cy="3138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747656" y="5053710"/>
            <a:ext cx="533280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spcBef>
                <a:spcPts val="360"/>
              </a:spcBef>
              <a:buSzPts val="688"/>
            </a:pPr>
            <a:r>
              <a:rPr lang="ru-RU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записи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80000"/>
              </a:lnSpc>
              <a:spcBef>
                <a:spcPts val="360"/>
              </a:spcBef>
              <a:buSzPts val="688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609521" y="274638"/>
            <a:ext cx="109713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spcBef>
                <a:spcPts val="560"/>
              </a:spcBef>
            </a:pPr>
            <a:r>
              <a:rPr lang="ru-RU" sz="3200" dirty="0">
                <a:solidFill>
                  <a:schemeClr val="lt1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Телефонный справочник</a:t>
            </a:r>
            <a:endParaRPr sz="3200" dirty="0"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Book Antiqu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8" y="1648072"/>
            <a:ext cx="6789831" cy="3518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3775" y="5193116"/>
            <a:ext cx="4392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 программы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03" y="1385578"/>
            <a:ext cx="4610100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224703" y="5298757"/>
            <a:ext cx="39885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Окно добавления контакта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609521" y="274638"/>
            <a:ext cx="109713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spcBef>
                <a:spcPts val="560"/>
              </a:spcBef>
            </a:pPr>
            <a:r>
              <a:rPr lang="ru-RU" sz="3200" dirty="0">
                <a:solidFill>
                  <a:schemeClr val="lt1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Телефонный справочник</a:t>
            </a:r>
            <a:endParaRPr sz="3200" dirty="0"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Book Antiqu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83" y="1741095"/>
            <a:ext cx="463867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" b="2195"/>
          <a:stretch/>
        </p:blipFill>
        <p:spPr bwMode="auto">
          <a:xfrm>
            <a:off x="5830785" y="1452810"/>
            <a:ext cx="5459197" cy="4338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30784" y="5935700"/>
            <a:ext cx="54591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Окно сохранения в 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 </a:t>
            </a:r>
            <a:r>
              <a:rPr lang="ru-RU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982" y="5514760"/>
            <a:ext cx="46386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Окно редактирования контактов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пекс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732</Words>
  <Application>Microsoft Office PowerPoint</Application>
  <PresentationFormat>Произвольный</PresentationFormat>
  <Paragraphs>153</Paragraphs>
  <Slides>16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5" baseType="lpstr">
      <vt:lpstr>Times New Roman</vt:lpstr>
      <vt:lpstr>Symbol</vt:lpstr>
      <vt:lpstr>Book Antiqua</vt:lpstr>
      <vt:lpstr>Noto Sans Symbols</vt:lpstr>
      <vt:lpstr>Calibri</vt:lpstr>
      <vt:lpstr>Lucida Sans</vt:lpstr>
      <vt:lpstr>Arial</vt:lpstr>
      <vt:lpstr>Abadi</vt:lpstr>
      <vt:lpstr>Апекс</vt:lpstr>
      <vt:lpstr>Презентация PowerPoint</vt:lpstr>
      <vt:lpstr>ВВЕДЕНИЕ</vt:lpstr>
      <vt:lpstr>Диаграммы </vt:lpstr>
      <vt:lpstr>Диаграммы </vt:lpstr>
      <vt:lpstr>Диаграммы </vt:lpstr>
      <vt:lpstr>Медицинская лаборатория</vt:lpstr>
      <vt:lpstr>Медицинская лаборатория</vt:lpstr>
      <vt:lpstr>Телефонный справочник</vt:lpstr>
      <vt:lpstr>Телефонный справочник</vt:lpstr>
      <vt:lpstr>Решение ЗЛП симплекс-методом</vt:lpstr>
      <vt:lpstr>Решение ЗЛП графическим методом</vt:lpstr>
      <vt:lpstr>Тестирование приложения  (Медицинская лаборатория)</vt:lpstr>
      <vt:lpstr>Тестирование приложения  (Медицинская лаборатория)</vt:lpstr>
      <vt:lpstr>Тестирование приложения  (Телефонный справочник)</vt:lpstr>
      <vt:lpstr>Тестирование приложения  (Телефонный справочник)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Student</dc:creator>
  <cp:lastModifiedBy>Nestor Bond</cp:lastModifiedBy>
  <cp:revision>38</cp:revision>
  <dcterms:modified xsi:type="dcterms:W3CDTF">2024-05-19T16:40:31Z</dcterms:modified>
</cp:coreProperties>
</file>