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70" r:id="rId12"/>
    <p:sldId id="271" r:id="rId13"/>
    <p:sldId id="274" r:id="rId14"/>
    <p:sldId id="275" r:id="rId15"/>
    <p:sldId id="272" r:id="rId16"/>
    <p:sldId id="273" r:id="rId17"/>
    <p:sldId id="266" r:id="rId18"/>
  </p:sldIdLst>
  <p:sldSz cx="12190413" cy="6858000"/>
  <p:notesSz cx="6858000" cy="9144000"/>
  <p:embeddedFontLst>
    <p:embeddedFont>
      <p:font typeface="Lucida Sans" pitchFamily="34" charset="0"/>
      <p:regular r:id="rId20"/>
      <p:bold r:id="rId21"/>
      <p:italic r:id="rId22"/>
      <p:boldItalic r:id="rId23"/>
    </p:embeddedFon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Book Antiqua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96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204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c5c41ba2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c5c41ba2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c5c41ba2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c5c41ba2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c5c41ba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c5c41ba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c5c41ba2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c5c41ba2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c5c41ba2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c5c41ba2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c5c41ba2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c5c41ba2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62633" y="1371600"/>
            <a:ext cx="10971372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4800"/>
              <a:buFont typeface="Lucida Sans"/>
              <a:buNone/>
              <a:defRPr sz="4800" b="1" cap="none">
                <a:solidFill>
                  <a:srgbClr val="8CAAD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828562" y="3331698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740627" y="-1530906"/>
            <a:ext cx="4709160" cy="109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283708" y="1828980"/>
            <a:ext cx="5851525" cy="274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696436" y="-812276"/>
            <a:ext cx="5851525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521" y="1600200"/>
            <a:ext cx="10971372" cy="47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133322" y="609600"/>
            <a:ext cx="944757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92CD"/>
              </a:buClr>
              <a:buSzPts val="4800"/>
              <a:buFont typeface="Lucida Sans"/>
              <a:buNone/>
              <a:defRPr sz="4800" b="1" cap="none">
                <a:solidFill>
                  <a:srgbClr val="6892CD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133322" y="2507786"/>
            <a:ext cx="944757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915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915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09521" y="273050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09521" y="1535113"/>
            <a:ext cx="5386216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192561" y="1535113"/>
            <a:ext cx="5388332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09521" y="2362201"/>
            <a:ext cx="5386216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92561" y="2362201"/>
            <a:ext cx="5388332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2A8E7"/>
              </a:buClr>
              <a:buSzPts val="2200"/>
              <a:buFont typeface="Lucida Sans"/>
              <a:buNone/>
              <a:defRPr sz="2200" b="0">
                <a:solidFill>
                  <a:srgbClr val="82A8E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609521" y="1524001"/>
            <a:ext cx="4010562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915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marL="1371600" lvl="2" indent="-361314" algn="l">
              <a:spcBef>
                <a:spcPts val="440"/>
              </a:spcBef>
              <a:spcAft>
                <a:spcPts val="0"/>
              </a:spcAft>
              <a:buSzPts val="2090"/>
              <a:buChar char="🢭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438083" y="609600"/>
            <a:ext cx="7314248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2000"/>
              <a:buFont typeface="Lucida Sans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438083" y="1831975"/>
            <a:ext cx="7314248" cy="3962400"/>
          </a:xfrm>
          <a:prstGeom prst="rect">
            <a:avLst/>
          </a:prstGeom>
          <a:solidFill>
            <a:schemeClr val="dk2"/>
          </a:solidFill>
          <a:ln w="444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28600" dir="2700000" sy="90000">
              <a:srgbClr val="000000">
                <a:alpha val="24705"/>
              </a:srgbClr>
            </a:outerShdw>
          </a:effectLst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438083" y="1166787"/>
            <a:ext cx="7314248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SzPts val="960"/>
              <a:buChar char="◼"/>
              <a:defRPr sz="1200"/>
            </a:lvl2pPr>
            <a:lvl3pPr marL="1371600" lvl="2" indent="-288925" algn="l">
              <a:spcBef>
                <a:spcPts val="200"/>
              </a:spcBef>
              <a:spcAft>
                <a:spcPts val="0"/>
              </a:spcAft>
              <a:buSzPts val="950"/>
              <a:buChar char="🢭"/>
              <a:defRPr sz="1000"/>
            </a:lvl3pPr>
            <a:lvl4pPr marL="1828800" lvl="3" indent="-28575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Char char="■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4100"/>
              <a:buFont typeface="Lucida Sans"/>
              <a:buNone/>
              <a:defRPr sz="4100" b="1" i="0" u="none" strike="noStrike" cap="none">
                <a:solidFill>
                  <a:srgbClr val="8CAADD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521" y="1600200"/>
            <a:ext cx="10971372" cy="47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4170" algn="l" rtl="0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sz="2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350519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361314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sz="2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359152" y="100584"/>
            <a:ext cx="7077456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ОБРАЗОВАНИЯ КИРОВСКОЙ ОБЛАСТИ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Кировское областное государственное профессиональное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бюджетное учреждение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«Слободской колледж педагогики и социальных отношений»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890" y="179258"/>
            <a:ext cx="1488524" cy="14885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104679" y="1322728"/>
            <a:ext cx="8825658" cy="28885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ru-RU" sz="2800" b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ОТЧЕТ</a:t>
            </a:r>
            <a:br>
              <a:rPr lang="ru-RU" sz="2800" b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 учебной практике </a:t>
            </a:r>
            <a:br>
              <a:rPr lang="ru-RU" sz="2800" b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ПМ 02. Разработка и администрирование баз данных</a:t>
            </a:r>
            <a:endParaRPr sz="2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ru-RU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базы данных </a:t>
            </a:r>
            <a:endParaRPr sz="2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ru-RU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«Медицинская лаборатория»</a:t>
            </a:r>
            <a:endParaRPr sz="2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324717" y="4251960"/>
            <a:ext cx="8205861" cy="248940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5087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ru-RU" sz="1400" b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очного отделения</a:t>
            </a:r>
            <a:endParaRPr/>
          </a:p>
          <a:p>
            <a:pPr marL="3150870" marR="0" lvl="0" indent="0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ru-RU" sz="1400" b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Поляков</a:t>
            </a:r>
            <a:r>
              <a:rPr lang="ru-RU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b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Максим Евгеньевич</a:t>
            </a:r>
            <a:endParaRPr sz="1400" b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50870" marR="0" lvl="0" indent="0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ru-RU" sz="1400" b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 21П-1</a:t>
            </a:r>
            <a:endParaRPr/>
          </a:p>
          <a:p>
            <a:pPr marL="3150870" marR="0" lvl="0" indent="0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ru-RU" sz="1400" b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Специальность  09.02.07 </a:t>
            </a:r>
            <a:endParaRPr/>
          </a:p>
          <a:p>
            <a:pPr marL="3150870" marR="0" lvl="0" indent="0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ru-RU" sz="1400" b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Информационные системы и программирование </a:t>
            </a:r>
            <a:endParaRPr/>
          </a:p>
          <a:p>
            <a:pPr marL="3150870" marR="0" lvl="0" indent="0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ru-RU" sz="1400" b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практики от колледжа:</a:t>
            </a:r>
            <a:endParaRPr/>
          </a:p>
          <a:p>
            <a:pPr marL="3150870" marR="0" lvl="0" indent="0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ru-RU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Калинин Арсений Олегович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560"/>
              </a:spcBef>
            </a:pPr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Руководство оператора</a:t>
            </a:r>
            <a:r>
              <a:rPr lang="en-US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по программе </a:t>
            </a:r>
            <a:b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Телефонный справочник</a:t>
            </a:r>
            <a:endParaRPr sz="32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83" y="1741095"/>
            <a:ext cx="46386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b="2195"/>
          <a:stretch/>
        </p:blipFill>
        <p:spPr bwMode="auto">
          <a:xfrm>
            <a:off x="5830785" y="1452810"/>
            <a:ext cx="5459197" cy="433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0784" y="5935700"/>
            <a:ext cx="54591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 smtClean="0">
                <a:solidFill>
                  <a:schemeClr val="bg1"/>
                </a:solidFill>
                <a:latin typeface="Book Antiqua" pitchFamily="18" charset="0"/>
              </a:rPr>
              <a:t>Окно сохранения в </a:t>
            </a:r>
            <a:r>
              <a:rPr lang="en-US" sz="2600" dirty="0" err="1" smtClean="0">
                <a:solidFill>
                  <a:schemeClr val="bg1"/>
                </a:solidFill>
                <a:latin typeface="Book Antiqua" pitchFamily="18" charset="0"/>
              </a:rPr>
              <a:t>csv</a:t>
            </a:r>
            <a:r>
              <a:rPr lang="en-US" sz="2600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ru-RU" sz="2600" dirty="0" smtClean="0">
                <a:solidFill>
                  <a:schemeClr val="bg1"/>
                </a:solidFill>
                <a:latin typeface="Book Antiqua" pitchFamily="18" charset="0"/>
              </a:rPr>
              <a:t>файл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82" y="5514760"/>
            <a:ext cx="46386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 smtClean="0">
                <a:solidFill>
                  <a:schemeClr val="bg1"/>
                </a:solidFill>
                <a:latin typeface="Book Antiqua" pitchFamily="18" charset="0"/>
              </a:rPr>
              <a:t>Окно редактирования контактов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396" y="274638"/>
            <a:ext cx="10971372" cy="1143000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Руководство оператора</a:t>
            </a:r>
            <a:r>
              <a:rPr lang="en-US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по программе </a:t>
            </a:r>
            <a:b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Решение </a:t>
            </a:r>
            <a:r>
              <a:rPr lang="ru-RU" sz="3200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ЗЛП симплекс-методом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6485" y="1743540"/>
            <a:ext cx="5011162" cy="400411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55546" y="1743540"/>
            <a:ext cx="5568516" cy="3849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486" y="5697429"/>
            <a:ext cx="501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chemeClr val="bg1"/>
                </a:solidFill>
                <a:latin typeface="Book Antiqua" pitchFamily="18" charset="0"/>
              </a:rPr>
              <a:t>Главная страница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5546" y="5593278"/>
            <a:ext cx="5568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chemeClr val="bg1"/>
                </a:solidFill>
                <a:latin typeface="Book Antiqua" pitchFamily="18" charset="0"/>
              </a:rPr>
              <a:t>Окно ввода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0913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Руководство оператора</a:t>
            </a:r>
            <a:r>
              <a:rPr lang="en-US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по программе </a:t>
            </a:r>
            <a:b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Решение </a:t>
            </a:r>
            <a:r>
              <a:rPr lang="ru-RU" sz="3200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ЗЛП графическим методом</a:t>
            </a:r>
            <a:endParaRPr lang="ru-RU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7" y="1908396"/>
            <a:ext cx="5501677" cy="336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91" y="1888670"/>
            <a:ext cx="5596081" cy="337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1912" y="5498937"/>
            <a:ext cx="27671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 smtClean="0">
                <a:solidFill>
                  <a:schemeClr val="bg1"/>
                </a:solidFill>
                <a:latin typeface="Book Antiqua" pitchFamily="18" charset="0"/>
              </a:rPr>
              <a:t>Окно задачи №1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9764" y="5613003"/>
            <a:ext cx="27831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 smtClean="0">
                <a:solidFill>
                  <a:schemeClr val="bg1"/>
                </a:solidFill>
                <a:latin typeface="Book Antiqua" pitchFamily="18" charset="0"/>
              </a:rPr>
              <a:t>Окно задачи №2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2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bg1"/>
                </a:solidFill>
                <a:latin typeface="Book Antiqua" pitchFamily="18" charset="0"/>
              </a:rPr>
              <a:t>Тестирование приложения </a:t>
            </a:r>
            <a:br>
              <a:rPr lang="ru-RU" sz="4400" dirty="0">
                <a:solidFill>
                  <a:schemeClr val="bg1"/>
                </a:solidFill>
                <a:latin typeface="Book Antiqua" pitchFamily="18" charset="0"/>
              </a:rPr>
            </a:br>
            <a:r>
              <a:rPr lang="ru-RU" sz="4400" dirty="0">
                <a:solidFill>
                  <a:schemeClr val="bg1"/>
                </a:solidFill>
                <a:latin typeface="Book Antiqua" pitchFamily="18" charset="0"/>
              </a:rPr>
              <a:t>(Медицинская лаборатория)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36215"/>
              </p:ext>
            </p:extLst>
          </p:nvPr>
        </p:nvGraphicFramePr>
        <p:xfrm>
          <a:off x="209853" y="1735369"/>
          <a:ext cx="5965316" cy="4279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2805"/>
                <a:gridCol w="4242511"/>
              </a:tblGrid>
              <a:tr h="20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TestCase</a:t>
                      </a:r>
                      <a:r>
                        <a:rPr lang="ru-RU" sz="1200" dirty="0">
                          <a:effectLst/>
                        </a:rPr>
                        <a:t> #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Приоритет теста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Высокий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Название тестирования/Имя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Авторизация пользователя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0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Резюме испытания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Проверить процесс авторизации пользователя в приложении медицинская лаборатория.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40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Шаги тестирования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</a:rPr>
                        <a:t>Открыть приложение медицинская лаборатория.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</a:rPr>
                        <a:t>Нажать кнопку «Войти» в верхней части экрана.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</a:rPr>
                        <a:t>Ввести имя пользователя и пароль.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100">
                          <a:effectLst/>
                        </a:rPr>
                        <a:t>Нажать кнопку «Войти».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0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Данные тестирования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100">
                          <a:effectLst/>
                        </a:rPr>
                        <a:t>имя пользователя: test_user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100">
                          <a:effectLst/>
                        </a:rPr>
                        <a:t>пароль: password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Ожидаемый результат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Пользователь успешно авторизуется в системе.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Фактический результат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Пользователь успешно авторизуется в системе.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0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Предпосылки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Пользователь ранее зарегистрировался в приложении медицинская лаборатория.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Постусловия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Пользователь успешно авторизован в системе.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Статус (Pass/Fail)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Комментарии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Тест пройден успешно, ожидаемый результат достигнут.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03761" y="6087086"/>
            <a:ext cx="571203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latin typeface="Book Antiqua" pitchFamily="18" charset="0"/>
              </a:rPr>
              <a:t>Использование </a:t>
            </a:r>
            <a:r>
              <a:rPr lang="en-US" sz="2600" dirty="0" err="1">
                <a:solidFill>
                  <a:schemeClr val="bg1"/>
                </a:solidFill>
                <a:latin typeface="Book Antiqua" pitchFamily="18" charset="0"/>
              </a:rPr>
              <a:t>TestCase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77" y="1474370"/>
            <a:ext cx="4898118" cy="461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283174" y="6179691"/>
            <a:ext cx="40254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latin typeface="Book Antiqua" pitchFamily="18" charset="0"/>
              </a:rPr>
              <a:t>Использование </a:t>
            </a:r>
            <a:r>
              <a:rPr lang="en-US" sz="2600" dirty="0" err="1">
                <a:solidFill>
                  <a:schemeClr val="bg1"/>
                </a:solidFill>
                <a:latin typeface="Book Antiqua" pitchFamily="18" charset="0"/>
              </a:rPr>
              <a:t>UnitCase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4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/>
                </a:solidFill>
                <a:latin typeface="Book Antiqua" pitchFamily="18" charset="0"/>
              </a:rPr>
              <a:t>Тестирование приложения </a:t>
            </a:r>
            <a:br>
              <a:rPr lang="ru-RU" sz="4000" dirty="0">
                <a:solidFill>
                  <a:schemeClr val="bg1"/>
                </a:solidFill>
                <a:latin typeface="Book Antiqua" pitchFamily="18" charset="0"/>
              </a:rPr>
            </a:br>
            <a:r>
              <a:rPr lang="ru-RU" sz="4000" dirty="0">
                <a:solidFill>
                  <a:schemeClr val="bg1"/>
                </a:solidFill>
                <a:latin typeface="Book Antiqua" pitchFamily="18" charset="0"/>
              </a:rPr>
              <a:t>(Медицинская лаборатория)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12802"/>
              </p:ext>
            </p:extLst>
          </p:nvPr>
        </p:nvGraphicFramePr>
        <p:xfrm>
          <a:off x="498763" y="1538501"/>
          <a:ext cx="11519066" cy="4814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140"/>
                <a:gridCol w="3474399"/>
                <a:gridCol w="5429527"/>
              </a:tblGrid>
              <a:tr h="769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Подготовка к тестированию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Убедитесь</a:t>
                      </a:r>
                      <a:r>
                        <a:rPr lang="ru-RU" sz="900" dirty="0">
                          <a:effectLst/>
                        </a:rPr>
                        <a:t>, что приложение установлено и запущено на устройстве, на котором будет проводиться тестирование.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Фото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</a:tr>
              <a:tr h="15999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Проверка главной страницы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Откройте </a:t>
                      </a:r>
                      <a:r>
                        <a:rPr lang="ru-RU" sz="900" dirty="0">
                          <a:effectLst/>
                        </a:rPr>
                        <a:t>приложение и проверьте, что все основные элементы, такие как заголовок, поиск, кнопка добавления контакта, список контактов, отображаются корректно и имеют соответствующий дизайн.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</a:tr>
              <a:tr h="13492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Проверка удаления пациента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Выберите </a:t>
                      </a:r>
                      <a:r>
                        <a:rPr lang="ru-RU" sz="900" dirty="0">
                          <a:effectLst/>
                        </a:rPr>
                        <a:t>пациента и нажмите на кнопку удаления. Подтвердите удаление и убедитесь, что пациент удален из списка.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</a:tr>
              <a:tr h="10964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Проверка работы с пробелами и специальными символами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Введите </a:t>
                      </a:r>
                      <a:r>
                        <a:rPr lang="ru-RU" sz="900" dirty="0">
                          <a:effectLst/>
                        </a:rPr>
                        <a:t>пробелы и специальные символы в поля формы и убедитесь, что приложение корректно обрабатывает такие данные.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</a:tr>
            </a:tbl>
          </a:graphicData>
        </a:graphic>
      </p:graphicFrame>
      <p:pic>
        <p:nvPicPr>
          <p:cNvPr id="14" name="Рисунок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30" y="4096860"/>
            <a:ext cx="2797072" cy="1009650"/>
          </a:xfrm>
          <a:prstGeom prst="rect">
            <a:avLst/>
          </a:prstGeom>
          <a:noFill/>
        </p:spPr>
      </p:pic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992816" y="2341590"/>
            <a:ext cx="1439545" cy="1411013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5" t="41463" r="36779" b="26506"/>
          <a:stretch/>
        </p:blipFill>
        <p:spPr bwMode="auto">
          <a:xfrm>
            <a:off x="6992816" y="5379583"/>
            <a:ext cx="2570562" cy="8049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905309" y="6315195"/>
            <a:ext cx="810559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dirty="0">
                <a:solidFill>
                  <a:schemeClr val="bg1"/>
                </a:solidFill>
                <a:latin typeface="Book Antiqua" pitchFamily="18" charset="0"/>
              </a:rPr>
              <a:t>Визуальное тестирование программы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2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Book Antiqua" pitchFamily="18" charset="0"/>
              </a:rPr>
              <a:t>Тестирование приложения </a:t>
            </a:r>
            <a:r>
              <a:rPr lang="ru-RU" sz="3200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ru-RU" sz="3200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ru-RU" sz="3200" dirty="0" smtClean="0">
                <a:solidFill>
                  <a:schemeClr val="bg1"/>
                </a:solidFill>
                <a:latin typeface="Book Antiqua" pitchFamily="18" charset="0"/>
              </a:rPr>
              <a:t>(</a:t>
            </a:r>
            <a:r>
              <a:rPr lang="ru-RU" sz="3200" dirty="0">
                <a:solidFill>
                  <a:schemeClr val="bg1"/>
                </a:solidFill>
                <a:latin typeface="Book Antiqua" pitchFamily="18" charset="0"/>
              </a:rPr>
              <a:t>Телефонный справочник)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96652"/>
              </p:ext>
            </p:extLst>
          </p:nvPr>
        </p:nvGraphicFramePr>
        <p:xfrm>
          <a:off x="296885" y="1339908"/>
          <a:ext cx="5712030" cy="4784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9654"/>
                <a:gridCol w="4062376"/>
              </a:tblGrid>
              <a:tr h="204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TestCase</a:t>
                      </a:r>
                      <a:r>
                        <a:rPr lang="ru-RU" sz="1200" dirty="0">
                          <a:effectLst/>
                        </a:rPr>
                        <a:t> #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Приоритет теста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Высокий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Название тестирования/Имя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Добавление нового контакта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Резюме испытания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Проверка возможности добавления нового контакта в телефонный справочник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96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Шаги тестирования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1. Открыть приложение телефонный справочник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 Нажать на кнопку "Добавить контакт"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3. Заполнить все поля (имя, фамилия, телефонный номер)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4. Нажать на кнопку "Сохранить"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22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Данные тестирования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 Имя: Иван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 - Фамилия: Иванов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 Телефонный номер: 1234567890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Ожидаемый результат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Новый контакт успешно добавлен в телефонный справочник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Фактический результат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Новый контакт успешно добавлен в телефонный справочник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Предпосылки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Приложение телефонный справочник должно быть установлено и запущено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Постусловия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Новый контакт должен быть добавлен в телефонный справочник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Статус (Pass/Fail)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4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Комментарии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Тестирование (Добавление нового контакта) прошло успешно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4395" y="6124506"/>
            <a:ext cx="43226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>
                <a:solidFill>
                  <a:schemeClr val="bg1"/>
                </a:solidFill>
                <a:latin typeface="Book Antiqua" pitchFamily="18" charset="0"/>
              </a:rPr>
              <a:t>Использование </a:t>
            </a:r>
            <a:r>
              <a:rPr lang="en-US" sz="2600" dirty="0" err="1" smtClean="0">
                <a:solidFill>
                  <a:schemeClr val="bg1"/>
                </a:solidFill>
                <a:latin typeface="Book Antiqua" pitchFamily="18" charset="0"/>
              </a:rPr>
              <a:t>TestCase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5154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311" y="1799389"/>
            <a:ext cx="5704701" cy="337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6831912" y="5384045"/>
            <a:ext cx="40254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latin typeface="Book Antiqua" pitchFamily="18" charset="0"/>
              </a:rPr>
              <a:t>Использование </a:t>
            </a:r>
            <a:r>
              <a:rPr lang="en-US" sz="2600" dirty="0" err="1">
                <a:solidFill>
                  <a:schemeClr val="bg1"/>
                </a:solidFill>
                <a:latin typeface="Book Antiqua" pitchFamily="18" charset="0"/>
              </a:rPr>
              <a:t>UnitCase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bg1"/>
                </a:solidFill>
                <a:latin typeface="Book Antiqua" pitchFamily="18" charset="0"/>
              </a:rPr>
              <a:t>Тестирование приложения </a:t>
            </a:r>
            <a:br>
              <a:rPr lang="ru-RU" sz="4400" dirty="0">
                <a:solidFill>
                  <a:schemeClr val="bg1"/>
                </a:solidFill>
                <a:latin typeface="Book Antiqua" pitchFamily="18" charset="0"/>
              </a:rPr>
            </a:br>
            <a:r>
              <a:rPr lang="ru-RU" sz="4400" dirty="0">
                <a:solidFill>
                  <a:schemeClr val="bg1"/>
                </a:solidFill>
                <a:latin typeface="Book Antiqua" pitchFamily="18" charset="0"/>
              </a:rPr>
              <a:t>(Телефонный справочник)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79481"/>
              </p:ext>
            </p:extLst>
          </p:nvPr>
        </p:nvGraphicFramePr>
        <p:xfrm>
          <a:off x="463138" y="1675596"/>
          <a:ext cx="11388436" cy="4499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5688"/>
                <a:gridCol w="4370119"/>
                <a:gridCol w="4702629"/>
              </a:tblGrid>
              <a:tr h="8946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ru-RU" sz="1000" dirty="0" smtClean="0">
                          <a:effectLst/>
                        </a:rPr>
                        <a:t>Подготовка </a:t>
                      </a:r>
                      <a:r>
                        <a:rPr lang="ru-RU" sz="1000" dirty="0">
                          <a:effectLst/>
                        </a:rPr>
                        <a:t>к тестированию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</a:rPr>
                        <a:t>Убедитесь</a:t>
                      </a:r>
                      <a:r>
                        <a:rPr lang="ru-RU" sz="1000" dirty="0">
                          <a:effectLst/>
                        </a:rPr>
                        <a:t>, что приложение установлено и запущено на устройстве, на котором будет проводиться тестирование.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Фото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</a:tr>
              <a:tr h="118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</a:rPr>
                        <a:t>Проверка </a:t>
                      </a:r>
                      <a:r>
                        <a:rPr lang="ru-RU" sz="1000" dirty="0">
                          <a:effectLst/>
                        </a:rPr>
                        <a:t>главной страницы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Откройте приложение и проверьте, что все основные элементы, такие как заголовок, поиск, кнопка добавления контакта, список контактов, отображаются корректно и имеют соответствующий дизайн.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</a:tr>
              <a:tr h="118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ru-RU" sz="1000" dirty="0" smtClean="0">
                          <a:effectLst/>
                        </a:rPr>
                        <a:t>Проверка </a:t>
                      </a:r>
                      <a:r>
                        <a:rPr lang="ru-RU" sz="1000" dirty="0">
                          <a:effectLst/>
                        </a:rPr>
                        <a:t>редактирования контакта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Выберите контакт из списка и нажмите на кнопку редактирования. Измените информацию и сохраните. Убедитесь, что изменения сохранены, и контакт обновлен в списке.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</a:tr>
              <a:tr h="12292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</a:rPr>
                        <a:t>Проверка </a:t>
                      </a:r>
                      <a:r>
                        <a:rPr lang="ru-RU" sz="1000" dirty="0">
                          <a:effectLst/>
                        </a:rPr>
                        <a:t>состояния ошибки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Попытайтесь вызвать ошибку, например, удалив все контакты или введя некорректные данные. 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42556" y="6175168"/>
            <a:ext cx="7897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 smtClean="0">
                <a:solidFill>
                  <a:schemeClr val="bg1"/>
                </a:solidFill>
                <a:latin typeface="Book Antiqua" pitchFamily="18" charset="0"/>
              </a:rPr>
              <a:t>Визуальное тестирование программы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17" name="Рисунок 16"/>
          <p:cNvPicPr/>
          <p:nvPr/>
        </p:nvPicPr>
        <p:blipFill>
          <a:blip r:embed="rId2"/>
          <a:stretch>
            <a:fillRect/>
          </a:stretch>
        </p:blipFill>
        <p:spPr>
          <a:xfrm>
            <a:off x="7482682" y="2624448"/>
            <a:ext cx="2774950" cy="1118886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3"/>
          <a:stretch>
            <a:fillRect/>
          </a:stretch>
        </p:blipFill>
        <p:spPr>
          <a:xfrm>
            <a:off x="7482681" y="3778958"/>
            <a:ext cx="2774950" cy="1125550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4"/>
          <a:stretch>
            <a:fillRect/>
          </a:stretch>
        </p:blipFill>
        <p:spPr>
          <a:xfrm>
            <a:off x="7488841" y="4987635"/>
            <a:ext cx="2780665" cy="118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lang="ru-RU" sz="4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ЗАКЛЮЧЕНИЕ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609521" y="1600200"/>
            <a:ext cx="10971372" cy="47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8640" lvl="0" indent="-478345">
              <a:spcBef>
                <a:spcPts val="476"/>
              </a:spcBef>
              <a:buSzPts val="2600"/>
            </a:pPr>
            <a:r>
              <a:rPr lang="ru-RU" sz="2600" dirty="0" smtClean="0"/>
              <a:t>В результате практики овладел основными видами деятельности, связанными </a:t>
            </a:r>
            <a:r>
              <a:rPr lang="ru-RU" sz="2600" dirty="0"/>
              <a:t>с </a:t>
            </a:r>
            <a:r>
              <a:rPr lang="ru-RU" sz="2600" dirty="0" smtClean="0"/>
              <a:t>осуществлением </a:t>
            </a:r>
            <a:r>
              <a:rPr lang="ru-RU" sz="2600" dirty="0"/>
              <a:t>интеграции программных модулей, </a:t>
            </a:r>
            <a:r>
              <a:rPr lang="ru-RU" sz="2600" dirty="0" smtClean="0"/>
              <a:t>а также приобрел необходимые профессиональные компетенции и личностные результаты.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 Antiqua"/>
              <a:buNone/>
            </a:pPr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ВВЕДЕНИЕ</a:t>
            </a:r>
            <a:endParaRPr sz="4400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09520" y="1330036"/>
            <a:ext cx="11102309" cy="497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8640" lvl="0" indent="0">
              <a:spcBef>
                <a:spcPts val="480"/>
              </a:spcBef>
              <a:buNone/>
            </a:pPr>
            <a:r>
              <a:rPr lang="ru-RU" sz="2400" dirty="0"/>
              <a:t>Этот проект посвящен изучению различных алгоритмов и программных решений, применяемых в разных сферах. </a:t>
            </a:r>
            <a:endParaRPr lang="ru-RU" sz="2400" dirty="0" smtClean="0"/>
          </a:p>
          <a:p>
            <a:pPr marL="548640" lvl="0" indent="0">
              <a:spcBef>
                <a:spcPts val="480"/>
              </a:spcBef>
              <a:buNone/>
            </a:pPr>
            <a:r>
              <a:rPr lang="ru-RU" sz="2400" dirty="0" smtClean="0"/>
              <a:t>Мы </a:t>
            </a:r>
            <a:r>
              <a:rPr lang="ru-RU" sz="2400" dirty="0"/>
              <a:t>рассмотрим четыре интересных проекта:</a:t>
            </a:r>
          </a:p>
          <a:p>
            <a:pPr marL="1005840" lvl="0" indent="-457200">
              <a:spcBef>
                <a:spcPts val="480"/>
              </a:spcBef>
              <a:buFont typeface="+mj-lt"/>
              <a:buAutoNum type="arabicParenR"/>
            </a:pPr>
            <a:r>
              <a:rPr lang="ru-RU" sz="2400" dirty="0"/>
              <a:t>Медицинская лаборатория: Разработка программного обеспечения для управления лабораторной диагностикой.</a:t>
            </a:r>
          </a:p>
          <a:p>
            <a:pPr marL="1005840" lvl="0" indent="-457200">
              <a:spcBef>
                <a:spcPts val="480"/>
              </a:spcBef>
              <a:buFont typeface="+mj-lt"/>
              <a:buAutoNum type="arabicParenR"/>
            </a:pPr>
            <a:r>
              <a:rPr lang="ru-RU" sz="2400" dirty="0"/>
              <a:t>Телефонный справочник: Создание приложения для хранения и поиска контактной информации.</a:t>
            </a:r>
          </a:p>
          <a:p>
            <a:pPr marL="1005840" lvl="0" indent="-457200">
              <a:spcBef>
                <a:spcPts val="480"/>
              </a:spcBef>
              <a:buFont typeface="+mj-lt"/>
              <a:buAutoNum type="arabicParenR"/>
            </a:pPr>
            <a:r>
              <a:rPr lang="ru-RU" sz="2400" dirty="0"/>
              <a:t>Решение ЗЛП графическим методом: Изучение графического метода решения задач линейного программирования.</a:t>
            </a:r>
          </a:p>
          <a:p>
            <a:pPr marL="1005840" lvl="0" indent="-457200">
              <a:spcBef>
                <a:spcPts val="480"/>
              </a:spcBef>
              <a:buFont typeface="+mj-lt"/>
              <a:buAutoNum type="arabicParenR"/>
            </a:pPr>
            <a:r>
              <a:rPr lang="ru-RU" sz="2400" dirty="0"/>
              <a:t>Решение ЗЛП симплекс-методом: Изучение симплекс-метода решения задач линейного программирования.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</a:pPr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Стадии разработки</a:t>
            </a:r>
            <a:endParaRPr sz="3200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609558" y="1354400"/>
            <a:ext cx="10971300" cy="4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dirty="0"/>
              <a:t>Анализ требований:</a:t>
            </a:r>
            <a:endParaRPr sz="2400" b="1" dirty="0"/>
          </a:p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dirty="0"/>
              <a:t>На данной стадии формулируются цели и задачи проекта, выделяются базовые сущности. Создается основа для дальнейшего проектирования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dirty="0"/>
              <a:t>Проектирование:</a:t>
            </a:r>
            <a:endParaRPr sz="2400" b="1" dirty="0"/>
          </a:p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dirty="0"/>
              <a:t>На стадии проектирование должны быть выполнены перечисленные ниже этапы работ: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ru-RU" sz="2400" b="1" dirty="0"/>
              <a:t>  Разработка программной документации;</a:t>
            </a:r>
            <a:endParaRPr sz="2400" b="1" dirty="0"/>
          </a:p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dirty="0"/>
              <a:t>На этом этапе происходит разработка документации.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dirty="0"/>
              <a:t>  Разработка алгоритма программы;</a:t>
            </a:r>
            <a:endParaRPr sz="2400" b="1" dirty="0"/>
          </a:p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dirty="0"/>
              <a:t>На этапе разработки алгоритма программы должен быть разработан алгоритм работы программы.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dirty="0"/>
              <a:t>  Тестирование и отладка.</a:t>
            </a:r>
            <a:endParaRPr sz="2400" b="1" dirty="0"/>
          </a:p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ru-RU" sz="2400" dirty="0"/>
              <a:t>На стадии тестирование и отладка происходит проверка алгоритмов, реализованных в программе на работоспособность в различных ситуациях. 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00" cy="98132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Диаграммы </a:t>
            </a:r>
            <a:endParaRPr sz="32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00" y="1255962"/>
            <a:ext cx="7398900" cy="43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609525" y="5595375"/>
            <a:ext cx="6366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Диаграмма вариантов использования</a:t>
            </a:r>
            <a:endParaRPr sz="23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25" y="645437"/>
            <a:ext cx="3680100" cy="55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7243400" y="6026475"/>
            <a:ext cx="43374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Диаграмма деятельности</a:t>
            </a:r>
            <a:endParaRPr sz="23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00" cy="82101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Диаграммы </a:t>
            </a:r>
            <a:endParaRPr dirty="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00" y="1095661"/>
            <a:ext cx="7125651" cy="466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370300" y="5798900"/>
            <a:ext cx="73365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Диаграмму последовательности процесса принятия биоматериала лаборантом</a:t>
            </a:r>
            <a:endParaRPr sz="2600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5575" y="1095650"/>
            <a:ext cx="4445751" cy="416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7706800" y="5632325"/>
            <a:ext cx="42144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ER-диаграмма для информационной системы аптеки.</a:t>
            </a:r>
            <a:endParaRPr sz="2600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794141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Диаграммы 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82" y="908647"/>
            <a:ext cx="7253885" cy="501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442" y="5924399"/>
            <a:ext cx="74557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 smtClean="0">
                <a:solidFill>
                  <a:schemeClr val="bg1"/>
                </a:solidFill>
                <a:latin typeface="Book Antiqua" pitchFamily="18" charset="0"/>
              </a:rPr>
              <a:t>Модель базы данных </a:t>
            </a:r>
            <a:r>
              <a:rPr lang="en-US" sz="2600" dirty="0">
                <a:solidFill>
                  <a:schemeClr val="bg1"/>
                </a:solidFill>
                <a:latin typeface="Book Antiqua" pitchFamily="18" charset="0"/>
              </a:rPr>
              <a:t>SQL </a:t>
            </a:r>
            <a:r>
              <a:rPr lang="en-US" sz="2600" dirty="0" smtClean="0">
                <a:solidFill>
                  <a:schemeClr val="bg1"/>
                </a:solidFill>
                <a:latin typeface="Book Antiqua" pitchFamily="18" charset="0"/>
              </a:rPr>
              <a:t>Server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957" y="628469"/>
            <a:ext cx="40005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95208" y="5724344"/>
            <a:ext cx="44434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 smtClean="0">
                <a:solidFill>
                  <a:schemeClr val="bg1"/>
                </a:solidFill>
                <a:latin typeface="Book Antiqua" pitchFamily="18" charset="0"/>
              </a:rPr>
              <a:t>Таблицы базы данных Медицинская лаборатория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560"/>
              </a:spcBef>
            </a:pPr>
            <a:r>
              <a:rPr lang="ru-RU" sz="3200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Руководство оператора</a:t>
            </a:r>
            <a:r>
              <a:rPr lang="en-US" sz="3200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ru-RU" sz="3200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по программе </a:t>
            </a:r>
            <a:br>
              <a:rPr lang="ru-RU" sz="3200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ru-RU" sz="3200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Медицинская лаборатория</a:t>
            </a:r>
            <a:endParaRPr sz="32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-122565" y="5536978"/>
            <a:ext cx="2898826" cy="74448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600" dirty="0" smtClean="0"/>
              <a:t>Окно авторизации</a:t>
            </a:r>
            <a:r>
              <a:rPr lang="en-US" sz="2600" dirty="0"/>
              <a:t>:</a:t>
            </a:r>
            <a:endParaRPr sz="2600"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2474823" y="1781368"/>
            <a:ext cx="4343351" cy="64112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600" b="1" dirty="0"/>
              <a:t>Панель </a:t>
            </a:r>
            <a:r>
              <a:rPr lang="ru-RU" sz="2600" dirty="0"/>
              <a:t>администратора:</a:t>
            </a:r>
            <a:endParaRPr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1" y="1797858"/>
            <a:ext cx="2202599" cy="373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19" y="2299225"/>
            <a:ext cx="4446417" cy="258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44" y="2273118"/>
            <a:ext cx="4746196" cy="278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325464" y="5190881"/>
            <a:ext cx="47461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360"/>
              </a:spcBef>
            </a:pPr>
            <a:r>
              <a:rPr lang="ru-RU" sz="2600" dirty="0">
                <a:solidFill>
                  <a:schemeClr val="bg1"/>
                </a:solidFill>
                <a:latin typeface="Book Antiqua" pitchFamily="18" charset="0"/>
              </a:rPr>
              <a:t>Панель доктора: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560"/>
              </a:spcBef>
            </a:pPr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Руководство оператора</a:t>
            </a:r>
            <a:r>
              <a:rPr lang="en-US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по программе </a:t>
            </a:r>
            <a:b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Медицинская лаборатория</a:t>
            </a:r>
            <a:endParaRPr sz="32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19" y="1825832"/>
            <a:ext cx="4766665" cy="313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5203" y="5053710"/>
            <a:ext cx="3827420" cy="42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ts val="360"/>
              </a:spcBef>
              <a:buSzPts val="935"/>
            </a:pPr>
            <a:r>
              <a:rPr lang="ru-RU" sz="2600" dirty="0">
                <a:solidFill>
                  <a:schemeClr val="bg1"/>
                </a:solidFill>
                <a:latin typeface="Book Antiqua" pitchFamily="18" charset="0"/>
              </a:rPr>
              <a:t>Создание штрих-кода: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5" y="1825832"/>
            <a:ext cx="5332806" cy="313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747656" y="5053710"/>
            <a:ext cx="533280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ts val="360"/>
              </a:spcBef>
              <a:buSzPts val="688"/>
            </a:pPr>
            <a:r>
              <a:rPr lang="ru-RU" sz="2600" dirty="0">
                <a:solidFill>
                  <a:schemeClr val="bg1"/>
                </a:solidFill>
                <a:latin typeface="Book Antiqua" pitchFamily="18" charset="0"/>
              </a:rPr>
              <a:t>Добавление </a:t>
            </a:r>
            <a:r>
              <a:rPr lang="ru-RU" sz="2600" dirty="0" smtClean="0">
                <a:solidFill>
                  <a:schemeClr val="bg1"/>
                </a:solidFill>
                <a:latin typeface="Book Antiqua" pitchFamily="18" charset="0"/>
              </a:rPr>
              <a:t>записи</a:t>
            </a:r>
            <a:r>
              <a:rPr lang="en-US" sz="2600" dirty="0">
                <a:solidFill>
                  <a:schemeClr val="bg1"/>
                </a:solidFill>
                <a:latin typeface="Book Antiqua" pitchFamily="18" charset="0"/>
              </a:rPr>
              <a:t>: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  <a:p>
            <a:pPr lvl="0">
              <a:lnSpc>
                <a:spcPct val="80000"/>
              </a:lnSpc>
              <a:spcBef>
                <a:spcPts val="360"/>
              </a:spcBef>
              <a:buSzPts val="688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560"/>
              </a:spcBef>
            </a:pPr>
            <a:r>
              <a:rPr lang="ru-RU" sz="3200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Руководство оператора</a:t>
            </a:r>
            <a:r>
              <a:rPr lang="en-US" sz="3200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ru-RU" sz="3200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по программе </a:t>
            </a:r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/>
            </a:r>
            <a:b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ru-RU" sz="32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Телефонный справочник</a:t>
            </a:r>
            <a:endParaRPr sz="32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8" y="1648072"/>
            <a:ext cx="6789831" cy="351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3775" y="5193116"/>
            <a:ext cx="48798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 smtClean="0">
                <a:solidFill>
                  <a:schemeClr val="bg1"/>
                </a:solidFill>
                <a:latin typeface="Book Antiqua" pitchFamily="18" charset="0"/>
              </a:rPr>
              <a:t>Главная страница программы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03" y="1385578"/>
            <a:ext cx="46101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224703" y="5298757"/>
            <a:ext cx="4431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 smtClean="0">
                <a:solidFill>
                  <a:schemeClr val="bg1"/>
                </a:solidFill>
                <a:latin typeface="Book Antiqua" pitchFamily="18" charset="0"/>
              </a:rPr>
              <a:t>Окно добавления контакта</a:t>
            </a:r>
            <a:endParaRPr lang="ru-RU" sz="2600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пекс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746</Words>
  <Application>Microsoft Office PowerPoint</Application>
  <PresentationFormat>Произвольный</PresentationFormat>
  <Paragraphs>166</Paragraphs>
  <Slides>17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Lucida Sans</vt:lpstr>
      <vt:lpstr>Symbol</vt:lpstr>
      <vt:lpstr>Calibri</vt:lpstr>
      <vt:lpstr>Times New Roman</vt:lpstr>
      <vt:lpstr>Noto Sans Symbols</vt:lpstr>
      <vt:lpstr>Book Antiqua</vt:lpstr>
      <vt:lpstr>Апекс</vt:lpstr>
      <vt:lpstr>Презентация PowerPoint</vt:lpstr>
      <vt:lpstr>ВВЕДЕНИЕ</vt:lpstr>
      <vt:lpstr>Стадии разработки</vt:lpstr>
      <vt:lpstr>Диаграммы </vt:lpstr>
      <vt:lpstr>Диаграммы </vt:lpstr>
      <vt:lpstr>Диаграммы </vt:lpstr>
      <vt:lpstr>Руководство оператора по программе  Медицинская лаборатория</vt:lpstr>
      <vt:lpstr>Руководство оператора по программе  Медицинская лаборатория</vt:lpstr>
      <vt:lpstr>Руководство оператора по программе  Телефонный справочник</vt:lpstr>
      <vt:lpstr>Руководство оператора по программе  Телефонный справочник</vt:lpstr>
      <vt:lpstr>Руководство оператора по программе  Решение ЗЛП симплекс-методом</vt:lpstr>
      <vt:lpstr>Руководство оператора по программе  Решение ЗЛП графическим методом</vt:lpstr>
      <vt:lpstr>Тестирование приложения  (Медицинская лаборатория)</vt:lpstr>
      <vt:lpstr>Тестирование приложения  (Медицинская лаборатория)</vt:lpstr>
      <vt:lpstr>Тестирование приложения  (Телефонный справочник)</vt:lpstr>
      <vt:lpstr>Тестирование приложения  (Телефонный справочник)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25</cp:revision>
  <dcterms:modified xsi:type="dcterms:W3CDTF">2024-05-17T13:22:50Z</dcterms:modified>
</cp:coreProperties>
</file>