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310" r:id="rId3"/>
    <p:sldId id="316" r:id="rId4"/>
    <p:sldId id="273" r:id="rId5"/>
    <p:sldId id="325" r:id="rId6"/>
    <p:sldId id="321" r:id="rId7"/>
    <p:sldId id="315" r:id="rId8"/>
    <p:sldId id="326" r:id="rId9"/>
    <p:sldId id="31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83" autoAdjust="0"/>
  </p:normalViewPr>
  <p:slideViewPr>
    <p:cSldViewPr snapToGrid="0">
      <p:cViewPr varScale="1">
        <p:scale>
          <a:sx n="97" d="100"/>
          <a:sy n="97" d="100"/>
        </p:scale>
        <p:origin x="9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6E7AF-CAFC-417C-80D6-9DA477E951A0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6000E-1A54-4925-8629-DCAAD720E2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8040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A6000E-1A54-4925-8629-DCAAD720E2E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792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A6000E-1A54-4925-8629-DCAAD720E2E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088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866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36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55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028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863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8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21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21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98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49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04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63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018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825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88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344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B4C1045-342B-429F-AF7B-DF2A7968FF85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8456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jakor.r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42366A4-863C-49BB-944A-2A389F0BB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949143"/>
            <a:ext cx="7772400" cy="1470025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программного продукта на платформе 1С Предприятие для автоматизации учета готовой продукции на основе технологии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FID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E35FF11-FB44-4B7A-8F60-F0EA60990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900" y="3779532"/>
            <a:ext cx="5830888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Поляков Максим Евгеньевич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21П-1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Специальность: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09.02.07 Информационные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и программирование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  <a:r>
              <a:rPr lang="ru-RU" alt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Седов Алексей Сергеевич</a:t>
            </a: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4C5ED6EA-F80B-4D7B-9656-F38219709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4" y="261939"/>
            <a:ext cx="7704137" cy="1006475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Кировское областное государственное профессиональное образовательное бюджетное учреждение</a:t>
            </a:r>
          </a:p>
          <a:p>
            <a:pPr algn="ctr" eaLnBrk="1" hangingPunct="1"/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«Слободской колледж педагогики и социальных отношений»</a:t>
            </a:r>
          </a:p>
        </p:txBody>
      </p:sp>
      <p:pic>
        <p:nvPicPr>
          <p:cNvPr id="6149" name="Picture 14" descr="touch-icon-ipad-retina">
            <a:extLst>
              <a:ext uri="{FF2B5EF4-FFF2-40B4-BE49-F238E27FC236}">
                <a16:creationId xmlns:a16="http://schemas.microsoft.com/office/drawing/2014/main" id="{3F50CCB7-BCFB-4B90-80AF-73B2EABBC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356" y="135732"/>
            <a:ext cx="1258888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Text Box 15">
            <a:extLst>
              <a:ext uri="{FF2B5EF4-FFF2-40B4-BE49-F238E27FC236}">
                <a16:creationId xmlns:a16="http://schemas.microsoft.com/office/drawing/2014/main" id="{A44A0B62-7BFA-4EE7-82BC-8DBA0521E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3114" y="6244031"/>
            <a:ext cx="23764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conveyor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65DC48-4346-440A-B79D-A3C830C24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2964" y="274638"/>
            <a:ext cx="8526072" cy="561975"/>
          </a:xfrm>
          <a:effectLst/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Разработка программного продукта на платформе 1С Предприятие для автоматизации учета готовой продукции на основе технологии RFID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938017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>
                <a:latin typeface="Times New Roman" panose="02020603050405020304" pitchFamily="18" charset="0"/>
              </a:rPr>
              <a:t>Цели и задачи</a:t>
            </a: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E4D35E34-756F-7361-F83B-463E745C5605}"/>
              </a:ext>
            </a:extLst>
          </p:cNvPr>
          <p:cNvSpPr/>
          <p:nvPr/>
        </p:nvSpPr>
        <p:spPr>
          <a:xfrm>
            <a:off x="1239838" y="2022728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дипломного проекта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32A26053-BE3F-2432-FDAA-FB07A35BD27D}"/>
              </a:ext>
            </a:extLst>
          </p:cNvPr>
          <p:cNvSpPr/>
          <p:nvPr/>
        </p:nvSpPr>
        <p:spPr>
          <a:xfrm>
            <a:off x="555546" y="2596758"/>
            <a:ext cx="5239344" cy="27672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452438">
              <a:lnSpc>
                <a:spcPct val="150000"/>
              </a:lnSpc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обеспечения, направленного на повышение эффективности учета готовой продукции на основе технологии RFID</a:t>
            </a: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BF4F4C2D-68E9-0BD0-CE3E-BCD39AF22A4A}"/>
              </a:ext>
            </a:extLst>
          </p:cNvPr>
          <p:cNvSpPr/>
          <p:nvPr/>
        </p:nvSpPr>
        <p:spPr>
          <a:xfrm>
            <a:off x="6619108" y="1917700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ru-RU" sz="2400" dirty="0">
                <a:latin typeface="Times New Roman" panose="02020603050405020304" pitchFamily="18" charset="0"/>
                <a:ea typeface="Fraunces Extra Bold" pitchFamily="34" charset="-122"/>
                <a:cs typeface="Times New Roman" panose="02020603050405020304" pitchFamily="18" charset="0"/>
              </a:rPr>
              <a:t>Задачи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4">
            <a:extLst>
              <a:ext uri="{FF2B5EF4-FFF2-40B4-BE49-F238E27FC236}">
                <a16:creationId xmlns:a16="http://schemas.microsoft.com/office/drawing/2014/main" id="{1EC5F619-A6C1-BA11-A0E7-45523A449FD8}"/>
              </a:ext>
            </a:extLst>
          </p:cNvPr>
          <p:cNvSpPr/>
          <p:nvPr/>
        </p:nvSpPr>
        <p:spPr>
          <a:xfrm>
            <a:off x="5486400" y="2408491"/>
            <a:ext cx="6150054" cy="38771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Описание предметной области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Разработка технического задания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Описание архитектуры программного обеспечения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Разработка алгоритмов функционирования программы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Тестирование программного модуля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Разработка руководства оператора</a:t>
            </a:r>
          </a:p>
        </p:txBody>
      </p:sp>
    </p:spTree>
    <p:extLst>
      <p:ext uri="{BB962C8B-B14F-4D97-AF65-F5344CB8AC3E}">
        <p14:creationId xmlns:p14="http://schemas.microsoft.com/office/powerpoint/2010/main" val="201804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65DC48-4346-440A-B79D-A3C830C24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6200" y="274638"/>
            <a:ext cx="8499600" cy="561975"/>
          </a:xfrm>
          <a:effectLst/>
        </p:spPr>
        <p:txBody>
          <a:bodyPr>
            <a:noAutofit/>
          </a:bodyPr>
          <a:lstStyle/>
          <a:p>
            <a:pPr algn="ctr">
              <a:defRPr/>
            </a:pP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 на платформе 1С Предприятие для автоматизации учета готовой продукции на основе технологии RFID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908454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>
                <a:latin typeface="Times New Roman" panose="02020603050405020304" pitchFamily="18" charset="0"/>
              </a:rPr>
              <a:t>Заказчик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643775-68D3-3C45-2BDD-195F03E37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84" y="1427566"/>
            <a:ext cx="6746152" cy="415858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AAC5A3-3F84-9A63-DEBB-5809C6F09FDD}"/>
              </a:ext>
            </a:extLst>
          </p:cNvPr>
          <p:cNvSpPr txBox="1"/>
          <p:nvPr/>
        </p:nvSpPr>
        <p:spPr>
          <a:xfrm>
            <a:off x="6954836" y="1168010"/>
            <a:ext cx="5028480" cy="5576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АО «Красный Якорь» — это фанерный комбинат, расположенный в городе Слободском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специализирующий на производстве клееной фанеры, соответствующей международным стандартам качества.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Директором АО «Красный Якорь» является Вихарев Алексей Петрович. </a:t>
            </a:r>
          </a:p>
          <a:p>
            <a:pPr algn="just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Адрес комбината: 613152, Россия, Кировская область, г. Слободской, ул. Советская, 132. </a:t>
            </a:r>
          </a:p>
          <a:p>
            <a:pPr algn="just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Сайт: 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file"/>
              </a:rPr>
              <a:t>jakor.ru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8962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2A3581E-8C57-46FE-8BF3-C47707894F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6200" y="267882"/>
            <a:ext cx="8499600" cy="561975"/>
          </a:xfrm>
          <a:effectLst/>
        </p:spPr>
        <p:txBody>
          <a:bodyPr>
            <a:noAutofit/>
          </a:bodyPr>
          <a:lstStyle/>
          <a:p>
            <a:pPr algn="ctr">
              <a:defRPr/>
            </a:pP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 на платформе 1С Предприятие для автоматизации учета готовой продукции на основе технологии RFID</a:t>
            </a:r>
          </a:p>
        </p:txBody>
      </p:sp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5C2E6DE7-A12F-4B07-B70C-A4C58B800C40}"/>
              </a:ext>
            </a:extLst>
          </p:cNvPr>
          <p:cNvSpPr/>
          <p:nvPr/>
        </p:nvSpPr>
        <p:spPr>
          <a:xfrm>
            <a:off x="3854837" y="1513809"/>
            <a:ext cx="4175125" cy="1081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dirty="0"/>
              <a:t>Основные функции программы</a:t>
            </a:r>
          </a:p>
        </p:txBody>
      </p:sp>
      <p:sp>
        <p:nvSpPr>
          <p:cNvPr id="3" name="Скругленный прямоугольник 2">
            <a:extLst>
              <a:ext uri="{FF2B5EF4-FFF2-40B4-BE49-F238E27FC236}">
                <a16:creationId xmlns:a16="http://schemas.microsoft.com/office/drawing/2014/main" id="{6373E56A-0281-4412-A00B-1C009B6F59E9}"/>
              </a:ext>
            </a:extLst>
          </p:cNvPr>
          <p:cNvSpPr/>
          <p:nvPr/>
        </p:nvSpPr>
        <p:spPr>
          <a:xfrm>
            <a:off x="314072" y="3559837"/>
            <a:ext cx="2700000" cy="19874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50000"/>
              </a:lnSpc>
              <a:spcAft>
                <a:spcPts val="800"/>
              </a:spcAft>
            </a:pP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Регистрация и учет готовой продукции.</a:t>
            </a:r>
            <a:endParaRPr lang="ru-RU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Соединительная линия уступом 5">
            <a:extLst>
              <a:ext uri="{FF2B5EF4-FFF2-40B4-BE49-F238E27FC236}">
                <a16:creationId xmlns:a16="http://schemas.microsoft.com/office/drawing/2014/main" id="{E07113C5-67E9-49C6-A247-16EB04DCD1DE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rot="5400000">
            <a:off x="3320766" y="938202"/>
            <a:ext cx="964941" cy="42783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Скругленный прямоугольник 10">
            <a:extLst>
              <a:ext uri="{FF2B5EF4-FFF2-40B4-BE49-F238E27FC236}">
                <a16:creationId xmlns:a16="http://schemas.microsoft.com/office/drawing/2014/main" id="{6373E56A-0281-4412-A00B-1C009B6F59E9}"/>
              </a:ext>
            </a:extLst>
          </p:cNvPr>
          <p:cNvSpPr/>
          <p:nvPr/>
        </p:nvSpPr>
        <p:spPr>
          <a:xfrm>
            <a:off x="3205036" y="3559835"/>
            <a:ext cx="2700000" cy="19874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50000"/>
              </a:lnSpc>
              <a:spcAft>
                <a:spcPts val="800"/>
              </a:spcAft>
            </a:pP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Считывание данных с RFID-меток.</a:t>
            </a:r>
            <a:endParaRPr lang="ru-RU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Соединительная линия уступом 12">
            <a:extLst>
              <a:ext uri="{FF2B5EF4-FFF2-40B4-BE49-F238E27FC236}">
                <a16:creationId xmlns:a16="http://schemas.microsoft.com/office/drawing/2014/main" id="{E07113C5-67E9-49C6-A247-16EB04DCD1DE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 rot="5400000">
            <a:off x="4766249" y="2383683"/>
            <a:ext cx="964939" cy="13873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Скругленный прямоугольник 14">
            <a:extLst>
              <a:ext uri="{FF2B5EF4-FFF2-40B4-BE49-F238E27FC236}">
                <a16:creationId xmlns:a16="http://schemas.microsoft.com/office/drawing/2014/main" id="{6373E56A-0281-4412-A00B-1C009B6F59E9}"/>
              </a:ext>
            </a:extLst>
          </p:cNvPr>
          <p:cNvSpPr/>
          <p:nvPr/>
        </p:nvSpPr>
        <p:spPr>
          <a:xfrm>
            <a:off x="6096000" y="3559834"/>
            <a:ext cx="2700000" cy="19874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50000"/>
              </a:lnSpc>
              <a:spcAft>
                <a:spcPts val="800"/>
              </a:spcAft>
            </a:pP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Отслеживание движения товаров на складе.</a:t>
            </a:r>
            <a:endParaRPr lang="ru-RU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6" name="Соединительная линия уступом 15">
            <a:extLst>
              <a:ext uri="{FF2B5EF4-FFF2-40B4-BE49-F238E27FC236}">
                <a16:creationId xmlns:a16="http://schemas.microsoft.com/office/drawing/2014/main" id="{E07113C5-67E9-49C6-A247-16EB04DCD1DE}"/>
              </a:ext>
            </a:extLst>
          </p:cNvPr>
          <p:cNvCxnSpPr>
            <a:cxnSpLocks/>
            <a:stCxn id="2" idx="2"/>
            <a:endCxn id="15" idx="0"/>
          </p:cNvCxnSpPr>
          <p:nvPr/>
        </p:nvCxnSpPr>
        <p:spPr>
          <a:xfrm rot="16200000" flipH="1">
            <a:off x="6211731" y="2325565"/>
            <a:ext cx="964938" cy="15036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Скругленный прямоугольник 14">
            <a:extLst>
              <a:ext uri="{FF2B5EF4-FFF2-40B4-BE49-F238E27FC236}">
                <a16:creationId xmlns:a16="http://schemas.microsoft.com/office/drawing/2014/main" id="{0EF75CD8-89D8-7A67-5A81-22FDD8F2BEB8}"/>
              </a:ext>
            </a:extLst>
          </p:cNvPr>
          <p:cNvSpPr/>
          <p:nvPr/>
        </p:nvSpPr>
        <p:spPr>
          <a:xfrm>
            <a:off x="8986964" y="3559834"/>
            <a:ext cx="2898483" cy="19874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50000"/>
              </a:lnSpc>
              <a:spcAft>
                <a:spcPts val="800"/>
              </a:spcAft>
            </a:pP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Формирование отчетов</a:t>
            </a:r>
            <a:endParaRPr lang="ru-RU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C328664F-7506-4E0E-476C-1664C4B77135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10436205" y="3077364"/>
            <a:ext cx="1" cy="482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60335752-BC96-8606-3167-8349CC551684}"/>
              </a:ext>
            </a:extLst>
          </p:cNvPr>
          <p:cNvCxnSpPr>
            <a:cxnSpLocks/>
          </p:cNvCxnSpPr>
          <p:nvPr/>
        </p:nvCxnSpPr>
        <p:spPr>
          <a:xfrm flipH="1">
            <a:off x="7446000" y="3077364"/>
            <a:ext cx="29902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65DC48-4346-440A-B79D-A3C830C24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6200" y="274638"/>
            <a:ext cx="8499600" cy="561975"/>
          </a:xfrm>
          <a:effectLst/>
        </p:spPr>
        <p:txBody>
          <a:bodyPr>
            <a:noAutofit/>
          </a:bodyPr>
          <a:lstStyle/>
          <a:p>
            <a:pPr algn="ctr">
              <a:defRPr/>
            </a:pP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 на платформе 1С Предприятие для автоматизации учета готовой продукции на основе технологии RFID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908454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</a:p>
        </p:txBody>
      </p:sp>
      <p:pic>
        <p:nvPicPr>
          <p:cNvPr id="3" name="Рисунок 2" descr="Изображение выглядит как текст, снимок экрана, диаграмма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B575CBA7-A21D-72FA-DBAD-B56192AF56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427566"/>
            <a:ext cx="7096893" cy="54697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068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65DC48-4346-440A-B79D-A3C830C24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6200" y="274638"/>
            <a:ext cx="8499600" cy="561975"/>
          </a:xfrm>
          <a:effectLst/>
        </p:spPr>
        <p:txBody>
          <a:bodyPr>
            <a:noAutofit/>
          </a:bodyPr>
          <a:lstStyle/>
          <a:p>
            <a:pPr algn="ctr">
              <a:defRPr/>
            </a:pP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 на платформе 1С Предприятие для автоматизации учета готовой продукции на основе технологии RFID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836613"/>
            <a:ext cx="6553200" cy="513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ts val="354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Средства разработки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E7E50D60-82E0-42F9-8D5B-B5EDE659963E}"/>
              </a:ext>
            </a:extLst>
          </p:cNvPr>
          <p:cNvGrpSpPr/>
          <p:nvPr/>
        </p:nvGrpSpPr>
        <p:grpSpPr>
          <a:xfrm>
            <a:off x="91837" y="2501601"/>
            <a:ext cx="6004163" cy="2650502"/>
            <a:chOff x="864037" y="5153739"/>
            <a:chExt cx="6451163" cy="2150031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" name="Shape 1">
              <a:extLst>
                <a:ext uri="{FF2B5EF4-FFF2-40B4-BE49-F238E27FC236}">
                  <a16:creationId xmlns:a16="http://schemas.microsoft.com/office/drawing/2014/main" id="{007C2D48-A17B-B22E-4FD5-AC829BF35CA6}"/>
                </a:ext>
              </a:extLst>
            </p:cNvPr>
            <p:cNvSpPr/>
            <p:nvPr/>
          </p:nvSpPr>
          <p:spPr>
            <a:xfrm>
              <a:off x="864037" y="5153739"/>
              <a:ext cx="6451163" cy="2150031"/>
            </a:xfrm>
            <a:prstGeom prst="roundRect">
              <a:avLst>
                <a:gd name="adj" fmla="val 10335"/>
              </a:avLst>
            </a:prstGeom>
            <a:solidFill>
              <a:schemeClr val="accent4"/>
            </a:solidFill>
            <a:ln w="15240">
              <a:solidFill>
                <a:srgbClr val="000000">
                  <a:alpha val="8000"/>
                </a:srgbClr>
              </a:solidFill>
              <a:prstDash val="solid"/>
            </a:ln>
          </p:spPr>
        </p:sp>
        <p:sp>
          <p:nvSpPr>
            <p:cNvPr id="6" name="Shape 2">
              <a:extLst>
                <a:ext uri="{FF2B5EF4-FFF2-40B4-BE49-F238E27FC236}">
                  <a16:creationId xmlns:a16="http://schemas.microsoft.com/office/drawing/2014/main" id="{F8DC6D89-90B6-B29B-31F4-D3C8D8450E3A}"/>
                </a:ext>
              </a:extLst>
            </p:cNvPr>
            <p:cNvSpPr/>
            <p:nvPr/>
          </p:nvSpPr>
          <p:spPr>
            <a:xfrm>
              <a:off x="979303" y="5267751"/>
              <a:ext cx="3362845" cy="617042"/>
            </a:xfrm>
            <a:prstGeom prst="rect">
              <a:avLst/>
            </a:prstGeom>
            <a:solidFill>
              <a:schemeClr val="accent4"/>
            </a:solidFill>
            <a:ln/>
          </p:spPr>
          <p:txBody>
            <a:bodyPr/>
            <a:lstStyle/>
            <a:p>
              <a:endParaRPr lang="ru-RU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 3">
              <a:extLst>
                <a:ext uri="{FF2B5EF4-FFF2-40B4-BE49-F238E27FC236}">
                  <a16:creationId xmlns:a16="http://schemas.microsoft.com/office/drawing/2014/main" id="{C1C8F7F3-4E64-8B85-3C2E-86FBBF753542}"/>
                </a:ext>
              </a:extLst>
            </p:cNvPr>
            <p:cNvSpPr/>
            <p:nvPr/>
          </p:nvSpPr>
          <p:spPr>
            <a:xfrm>
              <a:off x="1126094" y="5324713"/>
              <a:ext cx="3171586" cy="395049"/>
            </a:xfrm>
            <a:prstGeom prst="rect">
              <a:avLst/>
            </a:prstGeom>
            <a:solidFill>
              <a:schemeClr val="accent4"/>
            </a:solidFill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3100"/>
                </a:lnSpc>
                <a:buNone/>
              </a:pPr>
              <a:r>
                <a:rPr lang="en-US" sz="2200" dirty="0">
                  <a:latin typeface="Times New Roman" panose="02020603050405020304" pitchFamily="18" charset="0"/>
                  <a:ea typeface="Nobile" pitchFamily="34" charset="-122"/>
                  <a:cs typeface="Times New Roman" panose="02020603050405020304" pitchFamily="18" charset="0"/>
                </a:rPr>
                <a:t>Платформа</a:t>
              </a:r>
              <a:r>
                <a:rPr lang="ru-RU" sz="2200" dirty="0">
                  <a:latin typeface="Times New Roman" panose="02020603050405020304" pitchFamily="18" charset="0"/>
                  <a:ea typeface="Nobile" pitchFamily="34" charset="-122"/>
                  <a:cs typeface="Times New Roman" panose="02020603050405020304" pitchFamily="18" charset="0"/>
                </a:rPr>
                <a:t> ПО</a:t>
              </a:r>
              <a:endParaRPr lang="en-US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 4">
              <a:extLst>
                <a:ext uri="{FF2B5EF4-FFF2-40B4-BE49-F238E27FC236}">
                  <a16:creationId xmlns:a16="http://schemas.microsoft.com/office/drawing/2014/main" id="{3FF82F74-25D7-91BA-5915-76ED9A93E7E5}"/>
                </a:ext>
              </a:extLst>
            </p:cNvPr>
            <p:cNvSpPr/>
            <p:nvPr/>
          </p:nvSpPr>
          <p:spPr>
            <a:xfrm>
              <a:off x="4436853" y="5324713"/>
              <a:ext cx="2577238" cy="395049"/>
            </a:xfrm>
            <a:prstGeom prst="rect">
              <a:avLst/>
            </a:prstGeom>
            <a:solidFill>
              <a:schemeClr val="accent4"/>
            </a:solidFill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3100"/>
                </a:lnSpc>
                <a:buNone/>
              </a:pPr>
              <a:r>
                <a:rPr lang="ru-RU" sz="2200" dirty="0">
                  <a:latin typeface="Times New Roman" panose="02020603050405020304" pitchFamily="18" charset="0"/>
                  <a:ea typeface="Nobile" pitchFamily="34" charset="-122"/>
                  <a:cs typeface="Times New Roman" panose="02020603050405020304" pitchFamily="18" charset="0"/>
                </a:rPr>
                <a:t> </a:t>
              </a:r>
              <a:r>
                <a:rPr lang="en-US" sz="2200" dirty="0">
                  <a:latin typeface="Times New Roman" panose="02020603050405020304" pitchFamily="18" charset="0"/>
                  <a:ea typeface="Nobile" pitchFamily="34" charset="-122"/>
                  <a:cs typeface="Times New Roman" panose="02020603050405020304" pitchFamily="18" charset="0"/>
                </a:rPr>
                <a:t>1С:Предприятие 8.3</a:t>
              </a:r>
              <a:endParaRPr lang="en-US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 6">
              <a:extLst>
                <a:ext uri="{FF2B5EF4-FFF2-40B4-BE49-F238E27FC236}">
                  <a16:creationId xmlns:a16="http://schemas.microsoft.com/office/drawing/2014/main" id="{B3F0D6F4-FA22-506B-3A0F-2F8B43FB2B65}"/>
                </a:ext>
              </a:extLst>
            </p:cNvPr>
            <p:cNvSpPr/>
            <p:nvPr/>
          </p:nvSpPr>
          <p:spPr>
            <a:xfrm>
              <a:off x="1081624" y="6031230"/>
              <a:ext cx="2913287" cy="395049"/>
            </a:xfrm>
            <a:prstGeom prst="rect">
              <a:avLst/>
            </a:prstGeom>
            <a:solidFill>
              <a:schemeClr val="accent4"/>
            </a:solidFill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3100"/>
                </a:lnSpc>
                <a:buNone/>
              </a:pPr>
              <a:r>
                <a:rPr lang="en-US" sz="2200" dirty="0">
                  <a:latin typeface="Times New Roman" panose="02020603050405020304" pitchFamily="18" charset="0"/>
                  <a:ea typeface="Nobile" pitchFamily="34" charset="-122"/>
                  <a:cs typeface="Times New Roman" panose="02020603050405020304" pitchFamily="18" charset="0"/>
                </a:rPr>
                <a:t>Язык программирования</a:t>
              </a:r>
              <a:endParaRPr lang="en-US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 7">
              <a:extLst>
                <a:ext uri="{FF2B5EF4-FFF2-40B4-BE49-F238E27FC236}">
                  <a16:creationId xmlns:a16="http://schemas.microsoft.com/office/drawing/2014/main" id="{0F2A2B8A-9E7C-1EC6-7247-3EBD685CB0C6}"/>
                </a:ext>
              </a:extLst>
            </p:cNvPr>
            <p:cNvSpPr/>
            <p:nvPr/>
          </p:nvSpPr>
          <p:spPr>
            <a:xfrm>
              <a:off x="4436853" y="6031230"/>
              <a:ext cx="2627721" cy="464760"/>
            </a:xfrm>
            <a:prstGeom prst="rect">
              <a:avLst/>
            </a:prstGeom>
            <a:solidFill>
              <a:schemeClr val="accent4"/>
            </a:solidFill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3100"/>
                </a:lnSpc>
                <a:buNone/>
              </a:pPr>
              <a:r>
                <a:rPr lang="ru-RU" sz="2200" dirty="0">
                  <a:latin typeface="Times New Roman" panose="02020603050405020304" pitchFamily="18" charset="0"/>
                  <a:ea typeface="Nobile" pitchFamily="34" charset="-122"/>
                  <a:cs typeface="Times New Roman" panose="02020603050405020304" pitchFamily="18" charset="0"/>
                </a:rPr>
                <a:t> </a:t>
              </a:r>
              <a:r>
                <a:rPr lang="en-US" sz="2200" dirty="0">
                  <a:latin typeface="Times New Roman" panose="02020603050405020304" pitchFamily="18" charset="0"/>
                  <a:ea typeface="Nobile" pitchFamily="34" charset="-122"/>
                  <a:cs typeface="Times New Roman" panose="02020603050405020304" pitchFamily="18" charset="0"/>
                </a:rPr>
                <a:t>1С</a:t>
              </a:r>
              <a:endParaRPr lang="en-US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Shape 8">
              <a:extLst>
                <a:ext uri="{FF2B5EF4-FFF2-40B4-BE49-F238E27FC236}">
                  <a16:creationId xmlns:a16="http://schemas.microsoft.com/office/drawing/2014/main" id="{E05AB066-2D59-F54C-EB95-794EB26F19BF}"/>
                </a:ext>
              </a:extLst>
            </p:cNvPr>
            <p:cNvSpPr/>
            <p:nvPr/>
          </p:nvSpPr>
          <p:spPr>
            <a:xfrm>
              <a:off x="979303" y="6621791"/>
              <a:ext cx="6258360" cy="617042"/>
            </a:xfrm>
            <a:prstGeom prst="rect">
              <a:avLst/>
            </a:prstGeom>
            <a:solidFill>
              <a:schemeClr val="accent4"/>
            </a:solidFill>
            <a:ln/>
          </p:spPr>
          <p:txBody>
            <a:bodyPr/>
            <a:lstStyle/>
            <a:p>
              <a:endParaRPr lang="ru-RU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 9">
              <a:extLst>
                <a:ext uri="{FF2B5EF4-FFF2-40B4-BE49-F238E27FC236}">
                  <a16:creationId xmlns:a16="http://schemas.microsoft.com/office/drawing/2014/main" id="{DFED089C-9AFB-FF83-9690-F3C2D9D78507}"/>
                </a:ext>
              </a:extLst>
            </p:cNvPr>
            <p:cNvSpPr/>
            <p:nvPr/>
          </p:nvSpPr>
          <p:spPr>
            <a:xfrm>
              <a:off x="1126093" y="6737747"/>
              <a:ext cx="3216056" cy="395049"/>
            </a:xfrm>
            <a:prstGeom prst="rect">
              <a:avLst/>
            </a:prstGeom>
            <a:solidFill>
              <a:schemeClr val="accent4"/>
            </a:solidFill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3100"/>
                </a:lnSpc>
                <a:buNone/>
              </a:pPr>
              <a:r>
                <a:rPr lang="en-US" sz="2200" dirty="0">
                  <a:latin typeface="Times New Roman" panose="02020603050405020304" pitchFamily="18" charset="0"/>
                  <a:ea typeface="Nobile" pitchFamily="34" charset="-122"/>
                  <a:cs typeface="Times New Roman" panose="02020603050405020304" pitchFamily="18" charset="0"/>
                </a:rPr>
                <a:t>Среда разработки</a:t>
              </a:r>
              <a:r>
                <a:rPr lang="ru-RU" sz="2200" dirty="0">
                  <a:latin typeface="Times New Roman" panose="02020603050405020304" pitchFamily="18" charset="0"/>
                  <a:ea typeface="Nobile" pitchFamily="34" charset="-122"/>
                  <a:cs typeface="Times New Roman" panose="02020603050405020304" pitchFamily="18" charset="0"/>
                </a:rPr>
                <a:t> ПО</a:t>
              </a:r>
              <a:endParaRPr lang="en-US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 10">
              <a:extLst>
                <a:ext uri="{FF2B5EF4-FFF2-40B4-BE49-F238E27FC236}">
                  <a16:creationId xmlns:a16="http://schemas.microsoft.com/office/drawing/2014/main" id="{2AD7AAF8-56C9-6386-3EC4-9D9D649838E4}"/>
                </a:ext>
              </a:extLst>
            </p:cNvPr>
            <p:cNvSpPr/>
            <p:nvPr/>
          </p:nvSpPr>
          <p:spPr>
            <a:xfrm>
              <a:off x="4386617" y="6697624"/>
              <a:ext cx="2677956" cy="395049"/>
            </a:xfrm>
            <a:prstGeom prst="rect">
              <a:avLst/>
            </a:prstGeom>
            <a:solidFill>
              <a:schemeClr val="accent4"/>
            </a:solidFill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3100"/>
                </a:lnSpc>
                <a:buNone/>
              </a:pPr>
              <a:r>
                <a:rPr lang="ru-RU" sz="2200" dirty="0">
                  <a:latin typeface="Times New Roman" panose="02020603050405020304" pitchFamily="18" charset="0"/>
                  <a:ea typeface="Nobile" pitchFamily="34" charset="-122"/>
                  <a:cs typeface="Times New Roman" panose="02020603050405020304" pitchFamily="18" charset="0"/>
                </a:rPr>
                <a:t> </a:t>
              </a:r>
              <a:r>
                <a:rPr lang="en-US" sz="2200" dirty="0">
                  <a:latin typeface="Times New Roman" panose="02020603050405020304" pitchFamily="18" charset="0"/>
                  <a:ea typeface="Nobile" pitchFamily="34" charset="-122"/>
                  <a:cs typeface="Times New Roman" panose="02020603050405020304" pitchFamily="18" charset="0"/>
                </a:rPr>
                <a:t>1С</a:t>
              </a:r>
              <a:r>
                <a:rPr lang="ru-RU" sz="2200" dirty="0">
                  <a:latin typeface="Times New Roman" panose="02020603050405020304" pitchFamily="18" charset="0"/>
                  <a:ea typeface="Nobile" pitchFamily="34" charset="-122"/>
                  <a:cs typeface="Times New Roman" panose="02020603050405020304" pitchFamily="18" charset="0"/>
                </a:rPr>
                <a:t> </a:t>
              </a:r>
              <a:r>
                <a:rPr lang="en-US" sz="2200" dirty="0">
                  <a:latin typeface="Times New Roman" panose="02020603050405020304" pitchFamily="18" charset="0"/>
                  <a:ea typeface="Nobile" pitchFamily="34" charset="-122"/>
                  <a:cs typeface="Times New Roman" panose="02020603050405020304" pitchFamily="18" charset="0"/>
                </a:rPr>
                <a:t>Конфигура</a:t>
              </a:r>
              <a:r>
                <a:rPr lang="ru-RU" sz="2200" dirty="0">
                  <a:latin typeface="Times New Roman" panose="02020603050405020304" pitchFamily="18" charset="0"/>
                  <a:ea typeface="Nobile" pitchFamily="34" charset="-122"/>
                  <a:cs typeface="Times New Roman" panose="02020603050405020304" pitchFamily="18" charset="0"/>
                </a:rPr>
                <a:t>ция</a:t>
              </a:r>
              <a:r>
                <a:rPr lang="en-US" sz="2200" dirty="0">
                  <a:latin typeface="Times New Roman" panose="02020603050405020304" pitchFamily="18" charset="0"/>
                  <a:ea typeface="Nobile" pitchFamily="34" charset="-122"/>
                  <a:cs typeface="Times New Roman" panose="02020603050405020304" pitchFamily="18" charset="0"/>
                </a:rPr>
                <a:t> </a:t>
              </a:r>
              <a:endParaRPr lang="en-US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4" name="Picture 2">
            <a:extLst>
              <a:ext uri="{FF2B5EF4-FFF2-40B4-BE49-F238E27FC236}">
                <a16:creationId xmlns:a16="http://schemas.microsoft.com/office/drawing/2014/main" id="{077005F4-B11E-64E4-A25B-C53CA1EBD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142" y="2117139"/>
            <a:ext cx="5916021" cy="4437016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3EE4664-6BA5-3E4F-0B9C-94192589CDC1}"/>
              </a:ext>
            </a:extLst>
          </p:cNvPr>
          <p:cNvCxnSpPr>
            <a:cxnSpLocks/>
          </p:cNvCxnSpPr>
          <p:nvPr/>
        </p:nvCxnSpPr>
        <p:spPr>
          <a:xfrm>
            <a:off x="3328950" y="2501601"/>
            <a:ext cx="0" cy="26505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329FE07A-E55C-AC81-E512-3864BF79C3AD}"/>
              </a:ext>
            </a:extLst>
          </p:cNvPr>
          <p:cNvCxnSpPr>
            <a:cxnSpLocks/>
          </p:cNvCxnSpPr>
          <p:nvPr/>
        </p:nvCxnSpPr>
        <p:spPr>
          <a:xfrm>
            <a:off x="91837" y="3402825"/>
            <a:ext cx="60041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2602E048-F5AF-1BCC-DA88-FA9221E548B4}"/>
              </a:ext>
            </a:extLst>
          </p:cNvPr>
          <p:cNvCxnSpPr>
            <a:cxnSpLocks/>
          </p:cNvCxnSpPr>
          <p:nvPr/>
        </p:nvCxnSpPr>
        <p:spPr>
          <a:xfrm>
            <a:off x="91837" y="4311377"/>
            <a:ext cx="60041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8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2A3581E-8C57-46FE-8BF3-C47707894F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6200" y="268658"/>
            <a:ext cx="8499600" cy="561975"/>
          </a:xfrm>
          <a:effectLst/>
        </p:spPr>
        <p:txBody>
          <a:bodyPr>
            <a:noAutofit/>
          </a:bodyPr>
          <a:lstStyle/>
          <a:p>
            <a:pPr algn="ctr">
              <a:defRPr/>
            </a:pP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 на платформе 1С Предприятие для автоматизации учета готовой продукции на основе технологии RFID</a:t>
            </a:r>
          </a:p>
        </p:txBody>
      </p:sp>
      <p:pic>
        <p:nvPicPr>
          <p:cNvPr id="8" name="Рисунок 7" descr="Изображение выглядит как текст, снимок экрана, программное обеспечение, Значок на компьютер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E3C64150-BCC9-AD28-20BD-732DBE613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772" y="1309704"/>
            <a:ext cx="8236443" cy="443137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2AE4F7-A2AF-6EBB-8882-9AF7806962D5}"/>
              </a:ext>
            </a:extLst>
          </p:cNvPr>
          <p:cNvSpPr txBox="1"/>
          <p:nvPr/>
        </p:nvSpPr>
        <p:spPr>
          <a:xfrm>
            <a:off x="335280" y="6066122"/>
            <a:ext cx="115214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НАСТОЛЬНОГО ПРИЛОЖЕНИЯ</a:t>
            </a:r>
            <a:endParaRPr lang="ru-RU" sz="2800" dirty="0"/>
          </a:p>
        </p:txBody>
      </p:sp>
      <p:pic>
        <p:nvPicPr>
          <p:cNvPr id="12" name="Рисунок 11" descr="Изображение выглядит как текст, снимок экрана, Шрифт, лин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C394FDD8-AE80-62CD-499D-856DEB4B1E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5" y="2087497"/>
            <a:ext cx="3597240" cy="287578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0466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2A3581E-8C57-46FE-8BF3-C47707894F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6200" y="268658"/>
            <a:ext cx="8499600" cy="561975"/>
          </a:xfrm>
          <a:effectLst/>
        </p:spPr>
        <p:txBody>
          <a:bodyPr>
            <a:noAutofit/>
          </a:bodyPr>
          <a:lstStyle/>
          <a:p>
            <a:pPr algn="ctr">
              <a:defRPr/>
            </a:pP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 на платформе 1С Предприятие для автоматизации учета готовой продукции на основе технологии RFID</a:t>
            </a:r>
          </a:p>
        </p:txBody>
      </p:sp>
      <p:pic>
        <p:nvPicPr>
          <p:cNvPr id="2" name="Рисунок 1" descr="Изображение выглядит как текст, снимок экрана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7480B81-0076-B09D-4BF5-FDDA703F8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79" y="1130531"/>
            <a:ext cx="2538889" cy="512633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Рисунок 2" descr="Изображение выглядит как текст, снимок экрана, программное обеспечение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E6BFECFF-FAE4-C05E-EDF5-F04DB899A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031" y="2926080"/>
            <a:ext cx="3111863" cy="333078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Рисунок 6" descr="Изображение выглядит как текст, снимок экрана, программное обеспечение, Операционная систем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5BA65C7-F347-288C-0837-48B29C9F44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657" y="1130531"/>
            <a:ext cx="2380323" cy="529026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Рисунок 8" descr="Изображение выглядит как текст, снимок экрана, программное обеспечение, числ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C08C0BF8-04A4-AB3F-3A30-CA28608915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638" y="1112543"/>
            <a:ext cx="2380323" cy="528694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573918D0-77C6-FE47-4833-BD2A6493CEDF}"/>
              </a:ext>
            </a:extLst>
          </p:cNvPr>
          <p:cNvSpPr txBox="1">
            <a:spLocks/>
          </p:cNvSpPr>
          <p:nvPr/>
        </p:nvSpPr>
        <p:spPr>
          <a:xfrm>
            <a:off x="116070" y="6328601"/>
            <a:ext cx="11280547" cy="5293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sz="2800" spc="-3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18D06A-2397-B3F1-D2E1-FFB360BE54F6}"/>
              </a:ext>
            </a:extLst>
          </p:cNvPr>
          <p:cNvSpPr txBox="1"/>
          <p:nvPr/>
        </p:nvSpPr>
        <p:spPr>
          <a:xfrm>
            <a:off x="1199804" y="6377789"/>
            <a:ext cx="97923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РАЗРАБОТКА МОБИЛЬНОГО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54971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65DC48-4346-440A-B79D-A3C830C24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6200" y="274638"/>
            <a:ext cx="8499600" cy="561975"/>
          </a:xfrm>
          <a:effectLst/>
        </p:spPr>
        <p:txBody>
          <a:bodyPr>
            <a:noAutofit/>
          </a:bodyPr>
          <a:lstStyle/>
          <a:p>
            <a:pPr algn="ctr">
              <a:defRPr/>
            </a:pPr>
            <a:r>
              <a:rPr kumimoji="0" lang="ru-RU" altLang="ru-RU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 на платформе 1С Предприятие для автоматизации учета готовой продукции на основе технологии RFID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836613"/>
            <a:ext cx="6553200" cy="54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sz="2800" b="1" dirty="0">
                <a:solidFill>
                  <a:prstClr val="black"/>
                </a:solidFill>
                <a:latin typeface="Times New Roman" panose="02020603050405020304" pitchFamily="18" charset="0"/>
                <a:cs typeface="+mn-cs"/>
              </a:rPr>
              <a:t>Репозиторий</a:t>
            </a:r>
            <a:endParaRPr kumimoji="0" lang="ru-RU" altLang="ru-RU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86CC34B-A67B-9E51-C583-74A5326FBF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843" t="9525" r="9220" b="3749"/>
          <a:stretch/>
        </p:blipFill>
        <p:spPr>
          <a:xfrm>
            <a:off x="3864077" y="1570181"/>
            <a:ext cx="4463845" cy="445120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384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688</TotalTime>
  <Words>341</Words>
  <Application>Microsoft Office PowerPoint</Application>
  <PresentationFormat>Широкоэкранный</PresentationFormat>
  <Paragraphs>52</Paragraphs>
  <Slides>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Aptos</vt:lpstr>
      <vt:lpstr>Arial</vt:lpstr>
      <vt:lpstr>Calibri</vt:lpstr>
      <vt:lpstr>Calisto MT</vt:lpstr>
      <vt:lpstr>Times New Roman</vt:lpstr>
      <vt:lpstr>Wingdings 2</vt:lpstr>
      <vt:lpstr>Сланец</vt:lpstr>
      <vt:lpstr>Презентация PowerPoint</vt:lpstr>
      <vt:lpstr>Разработка программного продукта на платформе 1С Предприятие для автоматизации учета готовой продукции на основе технологии RFID</vt:lpstr>
      <vt:lpstr>Разработка программного продукта на платформе 1С Предприятие для автоматизации учета готовой продукции на основе технологии RFID</vt:lpstr>
      <vt:lpstr>Разработка программного продукта на платформе 1С Предприятие для автоматизации учета готовой продукции на основе технологии RFID</vt:lpstr>
      <vt:lpstr>Разработка программного продукта на платформе 1С Предприятие для автоматизации учета готовой продукции на основе технологии RFID</vt:lpstr>
      <vt:lpstr>Разработка программного продукта на платформе 1С Предприятие для автоматизации учета готовой продукции на основе технологии RFID</vt:lpstr>
      <vt:lpstr>Разработка программного продукта на платформе 1С Предприятие для автоматизации учета готовой продукции на основе технологии RFID</vt:lpstr>
      <vt:lpstr>Разработка программного продукта на платформе 1С Предприятие для автоматизации учета готовой продукции на основе технологии RFID</vt:lpstr>
      <vt:lpstr>Разработка программного продукта на платформе 1С Предприятие для автоматизации учета готовой продукции на основе технологии RFID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Arseniy Kalinin</dc:creator>
  <cp:lastModifiedBy>Lider.4315@gmail.com</cp:lastModifiedBy>
  <cp:revision>46</cp:revision>
  <dcterms:created xsi:type="dcterms:W3CDTF">2022-04-06T17:27:23Z</dcterms:created>
  <dcterms:modified xsi:type="dcterms:W3CDTF">2025-05-16T16:15:57Z</dcterms:modified>
</cp:coreProperties>
</file>