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2" r:id="rId4"/>
    <p:sldId id="273" r:id="rId5"/>
    <p:sldId id="287" r:id="rId6"/>
    <p:sldId id="263" r:id="rId7"/>
    <p:sldId id="289" r:id="rId8"/>
    <p:sldId id="268" r:id="rId9"/>
    <p:sldId id="274" r:id="rId10"/>
    <p:sldId id="269" r:id="rId11"/>
    <p:sldId id="264" r:id="rId12"/>
    <p:sldId id="265" r:id="rId13"/>
    <p:sldId id="286" r:id="rId14"/>
    <p:sldId id="276" r:id="rId15"/>
    <p:sldId id="258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86F"/>
    <a:srgbClr val="FFFFFF"/>
    <a:srgbClr val="003F82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8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8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hurin.net/online-tools/hypercub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Факультет компьютерных наук</a:t>
            </a:r>
            <a:b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Образовательная программа </a:t>
            </a:r>
            <a:b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09.03.04 Программная инженерия</a:t>
            </a:r>
            <a:b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Курсовая работа</a:t>
            </a:r>
            <a:b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  <a:t>Визуализатор трехмерной проекции четырехмерного тела</a:t>
            </a:r>
            <a:endParaRPr lang="en-US" sz="2400" b="1" dirty="0">
              <a:solidFill>
                <a:srgbClr val="FF0000"/>
              </a:solidFill>
              <a:ea typeface="MS PGothic" panose="020B0600070205080204" charset="-128"/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37049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Выполнил студент группы БПИ-</a:t>
            </a:r>
            <a:r>
              <a:rPr lang="en-US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194</a:t>
            </a:r>
            <a:r>
              <a:rPr lang="en-US" sz="1800" dirty="0">
                <a:solidFill>
                  <a:srgbClr val="FF0000"/>
                </a:solidFill>
                <a:latin typeface="+mj-lt"/>
                <a:ea typeface="MS PGothic" panose="020B0600070205080204" charset="-128"/>
                <a:cs typeface="+mj-lt"/>
              </a:rPr>
              <a:t> </a:t>
            </a:r>
            <a:endParaRPr lang="ru-RU" sz="1800" dirty="0">
              <a:solidFill>
                <a:srgbClr val="000066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21386F"/>
                </a:solidFill>
                <a:latin typeface="+mj-lt"/>
                <a:ea typeface="MS PGothic" panose="020B0600070205080204" charset="-128"/>
                <a:cs typeface="+mj-lt"/>
              </a:rPr>
              <a:t>Савинов Максим Геннадьевич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Научный руководитель: </a:t>
            </a:r>
          </a:p>
          <a:p>
            <a:pPr algn="r" eaLnBrk="1" hangingPunct="1"/>
            <a:r>
              <a:rPr kumimoji="1" lang="ru-RU" sz="1800" dirty="0">
                <a:solidFill>
                  <a:srgbClr val="21386F"/>
                </a:solidFill>
                <a:latin typeface="+mj-lt"/>
                <a:cs typeface="+mj-lt"/>
              </a:rPr>
              <a:t>Доцент департамента программной инженерии, к. т. н. </a:t>
            </a:r>
            <a:r>
              <a:rPr kumimoji="1" lang="ru-RU" sz="1800" dirty="0" err="1">
                <a:solidFill>
                  <a:srgbClr val="21386F"/>
                </a:solidFill>
                <a:latin typeface="+mj-lt"/>
                <a:cs typeface="+mj-lt"/>
              </a:rPr>
              <a:t>Ахметсафина</a:t>
            </a:r>
            <a:r>
              <a:rPr kumimoji="1" lang="ru-RU" sz="1800" dirty="0">
                <a:solidFill>
                  <a:srgbClr val="21386F"/>
                </a:solidFill>
                <a:latin typeface="+mj-lt"/>
                <a:cs typeface="+mj-lt"/>
              </a:rPr>
              <a:t> Римма </a:t>
            </a:r>
            <a:r>
              <a:rPr kumimoji="1" lang="ru-RU" sz="1800" dirty="0" err="1">
                <a:solidFill>
                  <a:srgbClr val="21386F"/>
                </a:solidFill>
                <a:latin typeface="+mj-lt"/>
                <a:cs typeface="+mj-lt"/>
              </a:rPr>
              <a:t>Закиевна</a:t>
            </a:r>
            <a:endParaRPr kumimoji="1" lang="ru-RU" sz="1800" dirty="0">
              <a:solidFill>
                <a:srgbClr val="21386F"/>
              </a:solidFill>
              <a:latin typeface="+mj-lt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2020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Алгоритм расчета нормалей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31056" y="1819116"/>
            <a:ext cx="7968015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21386F"/>
                </a:solidFill>
              </a:rPr>
              <a:t>Берутся любые 3 вершины a, b, c, из них получаем 2 вектора </a:t>
            </a:r>
          </a:p>
          <a:p>
            <a:r>
              <a:rPr lang="ru-RU" sz="2000" dirty="0">
                <a:solidFill>
                  <a:srgbClr val="21386F"/>
                </a:solidFill>
              </a:rPr>
              <a:t>v0 = b-a и v1 = c-a, нормаль к грани равняется векторному </a:t>
            </a:r>
          </a:p>
          <a:p>
            <a:r>
              <a:rPr lang="ru-RU" sz="2000" dirty="0">
                <a:solidFill>
                  <a:srgbClr val="21386F"/>
                </a:solidFill>
              </a:rPr>
              <a:t>произведению векторов v0 и v1. </a:t>
            </a:r>
          </a:p>
          <a:p>
            <a:r>
              <a:rPr lang="ru-RU" sz="2000" dirty="0">
                <a:solidFill>
                  <a:srgbClr val="21386F"/>
                </a:solidFill>
              </a:rPr>
              <a:t>Затем по известным нормалям к граням вычисляются нормали</a:t>
            </a:r>
          </a:p>
          <a:p>
            <a:r>
              <a:rPr lang="ru-RU" sz="2000" dirty="0">
                <a:solidFill>
                  <a:srgbClr val="21386F"/>
                </a:solidFill>
              </a:rPr>
              <a:t> к образующим грани вершинам, они нормализуются до длины 1</a:t>
            </a:r>
            <a:r>
              <a:rPr lang="ru-RU" dirty="0">
                <a:solidFill>
                  <a:srgbClr val="21386F"/>
                </a:solidFill>
              </a:rPr>
              <a:t>.</a:t>
            </a:r>
            <a:endParaRPr lang="en-US" dirty="0">
              <a:solidFill>
                <a:srgbClr val="21386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A306434-3B9F-4D1B-81FC-AA64C7A93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Савинов М.Г., БПИ-194, курсовая работа, Визуализатор трехмерной проекции четырехмерно тела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1128BAA-5956-4181-A31E-D735F6589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Савинов М.Г., БПИ-194, курсовая работа, Визуализатор трехмерной проекции четырехмерно тела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53BE832-7812-42AD-B6BE-B19D8223C8A9}"/>
              </a:ext>
            </a:extLst>
          </p:cNvPr>
          <p:cNvSpPr/>
          <p:nvPr/>
        </p:nvSpPr>
        <p:spPr>
          <a:xfrm>
            <a:off x="2467716" y="2055783"/>
            <a:ext cx="5389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3F82"/>
                </a:solidFill>
              </a:rPr>
              <a:t>Среда разработки </a:t>
            </a:r>
            <a:r>
              <a:rPr lang="en-US" sz="2400" dirty="0">
                <a:solidFill>
                  <a:srgbClr val="003F82"/>
                </a:solidFill>
              </a:rPr>
              <a:t>Visual studio 201</a:t>
            </a:r>
            <a:r>
              <a:rPr lang="ru-RU" sz="2400" dirty="0">
                <a:solidFill>
                  <a:srgbClr val="003F82"/>
                </a:solidFill>
              </a:rPr>
              <a:t>9</a:t>
            </a:r>
            <a:endParaRPr lang="en-US" sz="2400" dirty="0">
              <a:solidFill>
                <a:srgbClr val="003F8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A4CC95-9EE9-475A-92A1-D83EB5B78596}"/>
              </a:ext>
            </a:extLst>
          </p:cNvPr>
          <p:cNvSpPr/>
          <p:nvPr/>
        </p:nvSpPr>
        <p:spPr>
          <a:xfrm>
            <a:off x="2496366" y="3254667"/>
            <a:ext cx="4381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3F82"/>
                </a:solidFill>
              </a:rPr>
              <a:t>Язык программирования </a:t>
            </a:r>
            <a:r>
              <a:rPr lang="en-US" sz="2400" dirty="0">
                <a:solidFill>
                  <a:srgbClr val="003F82"/>
                </a:solidFill>
              </a:rPr>
              <a:t>C#  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7E51D7-B497-4422-9556-EB849FB2F43B}"/>
              </a:ext>
            </a:extLst>
          </p:cNvPr>
          <p:cNvSpPr/>
          <p:nvPr/>
        </p:nvSpPr>
        <p:spPr>
          <a:xfrm>
            <a:off x="2508630" y="44068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003F82"/>
                </a:solidFill>
              </a:rPr>
              <a:t>Платформа пользовательского интерфейса</a:t>
            </a:r>
            <a:r>
              <a:rPr lang="en-US" sz="2400" dirty="0">
                <a:solidFill>
                  <a:srgbClr val="003F82"/>
                </a:solidFill>
              </a:rPr>
              <a:t> Unity3D</a:t>
            </a:r>
            <a:endParaRPr lang="ru-RU" sz="2400" dirty="0"/>
          </a:p>
        </p:txBody>
      </p:sp>
      <p:pic>
        <p:nvPicPr>
          <p:cNvPr id="13" name="Picture 4" descr="IDE Visual Studio 2019 — программное обеспечение для Windows">
            <a:extLst>
              <a:ext uri="{FF2B5EF4-FFF2-40B4-BE49-F238E27FC236}">
                <a16:creationId xmlns:a16="http://schemas.microsoft.com/office/drawing/2014/main" id="{C992D47D-CF47-4147-B76E-862475C3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9" y="1800842"/>
            <a:ext cx="943622" cy="94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Для C# 9.0 составлен перечень предлагаемых новшеств | Издательство ...">
            <a:extLst>
              <a:ext uri="{FF2B5EF4-FFF2-40B4-BE49-F238E27FC236}">
                <a16:creationId xmlns:a16="http://schemas.microsoft.com/office/drawing/2014/main" id="{9D5DD998-BC57-48E2-82D3-A268C8A4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94" y="2986903"/>
            <a:ext cx="1659683" cy="1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5F46AB-1F04-4B10-BA63-A82491C75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26" y="4469382"/>
            <a:ext cx="1302947" cy="13029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56CE87B-6004-4617-8F81-F714035E0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Савинов М.Г., БПИ-194, курсовая работа, Визуализатор трехмерной проекции четырехмерно тела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B3889F2-9453-47E6-AC77-635AD4AD6A93}"/>
              </a:ext>
            </a:extLst>
          </p:cNvPr>
          <p:cNvSpPr/>
          <p:nvPr/>
        </p:nvSpPr>
        <p:spPr>
          <a:xfrm>
            <a:off x="472611" y="1720840"/>
            <a:ext cx="78597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</a:rPr>
              <a:t>Были изучены четырехмерные тела.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</a:rPr>
              <a:t>Были изучены основы работы с </a:t>
            </a:r>
            <a:r>
              <a:rPr lang="en-US" sz="2000" dirty="0">
                <a:solidFill>
                  <a:srgbClr val="003F82"/>
                </a:solidFill>
              </a:rPr>
              <a:t>Unity 3D.</a:t>
            </a:r>
            <a:endParaRPr lang="ru-RU" sz="2000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</a:rPr>
              <a:t>Был создан четырехмерный гиперкуб – </a:t>
            </a:r>
            <a:r>
              <a:rPr lang="ru-RU" sz="2000" dirty="0" err="1">
                <a:solidFill>
                  <a:srgbClr val="003F82"/>
                </a:solidFill>
              </a:rPr>
              <a:t>тессеракт</a:t>
            </a:r>
            <a:r>
              <a:rPr lang="ru-RU" sz="2000" dirty="0">
                <a:solidFill>
                  <a:srgbClr val="003F82"/>
                </a:solidFill>
              </a:rPr>
              <a:t>.</a:t>
            </a:r>
            <a:endParaRPr lang="en-US" sz="2000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</a:rPr>
              <a:t>Был реализован алгоритм вращения четырехмерной фигуры вокруг некоторых плоскостей.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</a:rPr>
              <a:t>Был реализован алгоритм проектирования четырехмерной фигуры на трехмерное пространство.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</a:rPr>
              <a:t>Была разработана техническую документацию.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7F71F9D-56FE-46F0-9218-2CA723D5F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Савинов М.Г., БПИ-194, курсовая работа, Визуализатор трехмерной проекции четырехмерно тела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4BDFCC-2763-4A68-92F4-D6E438206B5F}"/>
              </a:ext>
            </a:extLst>
          </p:cNvPr>
          <p:cNvSpPr/>
          <p:nvPr/>
        </p:nvSpPr>
        <p:spPr>
          <a:xfrm>
            <a:off x="919536" y="1868692"/>
            <a:ext cx="5695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F82"/>
                </a:solidFill>
              </a:rPr>
              <a:t>Возможные пути дальнейшего развития</a:t>
            </a:r>
            <a:r>
              <a:rPr lang="en-US" dirty="0">
                <a:solidFill>
                  <a:srgbClr val="003F82"/>
                </a:solidFill>
              </a:rPr>
              <a:t>:</a:t>
            </a:r>
            <a:endParaRPr lang="ru-RU" dirty="0">
              <a:solidFill>
                <a:srgbClr val="003F8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5F482E-2E15-4CD5-91D3-CFB1EAF74E8E}"/>
              </a:ext>
            </a:extLst>
          </p:cNvPr>
          <p:cNvSpPr/>
          <p:nvPr/>
        </p:nvSpPr>
        <p:spPr>
          <a:xfrm>
            <a:off x="919536" y="2445837"/>
            <a:ext cx="783404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</a:rPr>
              <a:t>Создание трехмерных проекций других четырехмерных фигур.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</a:rPr>
              <a:t>Другие способы реализации проекции </a:t>
            </a:r>
            <a:r>
              <a:rPr lang="ru-RU" sz="2000" dirty="0" err="1">
                <a:solidFill>
                  <a:srgbClr val="003F82"/>
                </a:solidFill>
              </a:rPr>
              <a:t>тессеракта</a:t>
            </a:r>
            <a:r>
              <a:rPr lang="ru-RU" sz="2000" dirty="0">
                <a:solidFill>
                  <a:srgbClr val="003F82"/>
                </a:solidFill>
              </a:rPr>
              <a:t>, помимо диаграммы Шлегеля.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2000" dirty="0">
                <a:solidFill>
                  <a:srgbClr val="003F82"/>
                </a:solidFill>
              </a:rPr>
              <a:t>Использование кватернионов для вращения проекции.</a:t>
            </a:r>
          </a:p>
          <a:p>
            <a:endParaRPr lang="ru-RU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ru-RU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3D6B526-9252-4D76-8394-FC262053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Савинов М.Г., БПИ-194, курсовая работа, Визуализатор трехмерной проекции четырехмерно тела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C3D78A-B5C4-40E3-954E-8EC1F05ECA8E}"/>
              </a:ext>
            </a:extLst>
          </p:cNvPr>
          <p:cNvSpPr/>
          <p:nvPr/>
        </p:nvSpPr>
        <p:spPr>
          <a:xfrm>
            <a:off x="796247" y="1720435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1) Документация по </a:t>
            </a:r>
            <a:r>
              <a:rPr lang="ru-RU" dirty="0" err="1"/>
              <a:t>Unity</a:t>
            </a:r>
            <a:r>
              <a:rPr lang="ru-RU" dirty="0"/>
              <a:t>[Электронный ресурс] </a:t>
            </a:r>
            <a:r>
              <a:rPr lang="en-US" dirty="0">
                <a:hlinkClick r:id="rId3"/>
              </a:rPr>
              <a:t>//</a:t>
            </a:r>
            <a:r>
              <a:rPr lang="en-US" dirty="0" err="1">
                <a:hlinkClick r:id="rId3"/>
              </a:rPr>
              <a:t>URl:https</a:t>
            </a:r>
            <a:r>
              <a:rPr lang="en-US" dirty="0">
                <a:hlinkClick r:id="rId3"/>
              </a:rPr>
              <a:t>:/docs.unity3d.com/Manual</a:t>
            </a:r>
            <a:r>
              <a:rPr lang="ru-RU" dirty="0"/>
              <a:t>(Дата обращения:10.05.2020, режим доступа: свободный). </a:t>
            </a:r>
          </a:p>
          <a:p>
            <a:r>
              <a:rPr lang="ru-RU" dirty="0"/>
              <a:t>2) Лурье А. И. Аналитическая механика. — М.:</a:t>
            </a:r>
            <a:r>
              <a:rPr lang="ru-RU" dirty="0" err="1"/>
              <a:t>Физматлит</a:t>
            </a:r>
            <a:r>
              <a:rPr lang="ru-RU" dirty="0"/>
              <a:t>. — 1961. — 824 с. </a:t>
            </a:r>
          </a:p>
          <a:p>
            <a:r>
              <a:rPr lang="ru-RU" dirty="0"/>
              <a:t>3) Кочин Н.Е. Векторное исчисление и начала тензорного исчисления. АН СССР: Изд-во «НАУКА», М. 1965. </a:t>
            </a:r>
          </a:p>
          <a:p>
            <a:r>
              <a:rPr lang="ru-RU" dirty="0"/>
              <a:t>4) </a:t>
            </a:r>
            <a:r>
              <a:rPr lang="ru-RU" dirty="0" err="1"/>
              <a:t>Дужин</a:t>
            </a:r>
            <a:r>
              <a:rPr lang="ru-RU" dirty="0"/>
              <a:t> С., Рубцов В. Четырехмерный куб // Квант. — 1986. — № 6. — С. 3—</a:t>
            </a:r>
            <a:r>
              <a:rPr lang="en-US" dirty="0"/>
              <a:t>7.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400" dirty="0">
                <a:solidFill>
                  <a:srgbClr val="21386F"/>
                </a:solidFill>
                <a:latin typeface="Arial" panose="020B0604020202020204" pitchFamily="34" charset="0"/>
              </a:rPr>
              <a:t>Савинов Максим Геннадьевич</a:t>
            </a:r>
            <a:r>
              <a:rPr lang="ru-RU" sz="1400" dirty="0">
                <a:solidFill>
                  <a:srgbClr val="21386F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,</a:t>
            </a:r>
            <a:endParaRPr lang="en-US" sz="1400" dirty="0">
              <a:solidFill>
                <a:srgbClr val="21386F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400" dirty="0">
                <a:solidFill>
                  <a:srgbClr val="21386F"/>
                </a:solidFill>
                <a:latin typeface="Arial" panose="020B0604020202020204" pitchFamily="34" charset="0"/>
              </a:rPr>
              <a:t>mgsavinov@edu.hse.ru</a:t>
            </a: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- 2020</a:t>
            </a:r>
            <a:endParaRPr lang="en-US" altLang="ru-RU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1386F"/>
                </a:solidFill>
              </a:rPr>
              <a:t>Диаграмма Шлегеля- </a:t>
            </a:r>
            <a:r>
              <a:rPr lang="ru-RU" dirty="0">
                <a:solidFill>
                  <a:srgbClr val="21386F"/>
                </a:solidFill>
              </a:rPr>
              <a:t>это метод представления </a:t>
            </a:r>
            <a:r>
              <a:rPr lang="ru-RU" dirty="0" err="1">
                <a:solidFill>
                  <a:srgbClr val="21386F"/>
                </a:solidFill>
              </a:rPr>
              <a:t>политопов</a:t>
            </a:r>
            <a:r>
              <a:rPr lang="ru-RU" dirty="0">
                <a:solidFill>
                  <a:srgbClr val="21386F"/>
                </a:solidFill>
              </a:rPr>
              <a:t> для изучения их свойств. В размерности 3 диаграмма Шлегеля представляет собой проекцию многогранника в плоскую фигуру, а в размерности 4 - проекцию 4-мерного многогранника в трехмерное пространство.</a:t>
            </a:r>
          </a:p>
          <a:p>
            <a:endParaRPr lang="ru-RU" dirty="0">
              <a:solidFill>
                <a:srgbClr val="21386F"/>
              </a:solidFill>
            </a:endParaRPr>
          </a:p>
          <a:p>
            <a:r>
              <a:rPr lang="ru-RU" b="1" dirty="0">
                <a:solidFill>
                  <a:srgbClr val="21386F"/>
                </a:solidFill>
              </a:rPr>
              <a:t>Нормаль</a:t>
            </a:r>
            <a:r>
              <a:rPr lang="ru-RU" dirty="0">
                <a:solidFill>
                  <a:srgbClr val="21386F"/>
                </a:solidFill>
              </a:rPr>
              <a:t>- в 3х мерном пространстве перпендикуляр к плоскости.</a:t>
            </a:r>
          </a:p>
          <a:p>
            <a:endParaRPr lang="ru-RU" dirty="0">
              <a:solidFill>
                <a:srgbClr val="21386F"/>
              </a:solidFill>
            </a:endParaRPr>
          </a:p>
          <a:p>
            <a:r>
              <a:rPr lang="ru-RU" b="1" dirty="0" err="1">
                <a:solidFill>
                  <a:srgbClr val="21386F"/>
                </a:solidFill>
              </a:rPr>
              <a:t>Тессеракт</a:t>
            </a:r>
            <a:r>
              <a:rPr lang="ru-RU" dirty="0">
                <a:solidFill>
                  <a:srgbClr val="21386F"/>
                </a:solidFill>
              </a:rPr>
              <a:t>- четырёхмерный гиперкуб, аналог обычного трёхмерного куба в четырёхмерном пространстве. Правильный четырёхмерный </a:t>
            </a:r>
            <a:r>
              <a:rPr lang="ru-RU" dirty="0" err="1">
                <a:solidFill>
                  <a:srgbClr val="21386F"/>
                </a:solidFill>
              </a:rPr>
              <a:t>политоп</a:t>
            </a:r>
            <a:r>
              <a:rPr lang="ru-RU" dirty="0">
                <a:solidFill>
                  <a:srgbClr val="21386F"/>
                </a:solidFill>
                <a:latin typeface="Segoe UI" panose="020B0502040204020203" pitchFamily="34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3A1BB-2459-49F2-A358-91806D354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Савинов М.Г., БПИ-194, курсовая работа, Визуализатор трехмерной проекции четырехмерно тела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390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F82"/>
                </a:solidFill>
              </a:rPr>
              <a:t>Цель работы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dirty="0">
                <a:solidFill>
                  <a:srgbClr val="003F82"/>
                </a:solidFill>
              </a:rPr>
              <a:t>Визуализация проекции </a:t>
            </a:r>
            <a:r>
              <a:rPr lang="ru-RU" dirty="0" err="1">
                <a:solidFill>
                  <a:srgbClr val="003F82"/>
                </a:solidFill>
              </a:rPr>
              <a:t>тессеракта</a:t>
            </a:r>
            <a:r>
              <a:rPr lang="ru-RU" dirty="0">
                <a:solidFill>
                  <a:srgbClr val="003F82"/>
                </a:solidFill>
              </a:rPr>
              <a:t> в трехмерное пространство и вращение получившейся фигуры для ее демонстрации с разных сторон.</a:t>
            </a:r>
          </a:p>
          <a:p>
            <a:endParaRPr lang="ru-RU" sz="1200" dirty="0">
              <a:solidFill>
                <a:srgbClr val="003F82"/>
              </a:solidFill>
            </a:endParaRPr>
          </a:p>
          <a:p>
            <a:r>
              <a:rPr lang="ru-RU" sz="2000" b="1" dirty="0">
                <a:solidFill>
                  <a:srgbClr val="003F82"/>
                </a:solidFill>
              </a:rPr>
              <a:t>Задачи работы</a:t>
            </a:r>
          </a:p>
          <a:p>
            <a:pPr marL="342900" indent="-342900">
              <a:buFont typeface="+mj-lt"/>
              <a:buAutoNum type="arabicPeriod"/>
            </a:pPr>
            <a:endParaRPr lang="ru-RU" sz="1600" b="1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Изучить четырехмерные тела.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Изучить основы работы с </a:t>
            </a:r>
            <a:r>
              <a:rPr lang="en-US" dirty="0">
                <a:solidFill>
                  <a:srgbClr val="003F82"/>
                </a:solidFill>
              </a:rPr>
              <a:t>Unity 3D.</a:t>
            </a:r>
            <a:endParaRPr lang="ru-RU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Создать четырехмерный гиперкуб – </a:t>
            </a:r>
            <a:r>
              <a:rPr lang="ru-RU" dirty="0" err="1">
                <a:solidFill>
                  <a:srgbClr val="003F82"/>
                </a:solidFill>
              </a:rPr>
              <a:t>тессеракт</a:t>
            </a:r>
            <a:r>
              <a:rPr lang="ru-RU" dirty="0">
                <a:solidFill>
                  <a:srgbClr val="003F82"/>
                </a:solidFill>
              </a:rPr>
              <a:t>.</a:t>
            </a:r>
            <a:endParaRPr lang="en-US" dirty="0">
              <a:solidFill>
                <a:srgbClr val="003F8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Реализовать алгоритм вращения четырехмерной фигуры вокруг некоторых плоскостей.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Реализовать алгоритм проектирования четырехмерной фигуры на трехмерное пространство.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Разработать техническую документацию.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03C445CC-70B6-4919-ABA0-14510014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Савинов М.Г., БПИ-194, курсовая работа, Визуализатор трехмерной проекции четырехмерно тела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0E2F38D-646B-4F52-9C2C-5992687E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Савинов М.Г., БПИ-194, курсовая работа, Визуализатор трехмерной проекции четырехмерно тела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451BE38-EA53-42AE-9439-25236AD4E90F}"/>
              </a:ext>
            </a:extLst>
          </p:cNvPr>
          <p:cNvSpPr/>
          <p:nvPr/>
        </p:nvSpPr>
        <p:spPr>
          <a:xfrm>
            <a:off x="642134" y="1932672"/>
            <a:ext cx="822448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1386F"/>
                </a:solidFill>
              </a:rPr>
              <a:t>Аналоги программы</a:t>
            </a:r>
          </a:p>
          <a:p>
            <a:endParaRPr lang="ru-RU" sz="2000" b="1" dirty="0">
              <a:solidFill>
                <a:srgbClr val="21386F"/>
              </a:solidFill>
            </a:endParaRPr>
          </a:p>
          <a:p>
            <a:r>
              <a:rPr lang="ru-RU" dirty="0">
                <a:solidFill>
                  <a:srgbClr val="21386F"/>
                </a:solidFill>
              </a:rPr>
              <a:t>1.Покрутить гиперкуб онлайн</a:t>
            </a:r>
          </a:p>
          <a:p>
            <a:r>
              <a:rPr lang="ru-RU" dirty="0">
                <a:solidFill>
                  <a:srgbClr val="21386F"/>
                </a:solidFill>
                <a:hlinkClick r:id="rId3"/>
              </a:rPr>
              <a:t>http://www.michurin.net/online-tools/hypercube.html</a:t>
            </a:r>
            <a:endParaRPr lang="ru-RU" dirty="0">
              <a:solidFill>
                <a:srgbClr val="21386F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D06F8A-13E0-48F7-9229-1508F4D60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34" y="3194556"/>
            <a:ext cx="5056229" cy="31008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Функциональные требования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16619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21386F"/>
                </a:solidFill>
              </a:rPr>
              <a:t>Разрабатываемое приложение должно</a:t>
            </a:r>
            <a:r>
              <a:rPr lang="en-US" sz="2200" dirty="0">
                <a:solidFill>
                  <a:srgbClr val="21386F"/>
                </a:solidFill>
              </a:rPr>
              <a:t>:</a:t>
            </a:r>
            <a:endParaRPr lang="ru-RU" sz="2200" dirty="0">
              <a:solidFill>
                <a:srgbClr val="21386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sz="2000" dirty="0">
              <a:solidFill>
                <a:srgbClr val="21386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21386F"/>
                </a:solidFill>
              </a:rPr>
              <a:t>C</a:t>
            </a:r>
            <a:r>
              <a:rPr lang="ru-RU" sz="2000" dirty="0">
                <a:solidFill>
                  <a:srgbClr val="21386F"/>
                </a:solidFill>
              </a:rPr>
              <a:t>троить четырехмерную фигуру </a:t>
            </a:r>
            <a:r>
              <a:rPr lang="ru-RU" sz="2000" dirty="0" err="1">
                <a:solidFill>
                  <a:srgbClr val="21386F"/>
                </a:solidFill>
              </a:rPr>
              <a:t>тессеракт</a:t>
            </a:r>
            <a:r>
              <a:rPr lang="ru-RU" sz="2000" dirty="0">
                <a:solidFill>
                  <a:srgbClr val="21386F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21386F"/>
                </a:solidFill>
              </a:rPr>
              <a:t>Показывать 3D проекцию </a:t>
            </a:r>
            <a:r>
              <a:rPr lang="ru-RU" sz="2000" dirty="0" err="1">
                <a:solidFill>
                  <a:srgbClr val="21386F"/>
                </a:solidFill>
              </a:rPr>
              <a:t>тессеракта</a:t>
            </a:r>
            <a:r>
              <a:rPr lang="ru-RU" sz="2000" dirty="0">
                <a:solidFill>
                  <a:srgbClr val="21386F"/>
                </a:solidFill>
              </a:rPr>
              <a:t> с разных сторон в виде диаграммы Шлегеля в среде</a:t>
            </a:r>
            <a:r>
              <a:rPr lang="en-US" sz="2000" dirty="0">
                <a:solidFill>
                  <a:srgbClr val="21386F"/>
                </a:solidFill>
              </a:rPr>
              <a:t> </a:t>
            </a:r>
            <a:r>
              <a:rPr lang="ru-RU" sz="2000" dirty="0">
                <a:solidFill>
                  <a:srgbClr val="21386F"/>
                </a:solidFill>
              </a:rPr>
              <a:t>Unity3D</a:t>
            </a:r>
            <a:r>
              <a:rPr lang="en-US" sz="2000" dirty="0">
                <a:solidFill>
                  <a:srgbClr val="21386F"/>
                </a:solidFill>
              </a:rPr>
              <a:t>.</a:t>
            </a:r>
            <a:endParaRPr lang="ru-RU" sz="2000" dirty="0">
              <a:solidFill>
                <a:srgbClr val="21386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D8AC35B-F379-433E-A067-B5EB5AE2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Савинов М.Г., БПИ-194, курсовая работа, Визуализатор трехмерной проекции четырехмерно тела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7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Создание </a:t>
            </a:r>
            <a:r>
              <a:rPr lang="ru-RU" sz="2400" b="1" dirty="0" err="1">
                <a:solidFill>
                  <a:schemeClr val="bg1"/>
                </a:solidFill>
              </a:rPr>
              <a:t>тессеракта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082489"/>
            <a:ext cx="8639362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3F82"/>
                </a:solidFill>
              </a:rPr>
              <a:t>Тессеракт</a:t>
            </a:r>
            <a:r>
              <a:rPr lang="ru-RU" dirty="0">
                <a:solidFill>
                  <a:srgbClr val="003F82"/>
                </a:solidFill>
              </a:rPr>
              <a:t> задается с помощью четырехмерных векторов – его вершин.</a:t>
            </a:r>
          </a:p>
          <a:p>
            <a:r>
              <a:rPr lang="ru-RU" dirty="0">
                <a:solidFill>
                  <a:srgbClr val="003F82"/>
                </a:solidFill>
              </a:rPr>
              <a:t>Вершины </a:t>
            </a:r>
            <a:r>
              <a:rPr lang="ru-RU" dirty="0" err="1">
                <a:solidFill>
                  <a:srgbClr val="003F82"/>
                </a:solidFill>
              </a:rPr>
              <a:t>тессеракта</a:t>
            </a:r>
            <a:r>
              <a:rPr lang="ru-RU" dirty="0">
                <a:solidFill>
                  <a:srgbClr val="003F82"/>
                </a:solidFill>
              </a:rPr>
              <a:t> имеют вид (+-1</a:t>
            </a:r>
            <a:r>
              <a:rPr lang="en-US" dirty="0">
                <a:solidFill>
                  <a:srgbClr val="003F82"/>
                </a:solidFill>
              </a:rPr>
              <a:t>,+-1,+-1,+-1)</a:t>
            </a:r>
            <a:r>
              <a:rPr lang="ru-RU" dirty="0">
                <a:solidFill>
                  <a:srgbClr val="003F82"/>
                </a:solidFill>
              </a:rPr>
              <a:t>, то есть</a:t>
            </a:r>
            <a:r>
              <a:rPr lang="en-US" dirty="0">
                <a:solidFill>
                  <a:srgbClr val="003F82"/>
                </a:solidFill>
              </a:rPr>
              <a:t>:</a:t>
            </a:r>
          </a:p>
          <a:p>
            <a:r>
              <a:rPr lang="en-US" dirty="0">
                <a:solidFill>
                  <a:srgbClr val="003F82"/>
                </a:solidFill>
              </a:rPr>
              <a:t> 0</a:t>
            </a:r>
            <a:r>
              <a:rPr lang="ru-RU" dirty="0">
                <a:solidFill>
                  <a:srgbClr val="003F82"/>
                </a:solidFill>
              </a:rPr>
              <a:t> - (-1, -1, -1, 1), </a:t>
            </a:r>
            <a:r>
              <a:rPr lang="en-US" dirty="0">
                <a:solidFill>
                  <a:srgbClr val="003F82"/>
                </a:solidFill>
              </a:rPr>
              <a:t>       1</a:t>
            </a:r>
            <a:r>
              <a:rPr lang="ru-RU" dirty="0">
                <a:solidFill>
                  <a:srgbClr val="003F82"/>
                </a:solidFill>
              </a:rPr>
              <a:t> - ( 1, -1, -1, 1),</a:t>
            </a:r>
            <a:r>
              <a:rPr lang="en-US" dirty="0">
                <a:solidFill>
                  <a:srgbClr val="003F82"/>
                </a:solidFill>
              </a:rPr>
              <a:t>    </a:t>
            </a:r>
          </a:p>
          <a:p>
            <a:r>
              <a:rPr lang="en-US" dirty="0">
                <a:solidFill>
                  <a:srgbClr val="003F82"/>
                </a:solidFill>
              </a:rPr>
              <a:t> 2</a:t>
            </a:r>
            <a:r>
              <a:rPr lang="ru-RU" dirty="0">
                <a:solidFill>
                  <a:srgbClr val="003F82"/>
                </a:solidFill>
              </a:rPr>
              <a:t> - ( 1, -1, 1, 1), </a:t>
            </a:r>
            <a:r>
              <a:rPr lang="en-US" dirty="0">
                <a:solidFill>
                  <a:srgbClr val="003F82"/>
                </a:solidFill>
              </a:rPr>
              <a:t>         3</a:t>
            </a:r>
            <a:r>
              <a:rPr lang="ru-RU" dirty="0">
                <a:solidFill>
                  <a:srgbClr val="003F82"/>
                </a:solidFill>
              </a:rPr>
              <a:t> - (-1, -1, 1, 1), </a:t>
            </a:r>
            <a:endParaRPr lang="en-US" dirty="0">
              <a:solidFill>
                <a:srgbClr val="003F82"/>
              </a:solidFill>
            </a:endParaRPr>
          </a:p>
          <a:p>
            <a:r>
              <a:rPr lang="en-US" dirty="0">
                <a:solidFill>
                  <a:srgbClr val="003F82"/>
                </a:solidFill>
              </a:rPr>
              <a:t> </a:t>
            </a:r>
            <a:r>
              <a:rPr lang="ru-RU" dirty="0">
                <a:solidFill>
                  <a:srgbClr val="003F82"/>
                </a:solidFill>
              </a:rPr>
              <a:t>4 - (-1, 1, 1, 1), </a:t>
            </a:r>
            <a:r>
              <a:rPr lang="en-US" dirty="0">
                <a:solidFill>
                  <a:srgbClr val="003F82"/>
                </a:solidFill>
              </a:rPr>
              <a:t>          </a:t>
            </a:r>
            <a:r>
              <a:rPr lang="ru-RU" dirty="0">
                <a:solidFill>
                  <a:srgbClr val="003F82"/>
                </a:solidFill>
              </a:rPr>
              <a:t>5 - ( 1, 1, 1, 1),</a:t>
            </a:r>
            <a:endParaRPr lang="en-US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</a:rPr>
              <a:t> 6 - ( 1, 1, -1, 1), </a:t>
            </a:r>
            <a:r>
              <a:rPr lang="en-US" dirty="0">
                <a:solidFill>
                  <a:srgbClr val="003F82"/>
                </a:solidFill>
              </a:rPr>
              <a:t>         </a:t>
            </a:r>
            <a:r>
              <a:rPr lang="ru-RU" dirty="0">
                <a:solidFill>
                  <a:srgbClr val="003F82"/>
                </a:solidFill>
              </a:rPr>
              <a:t>7 - (-1, 1, -1, 1),</a:t>
            </a:r>
            <a:endParaRPr lang="en-US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</a:rPr>
              <a:t> 8 - (-1, -1, -1, -1), </a:t>
            </a:r>
            <a:r>
              <a:rPr lang="en-US" dirty="0">
                <a:solidFill>
                  <a:srgbClr val="003F82"/>
                </a:solidFill>
              </a:rPr>
              <a:t>      </a:t>
            </a:r>
            <a:r>
              <a:rPr lang="ru-RU" dirty="0">
                <a:solidFill>
                  <a:srgbClr val="003F82"/>
                </a:solidFill>
              </a:rPr>
              <a:t>9 - ( 1, -1, -1, -1),</a:t>
            </a:r>
            <a:endParaRPr lang="en-US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</a:rPr>
              <a:t> 10 - ( 1, -1, 1, -1), </a:t>
            </a:r>
            <a:r>
              <a:rPr lang="en-US" dirty="0">
                <a:solidFill>
                  <a:srgbClr val="003F82"/>
                </a:solidFill>
              </a:rPr>
              <a:t>     </a:t>
            </a:r>
            <a:r>
              <a:rPr lang="ru-RU" dirty="0">
                <a:solidFill>
                  <a:srgbClr val="003F82"/>
                </a:solidFill>
              </a:rPr>
              <a:t>11 - (-1, -1, 1, -1),</a:t>
            </a:r>
            <a:endParaRPr lang="en-US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</a:rPr>
              <a:t> 12 - (-1, 1, 1, -1), </a:t>
            </a:r>
            <a:r>
              <a:rPr lang="en-US" dirty="0">
                <a:solidFill>
                  <a:srgbClr val="003F82"/>
                </a:solidFill>
              </a:rPr>
              <a:t>      </a:t>
            </a:r>
            <a:r>
              <a:rPr lang="ru-RU" dirty="0">
                <a:solidFill>
                  <a:srgbClr val="003F82"/>
                </a:solidFill>
              </a:rPr>
              <a:t>13 - ( 1, 1, 1, -1),</a:t>
            </a:r>
            <a:endParaRPr lang="en-US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</a:rPr>
              <a:t> 14 - ( 1, 1, -1, -1), </a:t>
            </a:r>
            <a:r>
              <a:rPr lang="en-US" dirty="0">
                <a:solidFill>
                  <a:srgbClr val="003F82"/>
                </a:solidFill>
              </a:rPr>
              <a:t>     </a:t>
            </a:r>
            <a:r>
              <a:rPr lang="ru-RU" dirty="0">
                <a:solidFill>
                  <a:srgbClr val="003F82"/>
                </a:solidFill>
              </a:rPr>
              <a:t>15 - (-1, 1, -1, -1)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B4ABF704-9E64-45E9-A3F0-36DD75A24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Савинов М.Г., БПИ-194, курсовая работа, Визуализатор трехмерной проекции четырехмерно тела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Алгоритм поворота четырехмерной фигуры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255589" y="4665585"/>
            <a:ext cx="8606024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1386F"/>
                </a:solidFill>
              </a:rPr>
              <a:t>где угол </a:t>
            </a:r>
            <a:r>
              <a:rPr lang="en-US" dirty="0">
                <a:solidFill>
                  <a:srgbClr val="21386F"/>
                </a:solidFill>
              </a:rPr>
              <a:t>A</a:t>
            </a:r>
            <a:r>
              <a:rPr lang="ru-RU" dirty="0">
                <a:solidFill>
                  <a:srgbClr val="21386F"/>
                </a:solidFill>
              </a:rPr>
              <a:t> - это обычный угол, зависящий от времени исполнения </a:t>
            </a:r>
            <a:r>
              <a:rPr lang="ru-RU" dirty="0" err="1">
                <a:solidFill>
                  <a:srgbClr val="21386F"/>
                </a:solidFill>
              </a:rPr>
              <a:t>программы.</a:t>
            </a:r>
            <a:r>
              <a:rPr lang="ru-RU" dirty="0" err="1">
                <a:solidFill>
                  <a:srgbClr val="FFFFFF"/>
                </a:solidFill>
              </a:rPr>
              <a:t>то</a:t>
            </a:r>
            <a:endParaRPr lang="ru-RU" dirty="0">
              <a:solidFill>
                <a:srgbClr val="21386F"/>
              </a:solidFill>
            </a:endParaRPr>
          </a:p>
          <a:p>
            <a:r>
              <a:rPr lang="ru-RU" dirty="0">
                <a:solidFill>
                  <a:srgbClr val="21386F"/>
                </a:solidFill>
              </a:rPr>
              <a:t>Поэтому для поворота вершины на угол </a:t>
            </a:r>
            <a:r>
              <a:rPr lang="en-US" dirty="0">
                <a:solidFill>
                  <a:srgbClr val="21386F"/>
                </a:solidFill>
              </a:rPr>
              <a:t>A</a:t>
            </a:r>
            <a:r>
              <a:rPr lang="ru-RU" dirty="0">
                <a:solidFill>
                  <a:srgbClr val="21386F"/>
                </a:solidFill>
              </a:rPr>
              <a:t>, необходимо умножить вектор вершины на матрицу поворота.</a:t>
            </a: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082489"/>
            <a:ext cx="8639362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</a:rPr>
              <a:t>Вращение задается с помощью матрицы поворота для четырехмерного пространства</a:t>
            </a:r>
            <a:r>
              <a:rPr lang="en-US" dirty="0">
                <a:solidFill>
                  <a:srgbClr val="003F82"/>
                </a:solidFill>
              </a:rPr>
              <a:t>. </a:t>
            </a:r>
            <a:r>
              <a:rPr lang="ru-RU" dirty="0">
                <a:solidFill>
                  <a:srgbClr val="003F82"/>
                </a:solidFill>
              </a:rPr>
              <a:t>Для вращения вокруг плоскостей X0Y и </a:t>
            </a:r>
            <a:r>
              <a:rPr lang="en-US" dirty="0">
                <a:solidFill>
                  <a:srgbClr val="003F82"/>
                </a:solidFill>
              </a:rPr>
              <a:t>Z0W</a:t>
            </a:r>
            <a:r>
              <a:rPr lang="ru-RU" dirty="0">
                <a:solidFill>
                  <a:srgbClr val="003F82"/>
                </a:solidFill>
              </a:rPr>
              <a:t> она выглядит следующим образом</a:t>
            </a:r>
            <a:r>
              <a:rPr lang="en-US" dirty="0">
                <a:solidFill>
                  <a:srgbClr val="003F82"/>
                </a:solidFill>
              </a:rPr>
              <a:t>:</a:t>
            </a:r>
          </a:p>
          <a:p>
            <a:endParaRPr lang="ru-RU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B4ABF704-9E64-45E9-A3F0-36DD75A24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Савинов М.Г., БПИ-194, курсовая работа, Визуализатор трехмерной проекции четырехмерно тела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9A399103-9247-4B54-95E7-36A73D4D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23" y="2945094"/>
            <a:ext cx="5096930" cy="16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0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Алгоритм проектирования </a:t>
            </a:r>
            <a:r>
              <a:rPr lang="ru-RU" sz="2400" b="1" dirty="0" err="1">
                <a:solidFill>
                  <a:schemeClr val="bg1"/>
                </a:solidFill>
              </a:rPr>
              <a:t>тессеракта</a:t>
            </a:r>
            <a:r>
              <a:rPr lang="ru-RU" sz="2400" b="1" dirty="0">
                <a:solidFill>
                  <a:schemeClr val="bg1"/>
                </a:solidFill>
              </a:rPr>
              <a:t> на трехмерное пространство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478873" y="3569161"/>
            <a:ext cx="7589257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1386F"/>
                </a:solidFill>
              </a:rPr>
              <a:t>где a вычисляется по формуле 1/(</a:t>
            </a:r>
            <a:r>
              <a:rPr lang="ru-RU" dirty="0" err="1">
                <a:solidFill>
                  <a:srgbClr val="21386F"/>
                </a:solidFill>
              </a:rPr>
              <a:t>lw</a:t>
            </a:r>
            <a:r>
              <a:rPr lang="ru-RU" dirty="0">
                <a:solidFill>
                  <a:srgbClr val="21386F"/>
                </a:solidFill>
              </a:rPr>
              <a:t> −w) (</a:t>
            </a:r>
            <a:r>
              <a:rPr lang="ru-RU" dirty="0" err="1">
                <a:solidFill>
                  <a:srgbClr val="21386F"/>
                </a:solidFill>
              </a:rPr>
              <a:t>lw</a:t>
            </a:r>
            <a:r>
              <a:rPr lang="ru-RU" dirty="0">
                <a:solidFill>
                  <a:srgbClr val="21386F"/>
                </a:solidFill>
              </a:rPr>
              <a:t> - расстояние, </a:t>
            </a:r>
            <a:endParaRPr lang="en-US" dirty="0">
              <a:solidFill>
                <a:srgbClr val="21386F"/>
              </a:solidFill>
            </a:endParaRPr>
          </a:p>
          <a:p>
            <a:r>
              <a:rPr lang="ru-RU" dirty="0">
                <a:solidFill>
                  <a:srgbClr val="21386F"/>
                </a:solidFill>
              </a:rPr>
              <a:t>на котором точка зрения (в этой же точке находится источник света) </a:t>
            </a:r>
            <a:endParaRPr lang="en-US" dirty="0">
              <a:solidFill>
                <a:srgbClr val="21386F"/>
              </a:solidFill>
            </a:endParaRPr>
          </a:p>
          <a:p>
            <a:r>
              <a:rPr lang="ru-RU" dirty="0">
                <a:solidFill>
                  <a:srgbClr val="21386F"/>
                </a:solidFill>
              </a:rPr>
              <a:t>располагается в четырехмерном пространстве на оси w,</a:t>
            </a:r>
            <a:endParaRPr lang="en-US" dirty="0">
              <a:solidFill>
                <a:srgbClr val="21386F"/>
              </a:solidFill>
            </a:endParaRPr>
          </a:p>
          <a:p>
            <a:r>
              <a:rPr lang="ru-RU" dirty="0">
                <a:solidFill>
                  <a:srgbClr val="21386F"/>
                </a:solidFill>
              </a:rPr>
              <a:t> а w - четвертая координата рассматриваемой вершины</a:t>
            </a:r>
            <a:r>
              <a:rPr lang="en-US" dirty="0">
                <a:solidFill>
                  <a:srgbClr val="21386F"/>
                </a:solidFill>
              </a:rPr>
              <a:t>). </a:t>
            </a:r>
            <a:endParaRPr lang="ru-RU" dirty="0">
              <a:solidFill>
                <a:srgbClr val="21386F"/>
              </a:solidFill>
            </a:endParaRPr>
          </a:p>
          <a:p>
            <a:r>
              <a:rPr lang="ru-RU" dirty="0">
                <a:solidFill>
                  <a:srgbClr val="21386F"/>
                </a:solidFill>
              </a:rPr>
              <a:t>При изменении </a:t>
            </a:r>
            <a:r>
              <a:rPr lang="ru-RU" dirty="0" err="1">
                <a:solidFill>
                  <a:srgbClr val="21386F"/>
                </a:solidFill>
              </a:rPr>
              <a:t>lw</a:t>
            </a:r>
            <a:r>
              <a:rPr lang="ru-RU" dirty="0">
                <a:solidFill>
                  <a:srgbClr val="21386F"/>
                </a:solidFill>
              </a:rPr>
              <a:t> изменяются размеры внешнего куба проекции к </a:t>
            </a:r>
          </a:p>
          <a:p>
            <a:r>
              <a:rPr lang="ru-RU" dirty="0">
                <a:solidFill>
                  <a:srgbClr val="21386F"/>
                </a:solidFill>
              </a:rPr>
              <a:t>внутреннему. Для лучшей реализации проекции </a:t>
            </a:r>
            <a:r>
              <a:rPr lang="ru-RU" dirty="0" err="1">
                <a:solidFill>
                  <a:srgbClr val="21386F"/>
                </a:solidFill>
              </a:rPr>
              <a:t>тессеракта</a:t>
            </a:r>
            <a:r>
              <a:rPr lang="ru-RU" dirty="0">
                <a:solidFill>
                  <a:srgbClr val="21386F"/>
                </a:solidFill>
              </a:rPr>
              <a:t> </a:t>
            </a:r>
          </a:p>
          <a:p>
            <a:r>
              <a:rPr lang="ru-RU" dirty="0">
                <a:solidFill>
                  <a:srgbClr val="21386F"/>
                </a:solidFill>
              </a:rPr>
              <a:t>подходит формула 5/(4−w).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66302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</a:rPr>
              <a:t>Для проектирования </a:t>
            </a:r>
            <a:r>
              <a:rPr lang="ru-RU" dirty="0" err="1">
                <a:solidFill>
                  <a:srgbClr val="003F82"/>
                </a:solidFill>
              </a:rPr>
              <a:t>тессеракта</a:t>
            </a:r>
            <a:r>
              <a:rPr lang="ru-RU" dirty="0">
                <a:solidFill>
                  <a:srgbClr val="003F82"/>
                </a:solidFill>
              </a:rPr>
              <a:t> на трехмерное пространство используется матрица проекции, которая имеет вид</a:t>
            </a:r>
            <a:r>
              <a:rPr lang="en-US" dirty="0">
                <a:solidFill>
                  <a:srgbClr val="003F82"/>
                </a:solidFill>
              </a:rPr>
              <a:t>:</a:t>
            </a:r>
            <a:br>
              <a:rPr lang="ru-RU" sz="2000" dirty="0">
                <a:solidFill>
                  <a:srgbClr val="003F82"/>
                </a:solidFill>
              </a:rPr>
            </a:b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7C2E945-B992-453F-8E1F-7178E79DD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Савинов М.Г., БПИ-194, курсовая работа, Визуализатор трехмерной проекции четырехмерно тела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клавиатура&#10;&#10;Автоматически созданное описание">
            <a:extLst>
              <a:ext uri="{FF2B5EF4-FFF2-40B4-BE49-F238E27FC236}">
                <a16:creationId xmlns:a16="http://schemas.microsoft.com/office/drawing/2014/main" id="{07BFAB8F-7739-42CD-A51C-094EB096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5" y="2255838"/>
            <a:ext cx="2122796" cy="1245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Алгоритм проектирования </a:t>
            </a:r>
            <a:r>
              <a:rPr lang="ru-RU" sz="2400" b="1" dirty="0" err="1">
                <a:solidFill>
                  <a:schemeClr val="bg1"/>
                </a:solidFill>
              </a:rPr>
              <a:t>тессеракта</a:t>
            </a:r>
            <a:r>
              <a:rPr lang="ru-RU" sz="2400" b="1" dirty="0">
                <a:solidFill>
                  <a:schemeClr val="bg1"/>
                </a:solidFill>
              </a:rPr>
              <a:t> на трехмерное пространство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75446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</a:rPr>
              <a:t>Для получения проекций четырехмерных вершин на трехмерное пространство достаточно просто умножить вектор, состоящий из координат X, Y, Z четырехмерной вершины, преобразованной с помощи матрицы поворота, на полученную матрицу проекций. Затем рассчитываются нормали(см. следующий слайд) к каждой грани (заданной 4-мя вершинами). Граням и ребрам проекции присваиваются грани и ребра, заданные в программе.</a:t>
            </a:r>
          </a:p>
          <a:p>
            <a:br>
              <a:rPr lang="ru-RU" sz="2000" dirty="0">
                <a:solidFill>
                  <a:srgbClr val="003F82"/>
                </a:solidFill>
              </a:rPr>
            </a:b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2CE0217-84C6-4BC6-940C-8AE73EBBF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6588690"/>
            <a:ext cx="8611032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Савинов М.Г., БПИ-194, курсовая работа, Визуализатор трехмерной проекции четырехмерно тела		2020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зеленый, монитор, сидит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96D7D194-1F42-4C2B-B398-1A1D641A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46" y="3189643"/>
            <a:ext cx="4820633" cy="29382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1342</Words>
  <Application>Microsoft Office PowerPoint</Application>
  <PresentationFormat>Экран (4:3)</PresentationFormat>
  <Paragraphs>165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Segoe UI</vt:lpstr>
      <vt:lpstr>Office Theme</vt:lpstr>
      <vt:lpstr>Факультет компьютерных наук Образовательная программа  09.03.04 Программная инженерия Курсовая работа Визуализатор трехмерной проекции четырехмерного тела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2019</dc:title>
  <dc:creator>Р.З. Ахметсафина</dc:creator>
  <cp:lastModifiedBy>Максим</cp:lastModifiedBy>
  <cp:revision>61</cp:revision>
  <dcterms:created xsi:type="dcterms:W3CDTF">2010-09-30T06:45:00Z</dcterms:created>
  <dcterms:modified xsi:type="dcterms:W3CDTF">2020-05-17T20:05:14Z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