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embeddings/oleObject1.docx" ContentType="application/vnd.openxmlformats-officedocument.wordprocessingml.documen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11.png" ContentType="image/png"/>
  <Override PartName="/ppt/media/image5.jpeg" ContentType="image/jpeg"/>
  <Override PartName="/ppt/media/image6.jpeg" ContentType="image/jpeg"/>
  <Override PartName="/ppt/media/image21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2.jpeg" ContentType="image/jpeg"/>
  <Override PartName="/ppt/media/image23.png" ContentType="image/png"/>
  <Override PartName="/ppt/media/image24.png" ContentType="image/png"/>
  <Override PartName="/ppt/media/image25.emf" ContentType="image/x-emf"/>
  <Override PartName="/ppt/media/image26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5" r:id="rId10"/>
    <p:sldMasterId id="2147483667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перемещения страницы щёлкните мышью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3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3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3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EBAFF0BF-E5E1-4442-9B2A-6C99438BF060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0" y="81288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37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6477EB-8FC5-4F0F-8E7B-8ECDBF2EE711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26BE20-E502-4AEF-B2DE-5B700EF778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FC23C34E-D5CA-458A-94DB-453CC4159F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A96D23D-7B32-404C-8C84-7171A98F77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4E638A1-7D67-4D20-90F8-44D93E4D2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47C8C3-B7E1-4860-A120-D398DE0941D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FE95EA-F4EF-4A55-B9CC-5444E85F5C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25EA63-5DC6-469C-85AE-D7089383B2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E206DDA-81A1-4D4E-BE53-F5170CF7C8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ACC3190-C97A-4DCD-912B-773DE51E71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7BB7542-B1BD-43F1-902F-CB3489D207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8B302A4-0C86-4512-BFAA-AABDF30B73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solidFill>
              <a:srgbClr val="3b160e"/>
            </a:solidFill>
            <a:prstDash val="sysDot"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0957DE0-5C0A-4727-A277-2A58D1EF53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ED874A-8A32-4C04-ABD1-956F4081A297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7640" cy="58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2800" cy="581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55A1E4-38D0-41B4-AAA7-E64F7E70BBBE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8321F7-DDDC-4CB3-937B-BEAEC52E60AD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160" cy="285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4160" cy="149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E237B5-96BD-46C1-959B-3AB77C0D4D3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00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FAE38E-8E52-4BBC-B438-7C5C2C9C3CA2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628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628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184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1840" cy="368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8A42B8C-E6A5-4018-A368-67751729EF4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A138E1-9B45-4687-A7C6-16FF525980D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840" cy="159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760" cy="487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840" cy="381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8776AB-2FF1-4473-A0ED-C13C934EF62B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840" cy="159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760" cy="487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840" cy="381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27209B-BF09-4EF9-AD2A-7E001F98B4D4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560" cy="238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6133C9-D535-4F44-9DF9-E30E8AF2DAC6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360" cy="397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Для правки структуры щёлкните мышью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Четвёртый уровень структуры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Шестой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Седьмой уровень структуры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Образец заголовка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16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Образец текста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Второй уровень</a:t>
            </a:r>
            <a:endParaRPr b="0" lang="ru-RU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Третий уровень</a:t>
            </a:r>
            <a:endParaRPr b="0" lang="ru-RU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Четвертый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Пятый уровень</a:t>
            </a:r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&lt;дата/время&gt;</a:t>
            </a:r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BE9635-A5E8-4EDC-83D6-FA19B4EE7EC0}" type="slidenum">
              <a:rPr b="0" lang="ru-RU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jpeg"/><Relationship Id="rId7" Type="http://schemas.openxmlformats.org/officeDocument/2006/relationships/image" Target="../media/image23.png"/><Relationship Id="rId8" Type="http://schemas.openxmlformats.org/officeDocument/2006/relationships/slideLayout" Target="../slideLayouts/slideLayout1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package" Target="../embeddings/oleObject1.docx"/><Relationship Id="rId3" Type="http://schemas.openxmlformats.org/officeDocument/2006/relationships/image" Target="../media/image25.emf"/><Relationship Id="rId4" Type="http://schemas.openxmlformats.org/officeDocument/2006/relationships/slideLayout" Target="../slideLayouts/slideLayout1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Рисунок 8" descr=""/>
          <p:cNvPicPr/>
          <p:nvPr/>
        </p:nvPicPr>
        <p:blipFill>
          <a:blip r:embed="rId1"/>
          <a:stretch/>
        </p:blipFill>
        <p:spPr>
          <a:xfrm>
            <a:off x="2238840" y="1533960"/>
            <a:ext cx="7823880" cy="3423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Подзаголовок 2"/>
          <p:cNvSpPr/>
          <p:nvPr/>
        </p:nvSpPr>
        <p:spPr>
          <a:xfrm>
            <a:off x="2618640" y="4958280"/>
            <a:ext cx="479700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endParaRPr b="0" lang="ru-RU" sz="2800" strike="noStrike" u="none">
              <a:solidFill>
                <a:srgbClr val="4b1010"/>
              </a:solidFill>
              <a:effectLst/>
              <a:uFillTx/>
              <a:latin typeface="Bookman Old Style"/>
            </a:endParaRPr>
          </a:p>
        </p:txBody>
      </p:sp>
      <p:sp>
        <p:nvSpPr>
          <p:cNvPr id="90" name="Подзаголовок 2"/>
          <p:cNvSpPr/>
          <p:nvPr/>
        </p:nvSpPr>
        <p:spPr>
          <a:xfrm>
            <a:off x="9326520" y="6253560"/>
            <a:ext cx="268164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Команда 9.4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76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DF7F2C00-8E1E-4BF1-BDFA-20018EC51FE5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9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1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82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4" name="TextBox 40"/>
          <p:cNvSpPr/>
          <p:nvPr/>
        </p:nvSpPr>
        <p:spPr>
          <a:xfrm>
            <a:off x="1737720" y="43225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5" name="Равнобедренный треугольник 41"/>
          <p:cNvSpPr/>
          <p:nvPr/>
        </p:nvSpPr>
        <p:spPr>
          <a:xfrm rot="5400000">
            <a:off x="1357200" y="443988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TextBox 42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7" name="Равнобедренный треугольник 43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88" name="Рисунок 2" descr=""/>
          <p:cNvPicPr/>
          <p:nvPr/>
        </p:nvPicPr>
        <p:blipFill>
          <a:blip r:embed="rId2"/>
          <a:srcRect l="0" t="0" r="0" b="3719"/>
          <a:stretch/>
        </p:blipFill>
        <p:spPr>
          <a:xfrm>
            <a:off x="7660440" y="88200"/>
            <a:ext cx="307620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90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EDA33ED7-4A01-4A8C-BECE-4D0D5CD315AF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3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5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96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7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8" name="TextBox 40"/>
          <p:cNvSpPr/>
          <p:nvPr/>
        </p:nvSpPr>
        <p:spPr>
          <a:xfrm>
            <a:off x="1450080" y="4324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Равнобедренный треугольник 41"/>
          <p:cNvSpPr/>
          <p:nvPr/>
        </p:nvSpPr>
        <p:spPr>
          <a:xfrm rot="5400000">
            <a:off x="1069560" y="44413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1737720" y="56059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Равнобедренный треугольник 43"/>
          <p:cNvSpPr/>
          <p:nvPr/>
        </p:nvSpPr>
        <p:spPr>
          <a:xfrm rot="5400000">
            <a:off x="1357200" y="5722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02" name="Рисунок 3" descr=""/>
          <p:cNvPicPr/>
          <p:nvPr/>
        </p:nvPicPr>
        <p:blipFill>
          <a:blip r:embed="rId2"/>
          <a:srcRect l="0" t="0" r="0" b="3719"/>
          <a:stretch/>
        </p:blipFill>
        <p:spPr>
          <a:xfrm>
            <a:off x="7658280" y="88200"/>
            <a:ext cx="307620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04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3F2F049-9364-439C-86A2-83E0EDB2FBC2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7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10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2" name="TextBox 40"/>
          <p:cNvSpPr/>
          <p:nvPr/>
        </p:nvSpPr>
        <p:spPr>
          <a:xfrm>
            <a:off x="1450080" y="4324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3" name="Равнобедренный треугольник 41"/>
          <p:cNvSpPr/>
          <p:nvPr/>
        </p:nvSpPr>
        <p:spPr>
          <a:xfrm rot="5400000">
            <a:off x="1069560" y="44413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TextBox 42"/>
          <p:cNvSpPr/>
          <p:nvPr/>
        </p:nvSpPr>
        <p:spPr>
          <a:xfrm>
            <a:off x="1737720" y="56059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5" name="Равнобедренный треугольник 43"/>
          <p:cNvSpPr/>
          <p:nvPr/>
        </p:nvSpPr>
        <p:spPr>
          <a:xfrm rot="5400000">
            <a:off x="1357200" y="5722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16" name="Рисунок 2" descr=""/>
          <p:cNvPicPr/>
          <p:nvPr/>
        </p:nvPicPr>
        <p:blipFill>
          <a:blip r:embed="rId2"/>
          <a:stretch/>
        </p:blipFill>
        <p:spPr>
          <a:xfrm>
            <a:off x="765756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18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47A3B96-A415-4D23-B974-B9FB00332C03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1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23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24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6" name="TextBox 40"/>
          <p:cNvSpPr/>
          <p:nvPr/>
        </p:nvSpPr>
        <p:spPr>
          <a:xfrm>
            <a:off x="1450080" y="4324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Равнобедренный треугольник 41"/>
          <p:cNvSpPr/>
          <p:nvPr/>
        </p:nvSpPr>
        <p:spPr>
          <a:xfrm rot="5400000">
            <a:off x="1069560" y="44413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28" name="TextBox 42"/>
          <p:cNvSpPr/>
          <p:nvPr/>
        </p:nvSpPr>
        <p:spPr>
          <a:xfrm>
            <a:off x="1737720" y="56059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9" name="Равнобедренный треугольник 43"/>
          <p:cNvSpPr/>
          <p:nvPr/>
        </p:nvSpPr>
        <p:spPr>
          <a:xfrm rot="5400000">
            <a:off x="1357200" y="5722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30" name="Рисунок 2" descr=""/>
          <p:cNvPicPr/>
          <p:nvPr/>
        </p:nvPicPr>
        <p:blipFill>
          <a:blip r:embed="rId2"/>
          <a:stretch/>
        </p:blipFill>
        <p:spPr>
          <a:xfrm>
            <a:off x="765756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32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3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8D888CDD-441A-4881-AC6E-452834042276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5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37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38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0" name="TextBox 40"/>
          <p:cNvSpPr/>
          <p:nvPr/>
        </p:nvSpPr>
        <p:spPr>
          <a:xfrm>
            <a:off x="1450080" y="4324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1" name="Равнобедренный треугольник 41"/>
          <p:cNvSpPr/>
          <p:nvPr/>
        </p:nvSpPr>
        <p:spPr>
          <a:xfrm rot="5400000">
            <a:off x="1069560" y="44413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42" name="TextBox 42"/>
          <p:cNvSpPr/>
          <p:nvPr/>
        </p:nvSpPr>
        <p:spPr>
          <a:xfrm>
            <a:off x="1737720" y="56059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3" name="Равнобедренный треугольник 43"/>
          <p:cNvSpPr/>
          <p:nvPr/>
        </p:nvSpPr>
        <p:spPr>
          <a:xfrm rot="5400000">
            <a:off x="1357200" y="5722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44" name="Рисунок 3" descr=""/>
          <p:cNvPicPr/>
          <p:nvPr/>
        </p:nvPicPr>
        <p:blipFill>
          <a:blip r:embed="rId2"/>
          <a:stretch/>
        </p:blipFill>
        <p:spPr>
          <a:xfrm>
            <a:off x="765756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46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C3F121C8-4E3F-4B30-AC7D-A241022712D0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1"/>
          <p:cNvSpPr/>
          <p:nvPr/>
        </p:nvSpPr>
        <p:spPr>
          <a:xfrm>
            <a:off x="-1483560" y="3852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кондитера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TextBox 19"/>
          <p:cNvSpPr/>
          <p:nvPr/>
        </p:nvSpPr>
        <p:spPr>
          <a:xfrm>
            <a:off x="1804320" y="22366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Равнобедренный треугольник 20"/>
          <p:cNvSpPr/>
          <p:nvPr/>
        </p:nvSpPr>
        <p:spPr>
          <a:xfrm rot="5400000">
            <a:off x="1437480" y="23731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51" name="Прямая соединительная линия 10"/>
          <p:cNvCxnSpPr/>
          <p:nvPr/>
        </p:nvCxnSpPr>
        <p:spPr>
          <a:xfrm>
            <a:off x="841680" y="1626480"/>
            <a:ext cx="360" cy="45723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52" name="Равнобедренный треугольник 17"/>
          <p:cNvSpPr/>
          <p:nvPr/>
        </p:nvSpPr>
        <p:spPr>
          <a:xfrm rot="5400000">
            <a:off x="1148760" y="51861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53" name="TextBox 28"/>
          <p:cNvSpPr/>
          <p:nvPr/>
        </p:nvSpPr>
        <p:spPr>
          <a:xfrm>
            <a:off x="1504080" y="50688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TextBox 29"/>
          <p:cNvSpPr/>
          <p:nvPr/>
        </p:nvSpPr>
        <p:spPr>
          <a:xfrm>
            <a:off x="1532880" y="3634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5" name="Равнобедренный треугольник 30"/>
          <p:cNvSpPr/>
          <p:nvPr/>
        </p:nvSpPr>
        <p:spPr>
          <a:xfrm rot="5400000">
            <a:off x="1152360" y="3751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56" name="" descr=""/>
          <p:cNvPicPr/>
          <p:nvPr/>
        </p:nvPicPr>
        <p:blipFill>
          <a:blip r:embed="rId2"/>
          <a:stretch/>
        </p:blipFill>
        <p:spPr>
          <a:xfrm>
            <a:off x="7657200" y="90000"/>
            <a:ext cx="3085200" cy="6681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58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9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E51CA854-A75D-474D-996C-445C576D89F3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TextBox 24"/>
          <p:cNvSpPr/>
          <p:nvPr/>
        </p:nvSpPr>
        <p:spPr>
          <a:xfrm>
            <a:off x="1846080" y="36680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1" name="Равнобедренный треугольник 25"/>
          <p:cNvSpPr/>
          <p:nvPr/>
        </p:nvSpPr>
        <p:spPr>
          <a:xfrm rot="5400000">
            <a:off x="1465560" y="37854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62" name="PlaceHolder 1"/>
          <p:cNvSpPr/>
          <p:nvPr/>
        </p:nvSpPr>
        <p:spPr>
          <a:xfrm>
            <a:off x="-1483560" y="3852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кондитера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63" name="Рисунок 8" descr=""/>
          <p:cNvPicPr/>
          <p:nvPr/>
        </p:nvPicPr>
        <p:blipFill>
          <a:blip r:embed="rId2"/>
          <a:stretch/>
        </p:blipFill>
        <p:spPr>
          <a:xfrm>
            <a:off x="765396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4" name="Равнобедренный треугольник 14"/>
          <p:cNvSpPr/>
          <p:nvPr/>
        </p:nvSpPr>
        <p:spPr>
          <a:xfrm rot="5400000">
            <a:off x="1148760" y="51861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65" name="Прямая соединительная линия 15"/>
          <p:cNvCxnSpPr/>
          <p:nvPr/>
        </p:nvCxnSpPr>
        <p:spPr>
          <a:xfrm>
            <a:off x="841680" y="1626480"/>
            <a:ext cx="360" cy="45723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66" name="Равнобедренный треугольник 19"/>
          <p:cNvSpPr/>
          <p:nvPr/>
        </p:nvSpPr>
        <p:spPr>
          <a:xfrm rot="5400000">
            <a:off x="1152360" y="23846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67" name="TextBox 31"/>
          <p:cNvSpPr/>
          <p:nvPr/>
        </p:nvSpPr>
        <p:spPr>
          <a:xfrm>
            <a:off x="1540800" y="22676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8" name="TextBox 32"/>
          <p:cNvSpPr/>
          <p:nvPr/>
        </p:nvSpPr>
        <p:spPr>
          <a:xfrm>
            <a:off x="1504080" y="50688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70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BD745F73-CAFF-4881-88C9-F87DF9DDFC7F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72" name="Прямая соединительная линия 37"/>
          <p:cNvCxnSpPr/>
          <p:nvPr/>
        </p:nvCxnSpPr>
        <p:spPr>
          <a:xfrm>
            <a:off x="841680" y="1626480"/>
            <a:ext cx="360" cy="45723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73" name="PlaceHolder 1"/>
          <p:cNvSpPr/>
          <p:nvPr/>
        </p:nvSpPr>
        <p:spPr>
          <a:xfrm>
            <a:off x="-1483560" y="3852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кондитера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74" name="Рисунок 8" descr=""/>
          <p:cNvPicPr/>
          <p:nvPr/>
        </p:nvPicPr>
        <p:blipFill>
          <a:blip r:embed="rId2"/>
          <a:stretch/>
        </p:blipFill>
        <p:spPr>
          <a:xfrm>
            <a:off x="765828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5" name="TextBox 15"/>
          <p:cNvSpPr/>
          <p:nvPr/>
        </p:nvSpPr>
        <p:spPr>
          <a:xfrm>
            <a:off x="1540800" y="22676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Равнобедренный треугольник 16"/>
          <p:cNvSpPr/>
          <p:nvPr/>
        </p:nvSpPr>
        <p:spPr>
          <a:xfrm rot="5400000">
            <a:off x="1152360" y="23846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77" name="TextBox 17"/>
          <p:cNvSpPr/>
          <p:nvPr/>
        </p:nvSpPr>
        <p:spPr>
          <a:xfrm>
            <a:off x="1532880" y="3634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8" name="Равнобедренный треугольник 18"/>
          <p:cNvSpPr/>
          <p:nvPr/>
        </p:nvSpPr>
        <p:spPr>
          <a:xfrm rot="5400000">
            <a:off x="1152360" y="3751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79" name="TextBox 22"/>
          <p:cNvSpPr/>
          <p:nvPr/>
        </p:nvSpPr>
        <p:spPr>
          <a:xfrm>
            <a:off x="1814400" y="50616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0" name="Равнобедренный треугольник 23"/>
          <p:cNvSpPr/>
          <p:nvPr/>
        </p:nvSpPr>
        <p:spPr>
          <a:xfrm rot="5400000">
            <a:off x="1433880" y="51789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82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3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8AB4E45-A796-4001-8857-B85204E83E29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4" name="PlaceHolder 1"/>
          <p:cNvSpPr/>
          <p:nvPr/>
        </p:nvSpPr>
        <p:spPr>
          <a:xfrm>
            <a:off x="-1483560" y="3852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кондитера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85" name="Рисунок 2" descr=""/>
          <p:cNvPicPr/>
          <p:nvPr/>
        </p:nvPicPr>
        <p:blipFill>
          <a:blip r:embed="rId2"/>
          <a:stretch/>
        </p:blipFill>
        <p:spPr>
          <a:xfrm>
            <a:off x="7658280" y="88200"/>
            <a:ext cx="3083400" cy="66812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86" name="Прямая соединительная линия 13"/>
          <p:cNvCxnSpPr/>
          <p:nvPr/>
        </p:nvCxnSpPr>
        <p:spPr>
          <a:xfrm>
            <a:off x="841680" y="1626480"/>
            <a:ext cx="360" cy="45723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87" name="TextBox 20"/>
          <p:cNvSpPr/>
          <p:nvPr/>
        </p:nvSpPr>
        <p:spPr>
          <a:xfrm>
            <a:off x="1814400" y="50616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8" name="Равнобедренный треугольник 21"/>
          <p:cNvSpPr/>
          <p:nvPr/>
        </p:nvSpPr>
        <p:spPr>
          <a:xfrm rot="5400000">
            <a:off x="1433880" y="51789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89" name="TextBox 22"/>
          <p:cNvSpPr/>
          <p:nvPr/>
        </p:nvSpPr>
        <p:spPr>
          <a:xfrm>
            <a:off x="1540800" y="22676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0" name="Равнобедренный треугольник 23"/>
          <p:cNvSpPr/>
          <p:nvPr/>
        </p:nvSpPr>
        <p:spPr>
          <a:xfrm rot="5400000">
            <a:off x="1152360" y="23846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91" name="TextBox 24"/>
          <p:cNvSpPr/>
          <p:nvPr/>
        </p:nvSpPr>
        <p:spPr>
          <a:xfrm>
            <a:off x="1532880" y="3634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2" name="Равнобедренный треугольник 25"/>
          <p:cNvSpPr/>
          <p:nvPr/>
        </p:nvSpPr>
        <p:spPr>
          <a:xfrm rot="5400000">
            <a:off x="1152360" y="3751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294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5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6E08A59-EE5D-4742-9748-F379F2711481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1"/>
          <p:cNvSpPr/>
          <p:nvPr/>
        </p:nvSpPr>
        <p:spPr>
          <a:xfrm>
            <a:off x="-1483560" y="3852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кондитера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7" name="Рисунок 3" descr=""/>
          <p:cNvPicPr/>
          <p:nvPr/>
        </p:nvPicPr>
        <p:blipFill>
          <a:blip r:embed="rId2"/>
          <a:stretch/>
        </p:blipFill>
        <p:spPr>
          <a:xfrm>
            <a:off x="7651800" y="83160"/>
            <a:ext cx="3083400" cy="66812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298" name="Прямая соединительная линия 4"/>
          <p:cNvCxnSpPr/>
          <p:nvPr/>
        </p:nvCxnSpPr>
        <p:spPr>
          <a:xfrm>
            <a:off x="841680" y="1626480"/>
            <a:ext cx="360" cy="45723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299" name="TextBox 15"/>
          <p:cNvSpPr/>
          <p:nvPr/>
        </p:nvSpPr>
        <p:spPr>
          <a:xfrm>
            <a:off x="1540800" y="22676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0" name="Равнобедренный треугольник 16"/>
          <p:cNvSpPr/>
          <p:nvPr/>
        </p:nvSpPr>
        <p:spPr>
          <a:xfrm rot="5400000">
            <a:off x="1152360" y="23846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01" name="TextBox 17"/>
          <p:cNvSpPr/>
          <p:nvPr/>
        </p:nvSpPr>
        <p:spPr>
          <a:xfrm>
            <a:off x="1532880" y="3634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2" name="Равнобедренный треугольник 18"/>
          <p:cNvSpPr/>
          <p:nvPr/>
        </p:nvSpPr>
        <p:spPr>
          <a:xfrm rot="5400000">
            <a:off x="1152360" y="3751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303" name="TextBox 21"/>
          <p:cNvSpPr/>
          <p:nvPr/>
        </p:nvSpPr>
        <p:spPr>
          <a:xfrm>
            <a:off x="1814400" y="50616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4" name="Равнобедренный треугольник 22"/>
          <p:cNvSpPr/>
          <p:nvPr/>
        </p:nvSpPr>
        <p:spPr>
          <a:xfrm rot="5400000">
            <a:off x="1433880" y="51789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29160" y="36396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Команда разработчиков</a:t>
            </a:r>
            <a:endParaRPr b="0" lang="ru-RU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432440" y="1688760"/>
            <a:ext cx="9507240" cy="434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4b101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Мишненкова Елизавета –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Project manager, Analyst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4b101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Стрельников Максим –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Frontend developer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4b101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Бакланова Вероника –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UI &amp; UX 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Дизайнер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4b101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Чаленко Михаил –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Tester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28600" indent="-228600" defTabSz="914400">
              <a:lnSpc>
                <a:spcPct val="150000"/>
              </a:lnSpc>
              <a:spcBef>
                <a:spcPts val="1001"/>
              </a:spcBef>
              <a:buClr>
                <a:srgbClr val="4b1010"/>
              </a:buClr>
              <a:buFont typeface="Arial"/>
              <a:buChar char="•"/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Кильченко Владимир –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Backend developer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3" name="Рисунок 3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Прямоугольник 70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8280CAF9-57E3-4B9E-92B5-D24373255B9D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Технологии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1286640" y="1819440"/>
            <a:ext cx="4486680" cy="4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Для серверной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</a:t>
            </a: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части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307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8" name="Picture 4" descr="Picture background"/>
          <p:cNvPicPr/>
          <p:nvPr/>
        </p:nvPicPr>
        <p:blipFill>
          <a:blip r:embed="rId2"/>
          <a:stretch/>
        </p:blipFill>
        <p:spPr>
          <a:xfrm>
            <a:off x="758880" y="2473200"/>
            <a:ext cx="2491560" cy="249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9" name="AutoShape 8" descr="Picture background"/>
          <p:cNvSpPr/>
          <p:nvPr/>
        </p:nvSpPr>
        <p:spPr>
          <a:xfrm>
            <a:off x="5943600" y="-792360"/>
            <a:ext cx="4372560" cy="43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endParaRPr b="0" lang="ru-RU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310" name="Picture 10" descr="Picture background"/>
          <p:cNvPicPr/>
          <p:nvPr/>
        </p:nvPicPr>
        <p:blipFill>
          <a:blip r:embed="rId3"/>
          <a:stretch/>
        </p:blipFill>
        <p:spPr>
          <a:xfrm>
            <a:off x="2399760" y="4834440"/>
            <a:ext cx="2275560" cy="90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1" name="Picture 16" descr="Picture background"/>
          <p:cNvPicPr/>
          <p:nvPr/>
        </p:nvPicPr>
        <p:blipFill>
          <a:blip r:embed="rId4"/>
          <a:stretch/>
        </p:blipFill>
        <p:spPr>
          <a:xfrm>
            <a:off x="2509920" y="2334960"/>
            <a:ext cx="3603960" cy="2444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2" name="Picture 18" descr="Picture background"/>
          <p:cNvPicPr/>
          <p:nvPr/>
        </p:nvPicPr>
        <p:blipFill>
          <a:blip r:embed="rId5"/>
          <a:stretch/>
        </p:blipFill>
        <p:spPr>
          <a:xfrm>
            <a:off x="5943600" y="2280960"/>
            <a:ext cx="2275560" cy="2275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3" name="Picture 20" descr="Picture background"/>
          <p:cNvPicPr/>
          <p:nvPr/>
        </p:nvPicPr>
        <p:blipFill>
          <a:blip r:embed="rId6"/>
          <a:stretch/>
        </p:blipFill>
        <p:spPr>
          <a:xfrm>
            <a:off x="8203320" y="3033000"/>
            <a:ext cx="3305520" cy="99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4" name="Picture 22" descr="Picture background"/>
          <p:cNvPicPr/>
          <p:nvPr/>
        </p:nvPicPr>
        <p:blipFill>
          <a:blip r:embed="rId7"/>
          <a:stretch/>
        </p:blipFill>
        <p:spPr>
          <a:xfrm>
            <a:off x="6528600" y="4410720"/>
            <a:ext cx="4715280" cy="1215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5" name="Объект 2"/>
          <p:cNvSpPr/>
          <p:nvPr/>
        </p:nvSpPr>
        <p:spPr>
          <a:xfrm>
            <a:off x="6640560" y="1819440"/>
            <a:ext cx="4486680" cy="46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Для клиентской</a:t>
            </a:r>
            <a:r>
              <a:rPr b="0" lang="en-US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 </a:t>
            </a: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части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6" name="Прямоугольник 12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4F29908C-CD7C-4F36-AB80-42F21721B47A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140000" y="252000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Архитектура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318" name="Рисунок 9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9" name="Прямоугольник 97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55558C85-2C06-4BCF-852A-7A6CEC113EB4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20" name="" descr=""/>
          <p:cNvPicPr/>
          <p:nvPr/>
        </p:nvPicPr>
        <p:blipFill>
          <a:blip r:embed="rId2"/>
          <a:stretch/>
        </p:blipFill>
        <p:spPr>
          <a:xfrm>
            <a:off x="180000" y="85680"/>
            <a:ext cx="6480000" cy="667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38080" y="25416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Тестирование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322" name="Рисунок 9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3" name="Прямоугольник 97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EE811A1C-CE0B-4A8F-87B3-0C4609DCEECF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24" name=""/>
          <p:cNvGraphicFramePr/>
          <p:nvPr/>
        </p:nvGraphicFramePr>
        <p:xfrm>
          <a:off x="-973440" y="4174200"/>
          <a:ext cx="13063320" cy="3351960"/>
        </p:xfrm>
        <a:graphic>
          <a:graphicData uri="http://schemas.openxmlformats.org/presentationml/2006/ole">
            <p:oleObj progId="Word.Document.12" r:id="rId2" spid="">
              <p:embed/>
              <p:pic>
                <p:nvPicPr>
                  <p:cNvPr id="325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-973440" y="4174200"/>
                    <a:ext cx="13063320" cy="335196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26" name=""/>
          <p:cNvSpPr txBox="1"/>
          <p:nvPr/>
        </p:nvSpPr>
        <p:spPr>
          <a:xfrm>
            <a:off x="900000" y="1800000"/>
            <a:ext cx="5220000" cy="34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32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Unit-тесты 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JUnit 4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MockK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Kotlin Coroutines Test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6480000" y="1800000"/>
            <a:ext cx="5220000" cy="324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32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Ручное тестирование 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Эмулятор 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Android Studio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2800" strike="noStrike" u="none">
                <a:solidFill>
                  <a:srgbClr val="3b160e"/>
                </a:solidFill>
                <a:effectLst/>
                <a:uFillTx/>
                <a:latin typeface="Bookman Old Style"/>
              </a:rPr>
              <a:t>Postman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Объект 6" descr=""/>
          <p:cNvPicPr/>
          <p:nvPr/>
        </p:nvPicPr>
        <p:blipFill>
          <a:blip r:embed="rId1"/>
          <a:stretch/>
        </p:blipFill>
        <p:spPr>
          <a:xfrm>
            <a:off x="7436880" y="1740600"/>
            <a:ext cx="3192840" cy="3192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9" name="Рисунок 4" descr=""/>
          <p:cNvPicPr/>
          <p:nvPr/>
        </p:nvPicPr>
        <p:blipFill>
          <a:blip r:embed="rId2"/>
          <a:stretch/>
        </p:blipFill>
        <p:spPr>
          <a:xfrm>
            <a:off x="1510200" y="1740600"/>
            <a:ext cx="5576400" cy="2440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0" name="TextBox 7"/>
          <p:cNvSpPr/>
          <p:nvPr/>
        </p:nvSpPr>
        <p:spPr>
          <a:xfrm>
            <a:off x="1683720" y="4101120"/>
            <a:ext cx="49744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Приложение для заказа тортов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1" name="Прямоугольник 153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89747433-9D60-4C4F-B3CB-414E02005C42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800" y="29592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Что реализовано?</a:t>
            </a:r>
            <a:endParaRPr b="0" lang="ru-RU" sz="4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526080" y="4046040"/>
            <a:ext cx="5140800" cy="256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Для клиента:</a:t>
            </a:r>
            <a:endParaRPr b="0" lang="ru-RU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Поиск кондитеров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Создание уникального дизайна</a:t>
            </a: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97" name="Рисунок 5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8" name="Прямоугольник 78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F992B871-3C16-4438-8DEC-D03CC364B801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/>
          <p:nvPr/>
        </p:nvSpPr>
        <p:spPr>
          <a:xfrm>
            <a:off x="524880" y="4046040"/>
            <a:ext cx="4844160" cy="29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32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Для кондитера: 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Принятие заказов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Назначение цены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/>
          <p:nvPr/>
        </p:nvSpPr>
        <p:spPr>
          <a:xfrm>
            <a:off x="3050280" y="1711080"/>
            <a:ext cx="6091200" cy="224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ru-RU" sz="32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Общее: 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Регистрация и авторизация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Редактирование профиля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Отслеживание статусов заказа 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47440" y="36000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Планируется реализовать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452600" y="1800000"/>
            <a:ext cx="9347400" cy="44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3b160e"/>
              </a:buClr>
              <a:buSzPct val="45000"/>
              <a:buFont typeface="Wingdings" charset="2"/>
              <a:buChar char="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 Интеграция искусственного интеллекта</a:t>
            </a: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	</a:t>
            </a:r>
            <a:endParaRPr b="0" lang="ru-RU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3b160e"/>
              </a:buClr>
              <a:buSzPct val="45000"/>
              <a:buFont typeface="Wingdings" charset="2"/>
              <a:buChar char="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 Взаимодействие с готовыми товарами</a:t>
            </a:r>
            <a:endParaRPr b="0" lang="ru-RU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3b160e"/>
              </a:buClr>
              <a:buSzPct val="45000"/>
              <a:buFont typeface="Wingdings" charset="2"/>
              <a:buChar char=""/>
            </a:pPr>
            <a:r>
              <a:rPr b="0" lang="ru-RU" sz="36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  Корзина</a:t>
            </a:r>
            <a:endParaRPr b="0" lang="ru-RU" sz="3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03" name="Рисунок 5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Прямоугольник 83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8A74303-5BBF-44DD-8E64-F7742E374ADB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107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8BDACF07-74BA-4C78-9BF9-2DD139C60850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9" name="Рисунок 4" descr=""/>
          <p:cNvPicPr/>
          <p:nvPr/>
        </p:nvPicPr>
        <p:blipFill>
          <a:blip r:embed="rId2"/>
          <a:stretch/>
        </p:blipFill>
        <p:spPr>
          <a:xfrm>
            <a:off x="7650000" y="88200"/>
            <a:ext cx="3087720" cy="6690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0" name="TextBox 7"/>
          <p:cNvSpPr/>
          <p:nvPr/>
        </p:nvSpPr>
        <p:spPr>
          <a:xfrm>
            <a:off x="173772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Равнобедренный треугольник 8"/>
          <p:cNvSpPr/>
          <p:nvPr/>
        </p:nvSpPr>
        <p:spPr>
          <a:xfrm rot="5400000">
            <a:off x="135720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12" name="Прямая соединительная линия 10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13" name="TextBox 15"/>
          <p:cNvSpPr/>
          <p:nvPr/>
        </p:nvSpPr>
        <p:spPr>
          <a:xfrm>
            <a:off x="1454400" y="30448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Равнобедренный треугольник 16"/>
          <p:cNvSpPr/>
          <p:nvPr/>
        </p:nvSpPr>
        <p:spPr>
          <a:xfrm rot="5400000">
            <a:off x="1073880" y="31622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5" name="TextBox 17"/>
          <p:cNvSpPr/>
          <p:nvPr/>
        </p:nvSpPr>
        <p:spPr>
          <a:xfrm>
            <a:off x="1454400" y="4327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Равнобедренный треугольник 18"/>
          <p:cNvSpPr/>
          <p:nvPr/>
        </p:nvSpPr>
        <p:spPr>
          <a:xfrm rot="5400000">
            <a:off x="1073880" y="4444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17" name="TextBox 19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Равнобедренный треугольник 20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20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2B1069DF-5527-40F4-B3AF-4F8BB040AE0C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2" name="Рисунок 2" descr=""/>
          <p:cNvPicPr/>
          <p:nvPr/>
        </p:nvPicPr>
        <p:blipFill>
          <a:blip r:embed="rId2"/>
          <a:srcRect l="0" t="0" r="0" b="3221"/>
          <a:stretch/>
        </p:blipFill>
        <p:spPr>
          <a:xfrm>
            <a:off x="7652520" y="97560"/>
            <a:ext cx="3089160" cy="668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PlaceHolder 1"/>
          <p:cNvSpPr/>
          <p:nvPr/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1" lang="ru-RU" sz="44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TextBox 19"/>
          <p:cNvSpPr/>
          <p:nvPr/>
        </p:nvSpPr>
        <p:spPr>
          <a:xfrm>
            <a:off x="173772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Равнобедренный треугольник 20"/>
          <p:cNvSpPr/>
          <p:nvPr/>
        </p:nvSpPr>
        <p:spPr>
          <a:xfrm rot="5400000">
            <a:off x="135720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26" name="Прямая соединительная линия 21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27" name="TextBox 22"/>
          <p:cNvSpPr/>
          <p:nvPr/>
        </p:nvSpPr>
        <p:spPr>
          <a:xfrm>
            <a:off x="1454400" y="30448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Равнобедренный треугольник 23"/>
          <p:cNvSpPr/>
          <p:nvPr/>
        </p:nvSpPr>
        <p:spPr>
          <a:xfrm rot="5400000">
            <a:off x="1073880" y="31622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29" name="TextBox 24"/>
          <p:cNvSpPr/>
          <p:nvPr/>
        </p:nvSpPr>
        <p:spPr>
          <a:xfrm>
            <a:off x="1454400" y="4327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Равнобедренный треугольник 25"/>
          <p:cNvSpPr/>
          <p:nvPr/>
        </p:nvSpPr>
        <p:spPr>
          <a:xfrm rot="5400000">
            <a:off x="1073880" y="4444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31" name="TextBox 26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Равнобедренный треугольник 27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34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953B7F2B-2653-4CDF-BF5B-12050494FBA0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7" name="TextBox 21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Равнобедренный треугольник 22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39" name="Прямая соединительная линия 23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40" name="TextBox 24"/>
          <p:cNvSpPr/>
          <p:nvPr/>
        </p:nvSpPr>
        <p:spPr>
          <a:xfrm>
            <a:off x="1737720" y="3100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Равнобедренный треугольник 25"/>
          <p:cNvSpPr/>
          <p:nvPr/>
        </p:nvSpPr>
        <p:spPr>
          <a:xfrm rot="5400000">
            <a:off x="1357200" y="321768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454400" y="4327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Равнобедренный треугольник 27"/>
          <p:cNvSpPr/>
          <p:nvPr/>
        </p:nvSpPr>
        <p:spPr>
          <a:xfrm rot="5400000">
            <a:off x="1073880" y="4444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4" name="TextBox 28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Равнобедренный треугольник 29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46" name="Рисунок 33" descr=""/>
          <p:cNvPicPr/>
          <p:nvPr/>
        </p:nvPicPr>
        <p:blipFill>
          <a:blip r:embed="rId2"/>
          <a:srcRect l="0" t="-109" r="0" b="4106"/>
          <a:stretch/>
        </p:blipFill>
        <p:spPr>
          <a:xfrm>
            <a:off x="7652160" y="90360"/>
            <a:ext cx="3088440" cy="6688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48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2E14DA2D-B4B0-470B-90CD-919557D23289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1" name="TextBox 21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Равнобедренный треугольник 22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53" name="Прямая соединительная линия 23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54" name="TextBox 24"/>
          <p:cNvSpPr/>
          <p:nvPr/>
        </p:nvSpPr>
        <p:spPr>
          <a:xfrm>
            <a:off x="1737720" y="31003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Равнобедренный треугольник 25"/>
          <p:cNvSpPr/>
          <p:nvPr/>
        </p:nvSpPr>
        <p:spPr>
          <a:xfrm rot="5400000">
            <a:off x="1357200" y="321768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6" name="TextBox 26"/>
          <p:cNvSpPr/>
          <p:nvPr/>
        </p:nvSpPr>
        <p:spPr>
          <a:xfrm>
            <a:off x="1454400" y="432756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Равнобедренный треугольник 27"/>
          <p:cNvSpPr/>
          <p:nvPr/>
        </p:nvSpPr>
        <p:spPr>
          <a:xfrm rot="5400000">
            <a:off x="1073880" y="444492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58" name="TextBox 28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Равнобедренный треугольник 29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60" name="Рисунок 2" descr=""/>
          <p:cNvPicPr/>
          <p:nvPr/>
        </p:nvPicPr>
        <p:blipFill>
          <a:blip r:embed="rId2"/>
          <a:srcRect l="0" t="0" r="0" b="4142"/>
          <a:stretch/>
        </p:blipFill>
        <p:spPr>
          <a:xfrm>
            <a:off x="7647120" y="89640"/>
            <a:ext cx="3088440" cy="667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Прямоугольник 5"/>
          <p:cNvSpPr/>
          <p:nvPr/>
        </p:nvSpPr>
        <p:spPr>
          <a:xfrm>
            <a:off x="7541640" y="0"/>
            <a:ext cx="3304080" cy="6857640"/>
          </a:xfrm>
          <a:prstGeom prst="rect">
            <a:avLst/>
          </a:prstGeom>
          <a:solidFill>
            <a:srgbClr val="926060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62" name="Рисунок 4" descr=""/>
          <p:cNvPicPr/>
          <p:nvPr/>
        </p:nvPicPr>
        <p:blipFill>
          <a:blip r:embed="rId1"/>
          <a:stretch/>
        </p:blipFill>
        <p:spPr>
          <a:xfrm>
            <a:off x="11244600" y="5751720"/>
            <a:ext cx="844560" cy="93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Прямоугольник 92"/>
          <p:cNvSpPr/>
          <p:nvPr/>
        </p:nvSpPr>
        <p:spPr>
          <a:xfrm>
            <a:off x="180000" y="6300360"/>
            <a:ext cx="1490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fld id="{31F4B85A-2938-4970-9E22-89F11FB61C15}" type="slidenum"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Bookman Old Style"/>
              </a:rPr>
              <a:t>&lt;номер&gt;</a:t>
            </a:fld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-1425960" y="28440"/>
            <a:ext cx="10514160" cy="13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Интерфейс клиента</a:t>
            </a:r>
            <a:endParaRPr b="0" lang="ru-RU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5" name="TextBox 35"/>
          <p:cNvSpPr/>
          <p:nvPr/>
        </p:nvSpPr>
        <p:spPr>
          <a:xfrm>
            <a:off x="1450080" y="187308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Вход или регистрация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Равнобедренный треугольник 36"/>
          <p:cNvSpPr/>
          <p:nvPr/>
        </p:nvSpPr>
        <p:spPr>
          <a:xfrm rot="5400000">
            <a:off x="1069560" y="199044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67" name="Прямая соединительная линия 37"/>
          <p:cNvCxnSpPr/>
          <p:nvPr/>
        </p:nvCxnSpPr>
        <p:spPr>
          <a:xfrm>
            <a:off x="841680" y="1626480"/>
            <a:ext cx="360" cy="4793760"/>
          </a:xfrm>
          <a:prstGeom prst="straightConnector1">
            <a:avLst/>
          </a:prstGeom>
          <a:ln w="28440">
            <a:solidFill>
              <a:srgbClr val="4b1010"/>
            </a:solidFill>
            <a:miter/>
          </a:ln>
        </p:spPr>
      </p:cxnSp>
      <p:sp>
        <p:nvSpPr>
          <p:cNvPr id="168" name="TextBox 38"/>
          <p:cNvSpPr/>
          <p:nvPr/>
        </p:nvSpPr>
        <p:spPr>
          <a:xfrm>
            <a:off x="1450080" y="303444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Профиль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Равнобедренный треугольник 39"/>
          <p:cNvSpPr/>
          <p:nvPr/>
        </p:nvSpPr>
        <p:spPr>
          <a:xfrm rot="5400000">
            <a:off x="1069560" y="315180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TextBox 40"/>
          <p:cNvSpPr/>
          <p:nvPr/>
        </p:nvSpPr>
        <p:spPr>
          <a:xfrm>
            <a:off x="1737720" y="432252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Главная страница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Равнобедренный треугольник 41"/>
          <p:cNvSpPr/>
          <p:nvPr/>
        </p:nvSpPr>
        <p:spPr>
          <a:xfrm rot="5400000">
            <a:off x="1357200" y="443988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eab5a8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2" name="TextBox 42"/>
          <p:cNvSpPr/>
          <p:nvPr/>
        </p:nvSpPr>
        <p:spPr>
          <a:xfrm>
            <a:off x="1454400" y="5605200"/>
            <a:ext cx="44384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800" strike="noStrike" u="none">
                <a:solidFill>
                  <a:srgbClr val="4b1010"/>
                </a:solidFill>
                <a:effectLst/>
                <a:uFillTx/>
                <a:latin typeface="Bookman Old Style"/>
              </a:rPr>
              <a:t>Заказ торта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3" name="Равнобедренный треугольник 43"/>
          <p:cNvSpPr/>
          <p:nvPr/>
        </p:nvSpPr>
        <p:spPr>
          <a:xfrm rot="5400000">
            <a:off x="1073880" y="5722560"/>
            <a:ext cx="266400" cy="288360"/>
          </a:xfrm>
          <a:prstGeom prst="triangle">
            <a:avLst>
              <a:gd name="adj" fmla="val 50000"/>
            </a:avLst>
          </a:prstGeom>
          <a:solidFill>
            <a:srgbClr val="4b1010"/>
          </a:solidFill>
          <a:ln w="28440">
            <a:solidFill>
              <a:srgbClr val="4b101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ru-RU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pic>
        <p:nvPicPr>
          <p:cNvPr id="174" name="Рисунок 45" descr=""/>
          <p:cNvPicPr/>
          <p:nvPr/>
        </p:nvPicPr>
        <p:blipFill>
          <a:blip r:embed="rId2"/>
          <a:srcRect l="0" t="0" r="0" b="3579"/>
          <a:stretch/>
        </p:blipFill>
        <p:spPr>
          <a:xfrm>
            <a:off x="7655400" y="88200"/>
            <a:ext cx="3071880" cy="668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2025-03-24T13:40:12Z</dcterms:created>
  <dc:creator>Лиза Мишненкова</dc:creator>
  <dc:description/>
  <dc:language>ru-RU</dc:language>
  <cp:lastModifiedBy/>
  <cp:lastPrinted>2025-03-28T18:11:15Z</cp:lastPrinted>
  <dcterms:modified xsi:type="dcterms:W3CDTF">2025-05-05T16:23:03Z</dcterms:modified>
  <cp:revision>49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</vt:r8>
  </property>
  <property fmtid="{D5CDD505-2E9C-101B-9397-08002B2CF9AE}" pid="3" name="PresentationFormat">
    <vt:lpwstr>Широкоэкранный</vt:lpwstr>
  </property>
  <property fmtid="{D5CDD505-2E9C-101B-9397-08002B2CF9AE}" pid="4" name="Slides">
    <vt:r8>24</vt:r8>
  </property>
</Properties>
</file>