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58" r:id="rId4"/>
    <p:sldId id="267" r:id="rId5"/>
    <p:sldId id="265" r:id="rId6"/>
    <p:sldId id="262" r:id="rId7"/>
    <p:sldId id="261" r:id="rId8"/>
    <p:sldId id="259" r:id="rId9"/>
    <p:sldId id="260" r:id="rId10"/>
    <p:sldId id="257" r:id="rId11"/>
    <p:sldId id="264" r:id="rId12"/>
    <p:sldId id="263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0000"/>
    <a:srgbClr val="B40101"/>
    <a:srgbClr val="FF4646"/>
    <a:srgbClr val="4B1010"/>
    <a:srgbClr val="5E2929"/>
    <a:srgbClr val="926060"/>
    <a:srgbClr val="926006"/>
    <a:srgbClr val="FFDCB5"/>
    <a:srgbClr val="FFFBEF"/>
    <a:srgbClr val="FFF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58" autoAdjust="0"/>
  </p:normalViewPr>
  <p:slideViewPr>
    <p:cSldViewPr snapToGrid="0">
      <p:cViewPr>
        <p:scale>
          <a:sx n="50" d="100"/>
          <a:sy n="50" d="100"/>
        </p:scale>
        <p:origin x="624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61861-4C4A-4FFC-ADFA-651DB59E2BB7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95507-1DE7-4051-9D91-BDC08528C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806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95507-1DE7-4051-9D91-BDC08528CD4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916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95507-1DE7-4051-9D91-BDC08528CD4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129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95507-1DE7-4051-9D91-BDC08528CD4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161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95507-1DE7-4051-9D91-BDC08528CD4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878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95507-1DE7-4051-9D91-BDC08528CD4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442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95507-1DE7-4051-9D91-BDC08528CD4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121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95507-1DE7-4051-9D91-BDC08528CD4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87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95507-1DE7-4051-9D91-BDC08528CD4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019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95507-1DE7-4051-9D91-BDC08528CD4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069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95507-1DE7-4051-9D91-BDC08528CD4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115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95507-1DE7-4051-9D91-BDC08528CD4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171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95507-1DE7-4051-9D91-BDC08528CD4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242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95507-1DE7-4051-9D91-BDC08528CD4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265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41EF-C4F1-44F8-B4B3-FB3430F7C9B5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DF65-8474-4943-AC98-9FEB860C5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2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41EF-C4F1-44F8-B4B3-FB3430F7C9B5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DF65-8474-4943-AC98-9FEB860C5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76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41EF-C4F1-44F8-B4B3-FB3430F7C9B5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DF65-8474-4943-AC98-9FEB860C5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96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41EF-C4F1-44F8-B4B3-FB3430F7C9B5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DF65-8474-4943-AC98-9FEB860C5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22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41EF-C4F1-44F8-B4B3-FB3430F7C9B5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DF65-8474-4943-AC98-9FEB860C5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30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41EF-C4F1-44F8-B4B3-FB3430F7C9B5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DF65-8474-4943-AC98-9FEB860C5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08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41EF-C4F1-44F8-B4B3-FB3430F7C9B5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DF65-8474-4943-AC98-9FEB860C5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90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41EF-C4F1-44F8-B4B3-FB3430F7C9B5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DF65-8474-4943-AC98-9FEB860C5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18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41EF-C4F1-44F8-B4B3-FB3430F7C9B5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DF65-8474-4943-AC98-9FEB860C5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29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41EF-C4F1-44F8-B4B3-FB3430F7C9B5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DF65-8474-4943-AC98-9FEB860C5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73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41EF-C4F1-44F8-B4B3-FB3430F7C9B5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DF65-8474-4943-AC98-9FEB860C5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56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541EF-C4F1-44F8-B4B3-FB3430F7C9B5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ADF65-8474-4943-AC98-9FEB860C5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19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7" Type="http://schemas.openxmlformats.org/officeDocument/2006/relationships/image" Target="../media/image2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7200" dirty="0" err="1" smtClean="0">
                <a:latin typeface="Bookman Old Style" panose="02050604050505020204" pitchFamily="18" charset="0"/>
              </a:rPr>
              <a:t>Брэндбук</a:t>
            </a:r>
            <a:endParaRPr lang="ru-RU" sz="7200" dirty="0">
              <a:latin typeface="Bookman Old Style" panose="020506040505050202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366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10823" y="2177024"/>
            <a:ext cx="3703667" cy="1298719"/>
          </a:xfrm>
          <a:prstGeom prst="rect">
            <a:avLst/>
          </a:prstGeom>
          <a:solidFill>
            <a:srgbClr val="FFFE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233956" y="2177025"/>
            <a:ext cx="3728975" cy="1298719"/>
          </a:xfrm>
          <a:prstGeom prst="rect">
            <a:avLst/>
          </a:prstGeom>
          <a:solidFill>
            <a:srgbClr val="926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8073836" y="2177024"/>
            <a:ext cx="3703667" cy="1298719"/>
          </a:xfrm>
          <a:prstGeom prst="rect">
            <a:avLst/>
          </a:prstGeom>
          <a:solidFill>
            <a:srgbClr val="FF464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410823" y="3587955"/>
            <a:ext cx="3703667" cy="1298719"/>
          </a:xfrm>
          <a:prstGeom prst="rect">
            <a:avLst/>
          </a:prstGeom>
          <a:solidFill>
            <a:srgbClr val="FFFB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4233956" y="3587956"/>
            <a:ext cx="3728975" cy="1298719"/>
          </a:xfrm>
          <a:prstGeom prst="rect">
            <a:avLst/>
          </a:prstGeom>
          <a:solidFill>
            <a:srgbClr val="5E29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8073836" y="3587955"/>
            <a:ext cx="3703667" cy="1298719"/>
          </a:xfrm>
          <a:prstGeom prst="rect">
            <a:avLst/>
          </a:prstGeom>
          <a:solidFill>
            <a:srgbClr val="E1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410824" y="4998888"/>
            <a:ext cx="3703667" cy="1298719"/>
          </a:xfrm>
          <a:prstGeom prst="rect">
            <a:avLst/>
          </a:prstGeom>
          <a:solidFill>
            <a:srgbClr val="FFDCB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233957" y="4998889"/>
            <a:ext cx="3728975" cy="1298719"/>
          </a:xfrm>
          <a:prstGeom prst="rect">
            <a:avLst/>
          </a:prstGeom>
          <a:solidFill>
            <a:srgbClr val="4B101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8073837" y="4998888"/>
            <a:ext cx="3703667" cy="1298719"/>
          </a:xfrm>
          <a:prstGeom prst="rect">
            <a:avLst/>
          </a:prstGeom>
          <a:solidFill>
            <a:srgbClr val="B401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2467980" y="399788"/>
            <a:ext cx="7260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latin typeface="Bookman Old Style" panose="02050604050505020204" pitchFamily="18" charset="0"/>
              </a:rPr>
              <a:t>Цветовая палитра</a:t>
            </a:r>
            <a:endParaRPr lang="ru-RU" sz="6000" dirty="0">
              <a:latin typeface="Bookman Old Style" panose="0205060405050502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06821" y="1418479"/>
            <a:ext cx="1610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Bookman Old Style" panose="02050604050505020204" pitchFamily="18" charset="0"/>
              </a:rPr>
              <a:t>Текст</a:t>
            </a:r>
            <a:endParaRPr lang="ru-RU" sz="3600" dirty="0"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59761" y="1418479"/>
            <a:ext cx="1205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Bookman Old Style" panose="02050604050505020204" pitchFamily="18" charset="0"/>
              </a:rPr>
              <a:t>Фон</a:t>
            </a:r>
            <a:endParaRPr lang="ru-RU" sz="3600" dirty="0">
              <a:latin typeface="Bookman Old Style" panose="0205060405050502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73845" y="1418479"/>
            <a:ext cx="230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Bookman Old Style" panose="02050604050505020204" pitchFamily="18" charset="0"/>
              </a:rPr>
              <a:t>Акценты</a:t>
            </a:r>
            <a:endParaRPr lang="ru-RU" sz="3600" dirty="0">
              <a:latin typeface="Bookman Old Style" panose="0205060405050502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929" y="5171193"/>
            <a:ext cx="2925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</a:rPr>
              <a:t>HEX: #FFDCB5</a:t>
            </a:r>
            <a:endParaRPr lang="en-US" sz="1400" dirty="0" smtClean="0">
              <a:latin typeface="Bookman Old Style" panose="02050604050505020204" pitchFamily="18" charset="0"/>
            </a:endParaRPr>
          </a:p>
          <a:p>
            <a:r>
              <a:rPr lang="en-US" sz="1400" dirty="0">
                <a:latin typeface="Bookman Old Style" panose="02050604050505020204" pitchFamily="18" charset="0"/>
              </a:rPr>
              <a:t>RGB: (255,220,181)</a:t>
            </a:r>
            <a:endParaRPr lang="en-US" sz="1400" dirty="0" smtClean="0">
              <a:latin typeface="Bookman Old Style" panose="02050604050505020204" pitchFamily="18" charset="0"/>
            </a:endParaRPr>
          </a:p>
          <a:p>
            <a:r>
              <a:rPr lang="en-US" sz="1400" dirty="0">
                <a:latin typeface="Bookman Old Style" panose="02050604050505020204" pitchFamily="18" charset="0"/>
              </a:rPr>
              <a:t>HSL: (32,100%,85%) </a:t>
            </a:r>
            <a:endParaRPr lang="ru-RU" sz="1400" dirty="0" smtClean="0">
              <a:latin typeface="Bookman Old Style" panose="02050604050505020204" pitchFamily="18" charset="0"/>
            </a:endParaRPr>
          </a:p>
          <a:p>
            <a:r>
              <a:rPr lang="en-US" sz="1400" dirty="0" smtClean="0">
                <a:latin typeface="Bookman Old Style" panose="02050604050505020204" pitchFamily="18" charset="0"/>
              </a:rPr>
              <a:t>CMYK</a:t>
            </a:r>
            <a:r>
              <a:rPr lang="ru-RU" sz="1400" dirty="0">
                <a:latin typeface="Bookman Old Style" panose="02050604050505020204" pitchFamily="18" charset="0"/>
              </a:rPr>
              <a:t>: (0,14,29,0)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929" y="3760260"/>
            <a:ext cx="2925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</a:rPr>
              <a:t>HEX: #</a:t>
            </a:r>
            <a:r>
              <a:rPr lang="en-US" sz="1400" dirty="0" smtClean="0">
                <a:latin typeface="Bookman Old Style" panose="02050604050505020204" pitchFamily="18" charset="0"/>
              </a:rPr>
              <a:t>FFFBEF</a:t>
            </a:r>
            <a:endParaRPr lang="ru-RU" sz="1400" dirty="0" smtClean="0">
              <a:latin typeface="Bookman Old Style" panose="02050604050505020204" pitchFamily="18" charset="0"/>
            </a:endParaRPr>
          </a:p>
          <a:p>
            <a:r>
              <a:rPr lang="en-US" sz="1400" dirty="0" smtClean="0">
                <a:latin typeface="Bookman Old Style" panose="02050604050505020204" pitchFamily="18" charset="0"/>
              </a:rPr>
              <a:t>RGB: (255,251,239)</a:t>
            </a:r>
            <a:endParaRPr lang="ru-RU" sz="1400" dirty="0" smtClean="0">
              <a:latin typeface="Bookman Old Style" panose="02050604050505020204" pitchFamily="18" charset="0"/>
            </a:endParaRPr>
          </a:p>
          <a:p>
            <a:r>
              <a:rPr lang="en-US" sz="1400" dirty="0">
                <a:latin typeface="Bookman Old Style" panose="02050604050505020204" pitchFamily="18" charset="0"/>
              </a:rPr>
              <a:t>HSL: (45,100%,97%) </a:t>
            </a:r>
            <a:endParaRPr lang="ru-RU" sz="1400" dirty="0" smtClean="0">
              <a:latin typeface="Bookman Old Style" panose="02050604050505020204" pitchFamily="18" charset="0"/>
            </a:endParaRPr>
          </a:p>
          <a:p>
            <a:r>
              <a:rPr lang="en-US" sz="1400" dirty="0" smtClean="0">
                <a:latin typeface="Bookman Old Style" panose="02050604050505020204" pitchFamily="18" charset="0"/>
              </a:rPr>
              <a:t>CMYK</a:t>
            </a:r>
            <a:r>
              <a:rPr lang="ru-RU" sz="1400" dirty="0">
                <a:latin typeface="Bookman Old Style" panose="02050604050505020204" pitchFamily="18" charset="0"/>
              </a:rPr>
              <a:t>: (0,2,6,0)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929" y="2349331"/>
            <a:ext cx="2925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</a:rPr>
              <a:t>HEX: #</a:t>
            </a:r>
            <a:r>
              <a:rPr lang="en-US" sz="1400" dirty="0" smtClean="0">
                <a:latin typeface="Bookman Old Style" panose="02050604050505020204" pitchFamily="18" charset="0"/>
              </a:rPr>
              <a:t>FFFEFA</a:t>
            </a:r>
          </a:p>
          <a:p>
            <a:r>
              <a:rPr lang="en-US" sz="1400" dirty="0" smtClean="0">
                <a:latin typeface="Bookman Old Style" panose="02050604050505020204" pitchFamily="18" charset="0"/>
              </a:rPr>
              <a:t>RGB</a:t>
            </a:r>
            <a:r>
              <a:rPr lang="en-US" sz="1400" dirty="0">
                <a:latin typeface="Bookman Old Style" panose="02050604050505020204" pitchFamily="18" charset="0"/>
              </a:rPr>
              <a:t>: (255,254,250)</a:t>
            </a:r>
            <a:endParaRPr lang="ru-RU" sz="1400" dirty="0" smtClean="0">
              <a:latin typeface="Bookman Old Style" panose="02050604050505020204" pitchFamily="18" charset="0"/>
            </a:endParaRPr>
          </a:p>
          <a:p>
            <a:r>
              <a:rPr lang="en-US" sz="1400" dirty="0">
                <a:latin typeface="Bookman Old Style" panose="02050604050505020204" pitchFamily="18" charset="0"/>
              </a:rPr>
              <a:t>HSL: (48,100%,99%) </a:t>
            </a:r>
            <a:endParaRPr lang="ru-RU" sz="1400" dirty="0" smtClean="0">
              <a:latin typeface="Bookman Old Style" panose="02050604050505020204" pitchFamily="18" charset="0"/>
            </a:endParaRPr>
          </a:p>
          <a:p>
            <a:r>
              <a:rPr lang="en-US" sz="1400" dirty="0" smtClean="0">
                <a:latin typeface="Bookman Old Style" panose="02050604050505020204" pitchFamily="18" charset="0"/>
              </a:rPr>
              <a:t>CMYK</a:t>
            </a:r>
            <a:r>
              <a:rPr lang="ru-RU" sz="1400" dirty="0">
                <a:latin typeface="Bookman Old Style" panose="02050604050505020204" pitchFamily="18" charset="0"/>
              </a:rPr>
              <a:t>: (0,0,2,0)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51312" y="2349331"/>
            <a:ext cx="2925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HEX: </a:t>
            </a:r>
            <a:r>
              <a:rPr lang="en-US" sz="14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#926060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RGB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: (146,96,96) </a:t>
            </a:r>
            <a:endParaRPr lang="en-US" sz="14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HSL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: (0,21%,47%) </a:t>
            </a:r>
            <a:endParaRPr lang="en-US" sz="14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CMYK</a:t>
            </a:r>
            <a:r>
              <a:rPr lang="ru-RU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: (0,34,34,43)</a:t>
            </a:r>
            <a:endParaRPr lang="ru-RU" sz="14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51312" y="3760724"/>
            <a:ext cx="2925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HEX: </a:t>
            </a:r>
            <a:r>
              <a:rPr lang="en-US" sz="14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#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5E2929</a:t>
            </a:r>
            <a:endParaRPr lang="en-US" sz="14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RGB: (94,41,41) 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HSL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: (0,39%,26%) </a:t>
            </a:r>
            <a:endParaRPr lang="en-US" sz="14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CMYK</a:t>
            </a:r>
            <a:r>
              <a:rPr lang="ru-RU" sz="14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: (0,56,56,63)</a:t>
            </a:r>
            <a:endParaRPr lang="ru-RU" sz="14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37810" y="5171194"/>
            <a:ext cx="2925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HEX: </a:t>
            </a:r>
            <a:r>
              <a:rPr lang="en-US" sz="14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#4B1010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RGB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: (75,16,16) </a:t>
            </a:r>
            <a:endParaRPr lang="en-US" sz="14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HSL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: </a:t>
            </a:r>
            <a:r>
              <a:rPr lang="en-US" sz="14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(0,65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%,18%) </a:t>
            </a:r>
            <a:endParaRPr lang="en-US" sz="14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CMYK</a:t>
            </a:r>
            <a:r>
              <a:rPr lang="ru-RU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: (0,79,79,71)</a:t>
            </a:r>
            <a:endParaRPr lang="ru-RU" sz="14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426985" y="5171194"/>
            <a:ext cx="292521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HEX: </a:t>
            </a:r>
            <a:r>
              <a:rPr lang="en-US" sz="14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#B40101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RGB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: (180,1,1</a:t>
            </a:r>
            <a:r>
              <a:rPr lang="en-US" sz="14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)</a:t>
            </a:r>
            <a:endParaRPr lang="ru-RU" sz="14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HSL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: (0,99%,35%)</a:t>
            </a:r>
            <a:endParaRPr lang="en-US" sz="14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CMYK</a:t>
            </a:r>
            <a:r>
              <a:rPr lang="ru-RU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: </a:t>
            </a:r>
            <a:r>
              <a:rPr lang="ru-RU" sz="14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(0,99,99,29)</a:t>
            </a:r>
            <a:endParaRPr lang="ru-RU" sz="14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26985" y="3760724"/>
            <a:ext cx="292521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HEX: </a:t>
            </a:r>
            <a:r>
              <a:rPr lang="en-US" sz="14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#E10000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RGB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: (</a:t>
            </a:r>
            <a:r>
              <a:rPr lang="en-US" sz="14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2</a:t>
            </a:r>
            <a:r>
              <a:rPr lang="ru-RU" sz="14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5,</a:t>
            </a:r>
            <a:r>
              <a:rPr lang="ru-RU" sz="14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0</a:t>
            </a:r>
            <a:r>
              <a:rPr lang="en-US" sz="14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, 0)</a:t>
            </a:r>
            <a:endParaRPr lang="ru-RU" sz="14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HSL: (0,100%,44%) </a:t>
            </a:r>
            <a:endParaRPr lang="en-US" sz="14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CMYK</a:t>
            </a:r>
            <a:r>
              <a:rPr lang="ru-RU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: (</a:t>
            </a:r>
            <a:r>
              <a:rPr lang="ru-RU" sz="14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0,100,100,12)</a:t>
            </a:r>
            <a:endParaRPr lang="ru-RU" sz="14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26986" y="2349330"/>
            <a:ext cx="292521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HEX: </a:t>
            </a:r>
            <a:r>
              <a:rPr lang="en-US" sz="14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#FF4646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RGB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: (255,70,70) </a:t>
            </a:r>
            <a:endParaRPr lang="en-US" sz="14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HSL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: (0,100%,64%) </a:t>
            </a:r>
            <a:endParaRPr lang="en-US" sz="14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CMYK</a:t>
            </a:r>
            <a:r>
              <a:rPr lang="ru-RU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: (0,73,73,0)</a:t>
            </a:r>
            <a:endParaRPr lang="ru-RU" sz="14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24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467980" y="399788"/>
            <a:ext cx="7260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latin typeface="Bookman Old Style" panose="02050604050505020204" pitchFamily="18" charset="0"/>
              </a:rPr>
              <a:t>Типография</a:t>
            </a:r>
            <a:endParaRPr lang="ru-RU" sz="6000" dirty="0">
              <a:latin typeface="Bookman Old Style" panose="020506040505050202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80" y="1415451"/>
            <a:ext cx="7599336" cy="234059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80" y="3831250"/>
            <a:ext cx="7599336" cy="234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7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467980" y="399788"/>
            <a:ext cx="7260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latin typeface="Bookman Old Style" panose="02050604050505020204" pitchFamily="18" charset="0"/>
              </a:rPr>
              <a:t>Типография</a:t>
            </a:r>
            <a:endParaRPr lang="ru-RU" sz="6000" dirty="0">
              <a:latin typeface="Bookman Old Style" panose="020506040505050202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36" y="1415451"/>
            <a:ext cx="7599338" cy="234059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36" y="3810911"/>
            <a:ext cx="7599338" cy="234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3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457200" y="399788"/>
            <a:ext cx="1127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latin typeface="Bookman Old Style" panose="02050604050505020204" pitchFamily="18" charset="0"/>
              </a:rPr>
              <a:t>Фирменные изображения</a:t>
            </a:r>
            <a:endParaRPr lang="ru-RU" sz="6000" dirty="0">
              <a:latin typeface="Bookman Old Style" panose="02050604050505020204" pitchFamily="18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281" y="3196660"/>
            <a:ext cx="3663456" cy="3645862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068" y="3196660"/>
            <a:ext cx="3645862" cy="3645862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261" y="3196660"/>
            <a:ext cx="2736015" cy="3646781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30" y="3200400"/>
            <a:ext cx="2746743" cy="3642122"/>
          </a:xfrm>
          <a:prstGeom prst="rect">
            <a:avLst/>
          </a:prstGeom>
        </p:spPr>
      </p:pic>
      <p:sp>
        <p:nvSpPr>
          <p:cNvPr id="29" name="Прямоугольник 28"/>
          <p:cNvSpPr/>
          <p:nvPr/>
        </p:nvSpPr>
        <p:spPr>
          <a:xfrm>
            <a:off x="1501227" y="1780105"/>
            <a:ext cx="91895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Фотографии креативных десертов в фирменных цветах: коричневый, бежевый, кремовый, красный и их оттенки.</a:t>
            </a:r>
          </a:p>
        </p:txBody>
      </p:sp>
    </p:spTree>
    <p:extLst>
      <p:ext uri="{BB962C8B-B14F-4D97-AF65-F5344CB8AC3E}">
        <p14:creationId xmlns:p14="http://schemas.microsoft.com/office/powerpoint/2010/main" val="264214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457200" y="399788"/>
            <a:ext cx="1127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latin typeface="Bookman Old Style" panose="02050604050505020204" pitchFamily="18" charset="0"/>
              </a:rPr>
              <a:t>Фирменные изображения</a:t>
            </a:r>
            <a:endParaRPr lang="ru-RU" sz="60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859" y="3181440"/>
            <a:ext cx="2758356" cy="367655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221" y="3181441"/>
            <a:ext cx="2068767" cy="367655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255" y="3181442"/>
            <a:ext cx="3455966" cy="3676558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1301" y="3181440"/>
            <a:ext cx="2985935" cy="3676559"/>
          </a:xfrm>
          <a:prstGeom prst="rect">
            <a:avLst/>
          </a:prstGeom>
        </p:spPr>
      </p:pic>
      <p:sp>
        <p:nvSpPr>
          <p:cNvPr id="29" name="Прямоугольник 28"/>
          <p:cNvSpPr/>
          <p:nvPr/>
        </p:nvSpPr>
        <p:spPr>
          <a:xfrm>
            <a:off x="2548933" y="1723151"/>
            <a:ext cx="70941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Фотографии креативных десертов в чистом ярком цвете и пастельных оттенках.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988" y="3181440"/>
            <a:ext cx="3676559" cy="367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644569" y="2025776"/>
            <a:ext cx="7260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latin typeface="Bookman Old Style" panose="02050604050505020204" pitchFamily="18" charset="0"/>
              </a:rPr>
              <a:t>Наша </a:t>
            </a:r>
            <a:r>
              <a:rPr lang="ru-RU" sz="6000" dirty="0" smtClean="0">
                <a:latin typeface="Bookman Old Style" panose="02050604050505020204" pitchFamily="18" charset="0"/>
              </a:rPr>
              <a:t>миссия</a:t>
            </a:r>
            <a:endParaRPr lang="ru-RU" sz="6000" dirty="0">
              <a:latin typeface="Bookman Old Style" panose="02050604050505020204" pitchFamily="18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2661956" y="3449571"/>
            <a:ext cx="72261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Bookman Old Style" panose="02050604050505020204" pitchFamily="18" charset="0"/>
              </a:rPr>
              <a:t>Дать возможность для каждого создавать уникальные десерты. 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14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574231" y="1439622"/>
            <a:ext cx="7260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latin typeface="Bookman Old Style" panose="02050604050505020204" pitchFamily="18" charset="0"/>
              </a:rPr>
              <a:t>Наша </a:t>
            </a:r>
            <a:r>
              <a:rPr lang="ru-RU" sz="6000" dirty="0" smtClean="0">
                <a:latin typeface="Bookman Old Style" panose="02050604050505020204" pitchFamily="18" charset="0"/>
              </a:rPr>
              <a:t>видение</a:t>
            </a:r>
            <a:endParaRPr lang="ru-RU" sz="6000" dirty="0">
              <a:latin typeface="Bookman Old Style" panose="02050604050505020204" pitchFamily="18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1588986" y="3012733"/>
            <a:ext cx="923141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Bookman Old Style" panose="02050604050505020204" pitchFamily="18" charset="0"/>
              </a:rPr>
              <a:t>Наша компания стремится стать местом, где </a:t>
            </a:r>
            <a:r>
              <a:rPr lang="ru-RU" sz="2800" dirty="0" smtClean="0">
                <a:latin typeface="Bookman Old Style" panose="02050604050505020204" pitchFamily="18" charset="0"/>
              </a:rPr>
              <a:t>все, кому нужен торт, смогут получить желаемый результат и проявить свою креативность. </a:t>
            </a:r>
            <a:r>
              <a:rPr lang="ru-RU" sz="2800" dirty="0">
                <a:latin typeface="Bookman Old Style" panose="02050604050505020204" pitchFamily="18" charset="0"/>
              </a:rPr>
              <a:t>Мы создаем дружелюбную атмосферу, где каждый сможет найти что-то </a:t>
            </a:r>
            <a:r>
              <a:rPr lang="ru-RU" sz="2800" dirty="0" smtClean="0">
                <a:latin typeface="Bookman Old Style" panose="02050604050505020204" pitchFamily="18" charset="0"/>
              </a:rPr>
              <a:t>для  себя. 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8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574231" y="572114"/>
            <a:ext cx="7260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latin typeface="Bookman Old Style" panose="02050604050505020204" pitchFamily="18" charset="0"/>
              </a:rPr>
              <a:t>Наши ценности</a:t>
            </a:r>
            <a:endParaRPr lang="ru-RU" sz="6000" dirty="0">
              <a:latin typeface="Bookman Old Style" panose="02050604050505020204" pitchFamily="18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1588986" y="1793533"/>
            <a:ext cx="923141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u="sng" dirty="0">
                <a:latin typeface="Bookman Old Style" panose="02050604050505020204" pitchFamily="18" charset="0"/>
              </a:rPr>
              <a:t>Креативность</a:t>
            </a:r>
            <a:r>
              <a:rPr lang="ru-RU" sz="2800" dirty="0">
                <a:latin typeface="Bookman Old Style" panose="02050604050505020204" pitchFamily="18" charset="0"/>
              </a:rPr>
              <a:t>:  </a:t>
            </a:r>
            <a:r>
              <a:rPr lang="ru-RU" sz="2800" dirty="0" err="1">
                <a:latin typeface="Bookman Old Style" panose="02050604050505020204" pitchFamily="18" charset="0"/>
              </a:rPr>
              <a:t>Caker</a:t>
            </a:r>
            <a:r>
              <a:rPr lang="ru-RU" sz="2800" dirty="0">
                <a:latin typeface="Bookman Old Style" panose="02050604050505020204" pitchFamily="18" charset="0"/>
              </a:rPr>
              <a:t> </a:t>
            </a:r>
            <a:r>
              <a:rPr lang="ru-RU" sz="2800" dirty="0" smtClean="0">
                <a:latin typeface="Bookman Old Style" panose="02050604050505020204" pitchFamily="18" charset="0"/>
              </a:rPr>
              <a:t>помогает пользователям </a:t>
            </a:r>
            <a:r>
              <a:rPr lang="ru-RU" sz="2800" dirty="0">
                <a:latin typeface="Bookman Old Style" panose="02050604050505020204" pitchFamily="18" charset="0"/>
              </a:rPr>
              <a:t>проявлять свою индивидуальность и креативность в дизайне тортов</a:t>
            </a:r>
            <a:r>
              <a:rPr lang="ru-RU" sz="2800" dirty="0" smtClean="0">
                <a:latin typeface="Bookman Old Style" panose="020506040505050202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u="sng" dirty="0">
                <a:latin typeface="Bookman Old Style" panose="02050604050505020204" pitchFamily="18" charset="0"/>
              </a:rPr>
              <a:t>Сообщество</a:t>
            </a:r>
            <a:r>
              <a:rPr lang="ru-RU" sz="2800" dirty="0">
                <a:latin typeface="Bookman Old Style" panose="02050604050505020204" pitchFamily="18" charset="0"/>
              </a:rPr>
              <a:t>: </a:t>
            </a:r>
            <a:r>
              <a:rPr lang="ru-RU" sz="2800" dirty="0" err="1">
                <a:latin typeface="Bookman Old Style" panose="02050604050505020204" pitchFamily="18" charset="0"/>
              </a:rPr>
              <a:t>Caker</a:t>
            </a:r>
            <a:r>
              <a:rPr lang="ru-RU" sz="2800" dirty="0">
                <a:latin typeface="Bookman Old Style" panose="02050604050505020204" pitchFamily="18" charset="0"/>
              </a:rPr>
              <a:t> ценит взаимодействие между пользователями и создает пространство для </a:t>
            </a:r>
            <a:r>
              <a:rPr lang="ru-RU" sz="2800" dirty="0" smtClean="0">
                <a:latin typeface="Bookman Old Style" panose="02050604050505020204" pitchFamily="18" charset="0"/>
              </a:rPr>
              <a:t>поиска подходящего покупателя и продавца.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u="sng" dirty="0" smtClean="0">
                <a:latin typeface="Bookman Old Style" panose="02050604050505020204" pitchFamily="18" charset="0"/>
              </a:rPr>
              <a:t>Доступность</a:t>
            </a:r>
            <a:r>
              <a:rPr lang="ru-RU" sz="2800" dirty="0">
                <a:latin typeface="Bookman Old Style" panose="02050604050505020204" pitchFamily="18" charset="0"/>
              </a:rPr>
              <a:t>: </a:t>
            </a:r>
            <a:r>
              <a:rPr lang="ru-RU" sz="2800" dirty="0" err="1">
                <a:latin typeface="Bookman Old Style" panose="02050604050505020204" pitchFamily="18" charset="0"/>
              </a:rPr>
              <a:t>Caker</a:t>
            </a:r>
            <a:r>
              <a:rPr lang="ru-RU" sz="2800" dirty="0">
                <a:latin typeface="Bookman Old Style" panose="02050604050505020204" pitchFamily="18" charset="0"/>
              </a:rPr>
              <a:t> делает процесс создания и заказа тортов простым и понятным для всех, независимо от уровня кулинарных навыков.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89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451938" y="435514"/>
            <a:ext cx="7260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latin typeface="Bookman Old Style" panose="02050604050505020204" pitchFamily="18" charset="0"/>
              </a:rPr>
              <a:t>Логотип</a:t>
            </a:r>
            <a:endParaRPr lang="ru-RU" sz="6000" dirty="0"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745" y="943345"/>
            <a:ext cx="5397349" cy="269032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670" y="1273846"/>
            <a:ext cx="1826386" cy="202931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123359" y="4141495"/>
            <a:ext cx="100370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Графический </a:t>
            </a:r>
            <a:r>
              <a:rPr lang="ru-RU" sz="2400" dirty="0">
                <a:latin typeface="Bookman Old Style" panose="02050604050505020204" pitchFamily="18" charset="0"/>
              </a:rPr>
              <a:t>элемент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Логотип включает изображение торта, выполненного в </a:t>
            </a:r>
            <a:r>
              <a:rPr lang="ru-RU" sz="2400" dirty="0" err="1">
                <a:latin typeface="Bookman Old Style" panose="02050604050505020204" pitchFamily="18" charset="0"/>
              </a:rPr>
              <a:t>минималистичном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стиле и также представляет из себя первую букву названия – </a:t>
            </a:r>
            <a:r>
              <a:rPr lang="en-US" sz="2400" dirty="0" smtClean="0">
                <a:latin typeface="Bookman Old Style" panose="02050604050505020204" pitchFamily="18" charset="0"/>
              </a:rPr>
              <a:t>“C”</a:t>
            </a:r>
            <a:r>
              <a:rPr lang="ru-RU" sz="2400" dirty="0" smtClean="0">
                <a:latin typeface="Bookman Old Style" panose="02050604050505020204" pitchFamily="18" charset="0"/>
              </a:rPr>
              <a:t>. Красный круг </a:t>
            </a:r>
            <a:r>
              <a:rPr lang="ru-RU" sz="2400" dirty="0">
                <a:latin typeface="Bookman Old Style" panose="02050604050505020204" pitchFamily="18" charset="0"/>
              </a:rPr>
              <a:t>сверху символизирует </a:t>
            </a:r>
            <a:r>
              <a:rPr lang="ru-RU" sz="2400" dirty="0" smtClean="0">
                <a:latin typeface="Bookman Old Style" panose="02050604050505020204" pitchFamily="18" charset="0"/>
              </a:rPr>
              <a:t>вишню, </a:t>
            </a:r>
            <a:r>
              <a:rPr lang="ru-RU" sz="2400" dirty="0">
                <a:latin typeface="Bookman Old Style" panose="02050604050505020204" pitchFamily="18" charset="0"/>
              </a:rPr>
              <a:t>завершая композицию и добавляя яркий акцент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30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980765" y="435514"/>
            <a:ext cx="8793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latin typeface="Bookman Old Style" panose="02050604050505020204" pitchFamily="18" charset="0"/>
              </a:rPr>
              <a:t>Логотип</a:t>
            </a:r>
            <a:r>
              <a:rPr lang="en-US" sz="6000" dirty="0" smtClean="0">
                <a:latin typeface="Bookman Old Style" panose="02050604050505020204" pitchFamily="18" charset="0"/>
              </a:rPr>
              <a:t>. </a:t>
            </a:r>
            <a:r>
              <a:rPr lang="ru-RU" sz="6000" dirty="0" smtClean="0">
                <a:latin typeface="Bookman Old Style" panose="02050604050505020204" pitchFamily="18" charset="0"/>
              </a:rPr>
              <a:t>Типография</a:t>
            </a:r>
            <a:endParaRPr lang="ru-RU" sz="6000" dirty="0">
              <a:latin typeface="Bookman Old Style" panose="020506040505050202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75113" y="1451177"/>
            <a:ext cx="110048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Bookman Old Style" panose="02050604050505020204" pitchFamily="18" charset="0"/>
              </a:rPr>
              <a:t>Изменение шрифта для логотипа не допускается.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13" y="2045437"/>
            <a:ext cx="5197567" cy="481256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644" y="2045437"/>
            <a:ext cx="3865776" cy="2875417"/>
          </a:xfrm>
          <a:prstGeom prst="rect">
            <a:avLst/>
          </a:prstGeom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5431069" y="5145782"/>
            <a:ext cx="64489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Bookman Old Style" panose="02050604050505020204" pitchFamily="18" charset="0"/>
              </a:rPr>
              <a:t>Используется </a:t>
            </a:r>
            <a:r>
              <a:rPr lang="ru-RU" sz="2000" dirty="0">
                <a:latin typeface="Bookman Old Style" panose="02050604050505020204" pitchFamily="18" charset="0"/>
              </a:rPr>
              <a:t>округлый и мягкий шрифт, что создает ощущение уюта и дружелюбия. Каждая буква имеет плавные линии без острых углов.</a:t>
            </a:r>
          </a:p>
        </p:txBody>
      </p:sp>
    </p:spTree>
    <p:extLst>
      <p:ext uri="{BB962C8B-B14F-4D97-AF65-F5344CB8AC3E}">
        <p14:creationId xmlns:p14="http://schemas.microsoft.com/office/powerpoint/2010/main" val="378851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451938" y="303510"/>
            <a:ext cx="7260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latin typeface="Bookman Old Style" panose="02050604050505020204" pitchFamily="18" charset="0"/>
              </a:rPr>
              <a:t>Логотип. Границы</a:t>
            </a:r>
            <a:endParaRPr lang="ru-RU" sz="6000" dirty="0">
              <a:latin typeface="Bookman Old Style" panose="020506040505050202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11" y="2248668"/>
            <a:ext cx="6171011" cy="304886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696" y="2211765"/>
            <a:ext cx="3409153" cy="312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8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32112" y="435514"/>
            <a:ext cx="8841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latin typeface="Bookman Old Style" panose="02050604050505020204" pitchFamily="18" charset="0"/>
              </a:rPr>
              <a:t>Логотип. Варианты</a:t>
            </a:r>
            <a:endParaRPr lang="ru-RU" sz="60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342" y="4206087"/>
            <a:ext cx="4168064" cy="210497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3"/>
          <a:stretch/>
        </p:blipFill>
        <p:spPr>
          <a:xfrm>
            <a:off x="1353875" y="1856291"/>
            <a:ext cx="4377514" cy="19446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9"/>
          <a:stretch/>
        </p:blipFill>
        <p:spPr>
          <a:xfrm>
            <a:off x="6630341" y="1856291"/>
            <a:ext cx="4168065" cy="194468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75" y="4206087"/>
            <a:ext cx="4377514" cy="210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5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32112" y="435514"/>
            <a:ext cx="8841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latin typeface="Bookman Old Style" panose="02050604050505020204" pitchFamily="18" charset="0"/>
              </a:rPr>
              <a:t>Логотип. Запреты</a:t>
            </a:r>
            <a:endParaRPr lang="ru-RU" sz="6000" dirty="0">
              <a:latin typeface="Bookman Old Style" panose="020506040505050202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68" y="4087078"/>
            <a:ext cx="2782850" cy="138711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723" y="1917940"/>
            <a:ext cx="3592006" cy="129472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87" y="2099095"/>
            <a:ext cx="2359322" cy="91108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723" y="4221070"/>
            <a:ext cx="3522360" cy="106105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758" y="1917940"/>
            <a:ext cx="2759153" cy="128194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758" y="4186771"/>
            <a:ext cx="2607204" cy="1095355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811477" y="3398222"/>
            <a:ext cx="35184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Bookman Old Style" panose="02050604050505020204" pitchFamily="18" charset="0"/>
              </a:rPr>
              <a:t>Менять перспективу или добавлять эффекты к логотипу.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4631678" y="3398222"/>
            <a:ext cx="30425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Bookman Old Style" panose="02050604050505020204" pitchFamily="18" charset="0"/>
              </a:rPr>
              <a:t>Растягивать логотип в любые стороны.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8093729" y="3398222"/>
            <a:ext cx="3697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Bookman Old Style" panose="02050604050505020204" pitchFamily="18" charset="0"/>
              </a:rPr>
              <a:t>Менять расположение элементов относительно друг друга.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811477" y="5474195"/>
            <a:ext cx="36902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Bookman Old Style" panose="02050604050505020204" pitchFamily="18" charset="0"/>
              </a:rPr>
              <a:t>Менять цвет и текстуру логотипа на непредусмотренные.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4631678" y="5474195"/>
            <a:ext cx="30425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Bookman Old Style" panose="02050604050505020204" pitchFamily="18" charset="0"/>
              </a:rPr>
              <a:t>Менять расстояние между элементами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8126478" y="5474195"/>
            <a:ext cx="34441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Bookman Old Style" panose="02050604050505020204" pitchFamily="18" charset="0"/>
              </a:rPr>
              <a:t>Менять размер элементов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1516931" y="1351103"/>
            <a:ext cx="916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Применяются к словесной и символьной форме логотипа.</a:t>
            </a:r>
          </a:p>
        </p:txBody>
      </p:sp>
    </p:spTree>
    <p:extLst>
      <p:ext uri="{BB962C8B-B14F-4D97-AF65-F5344CB8AC3E}">
        <p14:creationId xmlns:p14="http://schemas.microsoft.com/office/powerpoint/2010/main" val="192101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473</Words>
  <Application>Microsoft Office PowerPoint</Application>
  <PresentationFormat>Широкоэкранный</PresentationFormat>
  <Paragraphs>84</Paragraphs>
  <Slides>14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Calibri Light</vt:lpstr>
      <vt:lpstr>Тема Office</vt:lpstr>
      <vt:lpstr>Брэндбук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dexp5</dc:creator>
  <cp:lastModifiedBy>dexp5</cp:lastModifiedBy>
  <cp:revision>27</cp:revision>
  <dcterms:created xsi:type="dcterms:W3CDTF">2025-03-25T06:10:39Z</dcterms:created>
  <dcterms:modified xsi:type="dcterms:W3CDTF">2025-03-25T16:40:24Z</dcterms:modified>
</cp:coreProperties>
</file>