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109" d="100"/>
          <a:sy n="109" d="100"/>
        </p:scale>
        <p:origin x="-6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29571-50AD-429C-AD43-8D0B0BE818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E178B-0B14-4AD1-A2C8-62BC4A526E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Full Pipeline Integration: All 5 separate parts are now integrated into a complete pipeline.</a:t>
          </a:r>
          <a:endParaRPr lang="en-US" dirty="0"/>
        </a:p>
      </dgm:t>
    </dgm:pt>
    <dgm:pt modelId="{1FB57D53-A95F-454F-A8E8-8247D048C4DF}" type="parTrans" cxnId="{90331702-06DF-4208-9E07-184904CC2261}">
      <dgm:prSet/>
      <dgm:spPr/>
      <dgm:t>
        <a:bodyPr/>
        <a:lstStyle/>
        <a:p>
          <a:endParaRPr lang="en-US"/>
        </a:p>
      </dgm:t>
    </dgm:pt>
    <dgm:pt modelId="{57C325D1-31B0-4F19-A62D-59238C82763D}" type="sibTrans" cxnId="{90331702-06DF-4208-9E07-184904CC2261}">
      <dgm:prSet/>
      <dgm:spPr/>
      <dgm:t>
        <a:bodyPr/>
        <a:lstStyle/>
        <a:p>
          <a:endParaRPr lang="en-US"/>
        </a:p>
      </dgm:t>
    </dgm:pt>
    <dgm:pt modelId="{8429CE89-97F1-4B2A-87C1-31EFFD21FD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Experiment Tracking: Utilized </a:t>
          </a:r>
          <a:r>
            <a:rPr lang="en-GB" dirty="0" err="1"/>
            <a:t>Aimstack</a:t>
          </a:r>
          <a:r>
            <a:rPr lang="en-GB" dirty="0"/>
            <a:t> for comprehensive experiment tracking.</a:t>
          </a:r>
          <a:endParaRPr lang="en-US" dirty="0"/>
        </a:p>
      </dgm:t>
    </dgm:pt>
    <dgm:pt modelId="{D0C295A2-F01A-421D-9521-C79F745A69F8}" type="parTrans" cxnId="{67065AAB-A633-442B-A19F-0E598244DF2F}">
      <dgm:prSet/>
      <dgm:spPr/>
      <dgm:t>
        <a:bodyPr/>
        <a:lstStyle/>
        <a:p>
          <a:endParaRPr lang="en-US"/>
        </a:p>
      </dgm:t>
    </dgm:pt>
    <dgm:pt modelId="{1C0BB744-06D2-4001-9FE1-1A7D00F73FB3}" type="sibTrans" cxnId="{67065AAB-A633-442B-A19F-0E598244DF2F}">
      <dgm:prSet/>
      <dgm:spPr/>
      <dgm:t>
        <a:bodyPr/>
        <a:lstStyle/>
        <a:p>
          <a:endParaRPr lang="en-US"/>
        </a:p>
      </dgm:t>
    </dgm:pt>
    <dgm:pt modelId="{1EC5492F-468F-4611-8A23-EDED94489D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Generation: Added the capability for personalization data generation.</a:t>
          </a:r>
          <a:endParaRPr lang="en-US" dirty="0"/>
        </a:p>
      </dgm:t>
    </dgm:pt>
    <dgm:pt modelId="{5319ABD7-92B9-473A-B2A8-BE82A6A2B634}" type="parTrans" cxnId="{FF6F1F41-F487-4F24-921A-21B35D2D247F}">
      <dgm:prSet/>
      <dgm:spPr/>
      <dgm:t>
        <a:bodyPr/>
        <a:lstStyle/>
        <a:p>
          <a:endParaRPr lang="en-US"/>
        </a:p>
      </dgm:t>
    </dgm:pt>
    <dgm:pt modelId="{C77F7E3D-8056-427C-9A9E-ECA338D2CCD9}" type="sibTrans" cxnId="{FF6F1F41-F487-4F24-921A-21B35D2D247F}">
      <dgm:prSet/>
      <dgm:spPr/>
      <dgm:t>
        <a:bodyPr/>
        <a:lstStyle/>
        <a:p>
          <a:endParaRPr lang="en-US"/>
        </a:p>
      </dgm:t>
    </dgm:pt>
    <dgm:pt modelId="{68395124-6236-4FEE-AE57-CEB8AC020EE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Personalization Features: Implemented straightforward personalization methods.</a:t>
          </a:r>
          <a:endParaRPr lang="en-US" dirty="0"/>
        </a:p>
      </dgm:t>
    </dgm:pt>
    <dgm:pt modelId="{44F6CBD7-16E4-4B98-8CC2-D26C07BE4A79}" type="parTrans" cxnId="{E4C3AA6C-4853-45B1-858A-FAD73877A21D}">
      <dgm:prSet/>
      <dgm:spPr/>
      <dgm:t>
        <a:bodyPr/>
        <a:lstStyle/>
        <a:p>
          <a:endParaRPr lang="en-US"/>
        </a:p>
      </dgm:t>
    </dgm:pt>
    <dgm:pt modelId="{DAF82EBF-A875-40B4-A752-BB1FAD12179F}" type="sibTrans" cxnId="{E4C3AA6C-4853-45B1-858A-FAD73877A21D}">
      <dgm:prSet/>
      <dgm:spPr/>
      <dgm:t>
        <a:bodyPr/>
        <a:lstStyle/>
        <a:p>
          <a:endParaRPr lang="en-US"/>
        </a:p>
      </dgm:t>
    </dgm:pt>
    <dgm:pt modelId="{57B3AC2D-EE67-459E-AA81-F08CB43C16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Model Testing: Both non-personalized and personalized models have been tested on the new personalized data set.</a:t>
          </a:r>
          <a:endParaRPr lang="en-US"/>
        </a:p>
      </dgm:t>
    </dgm:pt>
    <dgm:pt modelId="{21616E9D-B329-42AB-9E50-73C0B12C866B}" type="parTrans" cxnId="{B009F67B-6C99-4A1E-A841-FCDF229795E6}">
      <dgm:prSet/>
      <dgm:spPr/>
      <dgm:t>
        <a:bodyPr/>
        <a:lstStyle/>
        <a:p>
          <a:endParaRPr lang="en-US"/>
        </a:p>
      </dgm:t>
    </dgm:pt>
    <dgm:pt modelId="{224226BB-5607-49E6-85AC-0653E2D00FA7}" type="sibTrans" cxnId="{B009F67B-6C99-4A1E-A841-FCDF229795E6}">
      <dgm:prSet/>
      <dgm:spPr/>
      <dgm:t>
        <a:bodyPr/>
        <a:lstStyle/>
        <a:p>
          <a:endParaRPr lang="en-US"/>
        </a:p>
      </dgm:t>
    </dgm:pt>
    <dgm:pt modelId="{C3EA98D0-8CEC-49B5-B98B-181B79B6C2DC}" type="pres">
      <dgm:prSet presAssocID="{F5229571-50AD-429C-AD43-8D0B0BE81818}" presName="root" presStyleCnt="0">
        <dgm:presLayoutVars>
          <dgm:dir/>
          <dgm:resizeHandles val="exact"/>
        </dgm:presLayoutVars>
      </dgm:prSet>
      <dgm:spPr/>
    </dgm:pt>
    <dgm:pt modelId="{5159D632-8DBD-439F-A092-9F742C65E9A7}" type="pres">
      <dgm:prSet presAssocID="{7D3E178B-0B14-4AD1-A2C8-62BC4A526E90}" presName="compNode" presStyleCnt="0"/>
      <dgm:spPr/>
    </dgm:pt>
    <dgm:pt modelId="{8C446249-67C3-4403-A492-7A725F765C84}" type="pres">
      <dgm:prSet presAssocID="{7D3E178B-0B14-4AD1-A2C8-62BC4A526E90}" presName="bgRect" presStyleLbl="bgShp" presStyleIdx="0" presStyleCnt="5"/>
      <dgm:spPr/>
    </dgm:pt>
    <dgm:pt modelId="{8B633E4C-517D-4D8C-B88F-5B6C1C228061}" type="pres">
      <dgm:prSet presAssocID="{7D3E178B-0B14-4AD1-A2C8-62BC4A526E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6B6E754-7957-482E-9487-9B6839C16C60}" type="pres">
      <dgm:prSet presAssocID="{7D3E178B-0B14-4AD1-A2C8-62BC4A526E90}" presName="spaceRect" presStyleCnt="0"/>
      <dgm:spPr/>
    </dgm:pt>
    <dgm:pt modelId="{936D9B80-537C-48E0-BB40-4BEBC71B086E}" type="pres">
      <dgm:prSet presAssocID="{7D3E178B-0B14-4AD1-A2C8-62BC4A526E90}" presName="parTx" presStyleLbl="revTx" presStyleIdx="0" presStyleCnt="5">
        <dgm:presLayoutVars>
          <dgm:chMax val="0"/>
          <dgm:chPref val="0"/>
        </dgm:presLayoutVars>
      </dgm:prSet>
      <dgm:spPr/>
    </dgm:pt>
    <dgm:pt modelId="{995A6B80-997F-4134-BCED-EF2F55E4A3C8}" type="pres">
      <dgm:prSet presAssocID="{57C325D1-31B0-4F19-A62D-59238C82763D}" presName="sibTrans" presStyleCnt="0"/>
      <dgm:spPr/>
    </dgm:pt>
    <dgm:pt modelId="{793E67FC-B19D-4722-956B-277BA092ACF6}" type="pres">
      <dgm:prSet presAssocID="{8429CE89-97F1-4B2A-87C1-31EFFD21FD99}" presName="compNode" presStyleCnt="0"/>
      <dgm:spPr/>
    </dgm:pt>
    <dgm:pt modelId="{B9A993B9-D5BC-47F1-92E3-7F10467ABD89}" type="pres">
      <dgm:prSet presAssocID="{8429CE89-97F1-4B2A-87C1-31EFFD21FD99}" presName="bgRect" presStyleLbl="bgShp" presStyleIdx="1" presStyleCnt="5"/>
      <dgm:spPr/>
    </dgm:pt>
    <dgm:pt modelId="{378E90F2-21DC-4687-9994-F3196DB80C5E}" type="pres">
      <dgm:prSet presAssocID="{8429CE89-97F1-4B2A-87C1-31EFFD21FD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1FE16DA-D904-4608-B349-E3C3A3C6952F}" type="pres">
      <dgm:prSet presAssocID="{8429CE89-97F1-4B2A-87C1-31EFFD21FD99}" presName="spaceRect" presStyleCnt="0"/>
      <dgm:spPr/>
    </dgm:pt>
    <dgm:pt modelId="{19EA5DD2-0753-47EE-B274-F678CB1BF2C6}" type="pres">
      <dgm:prSet presAssocID="{8429CE89-97F1-4B2A-87C1-31EFFD21FD99}" presName="parTx" presStyleLbl="revTx" presStyleIdx="1" presStyleCnt="5">
        <dgm:presLayoutVars>
          <dgm:chMax val="0"/>
          <dgm:chPref val="0"/>
        </dgm:presLayoutVars>
      </dgm:prSet>
      <dgm:spPr/>
    </dgm:pt>
    <dgm:pt modelId="{E85C5A7F-D052-4B40-A792-3BCA2D5F3E43}" type="pres">
      <dgm:prSet presAssocID="{1C0BB744-06D2-4001-9FE1-1A7D00F73FB3}" presName="sibTrans" presStyleCnt="0"/>
      <dgm:spPr/>
    </dgm:pt>
    <dgm:pt modelId="{AF53ECE7-2FE9-42EF-B4CD-D461E9AC7D84}" type="pres">
      <dgm:prSet presAssocID="{1EC5492F-468F-4611-8A23-EDED94489D80}" presName="compNode" presStyleCnt="0"/>
      <dgm:spPr/>
    </dgm:pt>
    <dgm:pt modelId="{6D2F59DF-2FDF-418B-90F9-F92E5ACCDE27}" type="pres">
      <dgm:prSet presAssocID="{1EC5492F-468F-4611-8A23-EDED94489D80}" presName="bgRect" presStyleLbl="bgShp" presStyleIdx="2" presStyleCnt="5"/>
      <dgm:spPr/>
    </dgm:pt>
    <dgm:pt modelId="{FF78D6EF-83DB-42CA-B92A-2C104C2F8C85}" type="pres">
      <dgm:prSet presAssocID="{1EC5492F-468F-4611-8A23-EDED94489D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68E0BDC-F6C8-490E-ADDE-39247664DE85}" type="pres">
      <dgm:prSet presAssocID="{1EC5492F-468F-4611-8A23-EDED94489D80}" presName="spaceRect" presStyleCnt="0"/>
      <dgm:spPr/>
    </dgm:pt>
    <dgm:pt modelId="{D12F6E8F-4EBE-48A7-BF92-49CF211F202D}" type="pres">
      <dgm:prSet presAssocID="{1EC5492F-468F-4611-8A23-EDED94489D80}" presName="parTx" presStyleLbl="revTx" presStyleIdx="2" presStyleCnt="5">
        <dgm:presLayoutVars>
          <dgm:chMax val="0"/>
          <dgm:chPref val="0"/>
        </dgm:presLayoutVars>
      </dgm:prSet>
      <dgm:spPr/>
    </dgm:pt>
    <dgm:pt modelId="{F5A6570D-7D7B-491B-8CB1-9FEEC6016A56}" type="pres">
      <dgm:prSet presAssocID="{C77F7E3D-8056-427C-9A9E-ECA338D2CCD9}" presName="sibTrans" presStyleCnt="0"/>
      <dgm:spPr/>
    </dgm:pt>
    <dgm:pt modelId="{AE36298A-2ADE-401E-BC1C-51C8E9313C52}" type="pres">
      <dgm:prSet presAssocID="{68395124-6236-4FEE-AE57-CEB8AC020EE2}" presName="compNode" presStyleCnt="0"/>
      <dgm:spPr/>
    </dgm:pt>
    <dgm:pt modelId="{14DC99F2-27EF-4FC1-A3CD-87DA76F9BA2D}" type="pres">
      <dgm:prSet presAssocID="{68395124-6236-4FEE-AE57-CEB8AC020EE2}" presName="bgRect" presStyleLbl="bgShp" presStyleIdx="3" presStyleCnt="5"/>
      <dgm:spPr/>
    </dgm:pt>
    <dgm:pt modelId="{783D4D2E-3D26-449B-B9D6-FA61062A57E0}" type="pres">
      <dgm:prSet presAssocID="{68395124-6236-4FEE-AE57-CEB8AC020EE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FC83E7F-A58D-481E-9B13-870E23CCBF42}" type="pres">
      <dgm:prSet presAssocID="{68395124-6236-4FEE-AE57-CEB8AC020EE2}" presName="spaceRect" presStyleCnt="0"/>
      <dgm:spPr/>
    </dgm:pt>
    <dgm:pt modelId="{9AB2853A-C492-43F1-B13B-F50AEA2093CA}" type="pres">
      <dgm:prSet presAssocID="{68395124-6236-4FEE-AE57-CEB8AC020EE2}" presName="parTx" presStyleLbl="revTx" presStyleIdx="3" presStyleCnt="5">
        <dgm:presLayoutVars>
          <dgm:chMax val="0"/>
          <dgm:chPref val="0"/>
        </dgm:presLayoutVars>
      </dgm:prSet>
      <dgm:spPr/>
    </dgm:pt>
    <dgm:pt modelId="{7DDFBBF0-99FE-4371-954B-108D87518313}" type="pres">
      <dgm:prSet presAssocID="{DAF82EBF-A875-40B4-A752-BB1FAD12179F}" presName="sibTrans" presStyleCnt="0"/>
      <dgm:spPr/>
    </dgm:pt>
    <dgm:pt modelId="{B124EAFF-9476-439F-BB25-B8DFC84D3ABF}" type="pres">
      <dgm:prSet presAssocID="{57B3AC2D-EE67-459E-AA81-F08CB43C161D}" presName="compNode" presStyleCnt="0"/>
      <dgm:spPr/>
    </dgm:pt>
    <dgm:pt modelId="{AC13C4CA-640D-41C9-99C1-71AB64E42BF2}" type="pres">
      <dgm:prSet presAssocID="{57B3AC2D-EE67-459E-AA81-F08CB43C161D}" presName="bgRect" presStyleLbl="bgShp" presStyleIdx="4" presStyleCnt="5"/>
      <dgm:spPr/>
    </dgm:pt>
    <dgm:pt modelId="{7470DBF9-A94C-4F37-9F2E-8F36CB6F9106}" type="pres">
      <dgm:prSet presAssocID="{57B3AC2D-EE67-459E-AA81-F08CB43C16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B5C30F9-C994-4D17-9EF9-7DBEDFB4D688}" type="pres">
      <dgm:prSet presAssocID="{57B3AC2D-EE67-459E-AA81-F08CB43C161D}" presName="spaceRect" presStyleCnt="0"/>
      <dgm:spPr/>
    </dgm:pt>
    <dgm:pt modelId="{2C55B604-0D93-4EA1-8CD4-16954EE6517D}" type="pres">
      <dgm:prSet presAssocID="{57B3AC2D-EE67-459E-AA81-F08CB43C161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0331702-06DF-4208-9E07-184904CC2261}" srcId="{F5229571-50AD-429C-AD43-8D0B0BE81818}" destId="{7D3E178B-0B14-4AD1-A2C8-62BC4A526E90}" srcOrd="0" destOrd="0" parTransId="{1FB57D53-A95F-454F-A8E8-8247D048C4DF}" sibTransId="{57C325D1-31B0-4F19-A62D-59238C82763D}"/>
    <dgm:cxn modelId="{3B9F8D12-15CA-4ED6-AAF9-2E65DEF9821D}" type="presOf" srcId="{8429CE89-97F1-4B2A-87C1-31EFFD21FD99}" destId="{19EA5DD2-0753-47EE-B274-F678CB1BF2C6}" srcOrd="0" destOrd="0" presId="urn:microsoft.com/office/officeart/2018/2/layout/IconVerticalSolidList"/>
    <dgm:cxn modelId="{FF6F1F41-F487-4F24-921A-21B35D2D247F}" srcId="{F5229571-50AD-429C-AD43-8D0B0BE81818}" destId="{1EC5492F-468F-4611-8A23-EDED94489D80}" srcOrd="2" destOrd="0" parTransId="{5319ABD7-92B9-473A-B2A8-BE82A6A2B634}" sibTransId="{C77F7E3D-8056-427C-9A9E-ECA338D2CCD9}"/>
    <dgm:cxn modelId="{5D491250-5E79-4669-975C-6B8CA0B6B7B8}" type="presOf" srcId="{7D3E178B-0B14-4AD1-A2C8-62BC4A526E90}" destId="{936D9B80-537C-48E0-BB40-4BEBC71B086E}" srcOrd="0" destOrd="0" presId="urn:microsoft.com/office/officeart/2018/2/layout/IconVerticalSolidList"/>
    <dgm:cxn modelId="{7221706B-F0CD-4EEC-812F-0BAB0480981D}" type="presOf" srcId="{F5229571-50AD-429C-AD43-8D0B0BE81818}" destId="{C3EA98D0-8CEC-49B5-B98B-181B79B6C2DC}" srcOrd="0" destOrd="0" presId="urn:microsoft.com/office/officeart/2018/2/layout/IconVerticalSolidList"/>
    <dgm:cxn modelId="{E4C3AA6C-4853-45B1-858A-FAD73877A21D}" srcId="{F5229571-50AD-429C-AD43-8D0B0BE81818}" destId="{68395124-6236-4FEE-AE57-CEB8AC020EE2}" srcOrd="3" destOrd="0" parTransId="{44F6CBD7-16E4-4B98-8CC2-D26C07BE4A79}" sibTransId="{DAF82EBF-A875-40B4-A752-BB1FAD12179F}"/>
    <dgm:cxn modelId="{B009F67B-6C99-4A1E-A841-FCDF229795E6}" srcId="{F5229571-50AD-429C-AD43-8D0B0BE81818}" destId="{57B3AC2D-EE67-459E-AA81-F08CB43C161D}" srcOrd="4" destOrd="0" parTransId="{21616E9D-B329-42AB-9E50-73C0B12C866B}" sibTransId="{224226BB-5607-49E6-85AC-0653E2D00FA7}"/>
    <dgm:cxn modelId="{67065AAB-A633-442B-A19F-0E598244DF2F}" srcId="{F5229571-50AD-429C-AD43-8D0B0BE81818}" destId="{8429CE89-97F1-4B2A-87C1-31EFFD21FD99}" srcOrd="1" destOrd="0" parTransId="{D0C295A2-F01A-421D-9521-C79F745A69F8}" sibTransId="{1C0BB744-06D2-4001-9FE1-1A7D00F73FB3}"/>
    <dgm:cxn modelId="{0CD3D3B5-9BD8-41AC-BAD8-600374EF6D76}" type="presOf" srcId="{1EC5492F-468F-4611-8A23-EDED94489D80}" destId="{D12F6E8F-4EBE-48A7-BF92-49CF211F202D}" srcOrd="0" destOrd="0" presId="urn:microsoft.com/office/officeart/2018/2/layout/IconVerticalSolidList"/>
    <dgm:cxn modelId="{844D5CCF-1FB7-4910-93DB-C9A9B8522C55}" type="presOf" srcId="{68395124-6236-4FEE-AE57-CEB8AC020EE2}" destId="{9AB2853A-C492-43F1-B13B-F50AEA2093CA}" srcOrd="0" destOrd="0" presId="urn:microsoft.com/office/officeart/2018/2/layout/IconVerticalSolidList"/>
    <dgm:cxn modelId="{A82442ED-1B70-47E1-8F14-082BA6037C91}" type="presOf" srcId="{57B3AC2D-EE67-459E-AA81-F08CB43C161D}" destId="{2C55B604-0D93-4EA1-8CD4-16954EE6517D}" srcOrd="0" destOrd="0" presId="urn:microsoft.com/office/officeart/2018/2/layout/IconVerticalSolidList"/>
    <dgm:cxn modelId="{9BDCC965-AD24-4BDE-980C-34ECD330F8E4}" type="presParOf" srcId="{C3EA98D0-8CEC-49B5-B98B-181B79B6C2DC}" destId="{5159D632-8DBD-439F-A092-9F742C65E9A7}" srcOrd="0" destOrd="0" presId="urn:microsoft.com/office/officeart/2018/2/layout/IconVerticalSolidList"/>
    <dgm:cxn modelId="{37A2F7F9-B4D8-4152-83FB-0496B6AF09EE}" type="presParOf" srcId="{5159D632-8DBD-439F-A092-9F742C65E9A7}" destId="{8C446249-67C3-4403-A492-7A725F765C84}" srcOrd="0" destOrd="0" presId="urn:microsoft.com/office/officeart/2018/2/layout/IconVerticalSolidList"/>
    <dgm:cxn modelId="{AB0A7588-FF40-45D3-BD11-CC7AB6BE0DDE}" type="presParOf" srcId="{5159D632-8DBD-439F-A092-9F742C65E9A7}" destId="{8B633E4C-517D-4D8C-B88F-5B6C1C228061}" srcOrd="1" destOrd="0" presId="urn:microsoft.com/office/officeart/2018/2/layout/IconVerticalSolidList"/>
    <dgm:cxn modelId="{9B541AB1-4062-4630-BC60-04923E3983B0}" type="presParOf" srcId="{5159D632-8DBD-439F-A092-9F742C65E9A7}" destId="{56B6E754-7957-482E-9487-9B6839C16C60}" srcOrd="2" destOrd="0" presId="urn:microsoft.com/office/officeart/2018/2/layout/IconVerticalSolidList"/>
    <dgm:cxn modelId="{FC8AB6F1-3ABF-4CE0-A4B2-438D160517C7}" type="presParOf" srcId="{5159D632-8DBD-439F-A092-9F742C65E9A7}" destId="{936D9B80-537C-48E0-BB40-4BEBC71B086E}" srcOrd="3" destOrd="0" presId="urn:microsoft.com/office/officeart/2018/2/layout/IconVerticalSolidList"/>
    <dgm:cxn modelId="{2EE10871-14BA-43D7-B50D-3EAEE31962C0}" type="presParOf" srcId="{C3EA98D0-8CEC-49B5-B98B-181B79B6C2DC}" destId="{995A6B80-997F-4134-BCED-EF2F55E4A3C8}" srcOrd="1" destOrd="0" presId="urn:microsoft.com/office/officeart/2018/2/layout/IconVerticalSolidList"/>
    <dgm:cxn modelId="{54C75F85-6F33-43C3-90B4-FF6B13A31C57}" type="presParOf" srcId="{C3EA98D0-8CEC-49B5-B98B-181B79B6C2DC}" destId="{793E67FC-B19D-4722-956B-277BA092ACF6}" srcOrd="2" destOrd="0" presId="urn:microsoft.com/office/officeart/2018/2/layout/IconVerticalSolidList"/>
    <dgm:cxn modelId="{0698A070-2D96-4CC4-A39E-9A18D06D0DFC}" type="presParOf" srcId="{793E67FC-B19D-4722-956B-277BA092ACF6}" destId="{B9A993B9-D5BC-47F1-92E3-7F10467ABD89}" srcOrd="0" destOrd="0" presId="urn:microsoft.com/office/officeart/2018/2/layout/IconVerticalSolidList"/>
    <dgm:cxn modelId="{A721949F-36B6-45FC-9A3B-5C9837048471}" type="presParOf" srcId="{793E67FC-B19D-4722-956B-277BA092ACF6}" destId="{378E90F2-21DC-4687-9994-F3196DB80C5E}" srcOrd="1" destOrd="0" presId="urn:microsoft.com/office/officeart/2018/2/layout/IconVerticalSolidList"/>
    <dgm:cxn modelId="{DB051983-82FA-471D-BBE5-BF348CBFDB3F}" type="presParOf" srcId="{793E67FC-B19D-4722-956B-277BA092ACF6}" destId="{C1FE16DA-D904-4608-B349-E3C3A3C6952F}" srcOrd="2" destOrd="0" presId="urn:microsoft.com/office/officeart/2018/2/layout/IconVerticalSolidList"/>
    <dgm:cxn modelId="{00329534-C9EA-4F27-9883-93095C9361AD}" type="presParOf" srcId="{793E67FC-B19D-4722-956B-277BA092ACF6}" destId="{19EA5DD2-0753-47EE-B274-F678CB1BF2C6}" srcOrd="3" destOrd="0" presId="urn:microsoft.com/office/officeart/2018/2/layout/IconVerticalSolidList"/>
    <dgm:cxn modelId="{FA295B6C-E412-474C-A44F-3AF2C488736F}" type="presParOf" srcId="{C3EA98D0-8CEC-49B5-B98B-181B79B6C2DC}" destId="{E85C5A7F-D052-4B40-A792-3BCA2D5F3E43}" srcOrd="3" destOrd="0" presId="urn:microsoft.com/office/officeart/2018/2/layout/IconVerticalSolidList"/>
    <dgm:cxn modelId="{EC53CC00-27E0-4A74-88E6-6EFAC73A9785}" type="presParOf" srcId="{C3EA98D0-8CEC-49B5-B98B-181B79B6C2DC}" destId="{AF53ECE7-2FE9-42EF-B4CD-D461E9AC7D84}" srcOrd="4" destOrd="0" presId="urn:microsoft.com/office/officeart/2018/2/layout/IconVerticalSolidList"/>
    <dgm:cxn modelId="{7451733A-62B1-46EB-8C06-F9E2E22710E3}" type="presParOf" srcId="{AF53ECE7-2FE9-42EF-B4CD-D461E9AC7D84}" destId="{6D2F59DF-2FDF-418B-90F9-F92E5ACCDE27}" srcOrd="0" destOrd="0" presId="urn:microsoft.com/office/officeart/2018/2/layout/IconVerticalSolidList"/>
    <dgm:cxn modelId="{242E902A-6DC2-41B3-893E-59848BCF4C76}" type="presParOf" srcId="{AF53ECE7-2FE9-42EF-B4CD-D461E9AC7D84}" destId="{FF78D6EF-83DB-42CA-B92A-2C104C2F8C85}" srcOrd="1" destOrd="0" presId="urn:microsoft.com/office/officeart/2018/2/layout/IconVerticalSolidList"/>
    <dgm:cxn modelId="{39D912AB-5390-4738-82FD-E2A1DC27C48E}" type="presParOf" srcId="{AF53ECE7-2FE9-42EF-B4CD-D461E9AC7D84}" destId="{C68E0BDC-F6C8-490E-ADDE-39247664DE85}" srcOrd="2" destOrd="0" presId="urn:microsoft.com/office/officeart/2018/2/layout/IconVerticalSolidList"/>
    <dgm:cxn modelId="{CAEF7A76-6F2F-4042-BD2A-3D1D148C823C}" type="presParOf" srcId="{AF53ECE7-2FE9-42EF-B4CD-D461E9AC7D84}" destId="{D12F6E8F-4EBE-48A7-BF92-49CF211F202D}" srcOrd="3" destOrd="0" presId="urn:microsoft.com/office/officeart/2018/2/layout/IconVerticalSolidList"/>
    <dgm:cxn modelId="{7699CF36-D15F-4CD6-831E-1729E1A1DBCF}" type="presParOf" srcId="{C3EA98D0-8CEC-49B5-B98B-181B79B6C2DC}" destId="{F5A6570D-7D7B-491B-8CB1-9FEEC6016A56}" srcOrd="5" destOrd="0" presId="urn:microsoft.com/office/officeart/2018/2/layout/IconVerticalSolidList"/>
    <dgm:cxn modelId="{792B51ED-604E-4CDD-9947-93387E8DF179}" type="presParOf" srcId="{C3EA98D0-8CEC-49B5-B98B-181B79B6C2DC}" destId="{AE36298A-2ADE-401E-BC1C-51C8E9313C52}" srcOrd="6" destOrd="0" presId="urn:microsoft.com/office/officeart/2018/2/layout/IconVerticalSolidList"/>
    <dgm:cxn modelId="{3F193932-1DDC-4D87-9679-E57142D8F86D}" type="presParOf" srcId="{AE36298A-2ADE-401E-BC1C-51C8E9313C52}" destId="{14DC99F2-27EF-4FC1-A3CD-87DA76F9BA2D}" srcOrd="0" destOrd="0" presId="urn:microsoft.com/office/officeart/2018/2/layout/IconVerticalSolidList"/>
    <dgm:cxn modelId="{22DA255C-3841-4E1E-92FE-FE4D92C25DE2}" type="presParOf" srcId="{AE36298A-2ADE-401E-BC1C-51C8E9313C52}" destId="{783D4D2E-3D26-449B-B9D6-FA61062A57E0}" srcOrd="1" destOrd="0" presId="urn:microsoft.com/office/officeart/2018/2/layout/IconVerticalSolidList"/>
    <dgm:cxn modelId="{BAD9922D-ABDD-4FB8-9D87-08D4C3B830CE}" type="presParOf" srcId="{AE36298A-2ADE-401E-BC1C-51C8E9313C52}" destId="{8FC83E7F-A58D-481E-9B13-870E23CCBF42}" srcOrd="2" destOrd="0" presId="urn:microsoft.com/office/officeart/2018/2/layout/IconVerticalSolidList"/>
    <dgm:cxn modelId="{4D59CF72-DDEA-44B5-A788-02ED8C8A52EB}" type="presParOf" srcId="{AE36298A-2ADE-401E-BC1C-51C8E9313C52}" destId="{9AB2853A-C492-43F1-B13B-F50AEA2093CA}" srcOrd="3" destOrd="0" presId="urn:microsoft.com/office/officeart/2018/2/layout/IconVerticalSolidList"/>
    <dgm:cxn modelId="{5207BB47-02C3-4B2F-BEAC-5BCD9D0276D5}" type="presParOf" srcId="{C3EA98D0-8CEC-49B5-B98B-181B79B6C2DC}" destId="{7DDFBBF0-99FE-4371-954B-108D87518313}" srcOrd="7" destOrd="0" presId="urn:microsoft.com/office/officeart/2018/2/layout/IconVerticalSolidList"/>
    <dgm:cxn modelId="{53A82A75-79C7-4112-96DD-2A039C3572A5}" type="presParOf" srcId="{C3EA98D0-8CEC-49B5-B98B-181B79B6C2DC}" destId="{B124EAFF-9476-439F-BB25-B8DFC84D3ABF}" srcOrd="8" destOrd="0" presId="urn:microsoft.com/office/officeart/2018/2/layout/IconVerticalSolidList"/>
    <dgm:cxn modelId="{2979D55F-67F0-4705-A561-D25C3FAC6ED1}" type="presParOf" srcId="{B124EAFF-9476-439F-BB25-B8DFC84D3ABF}" destId="{AC13C4CA-640D-41C9-99C1-71AB64E42BF2}" srcOrd="0" destOrd="0" presId="urn:microsoft.com/office/officeart/2018/2/layout/IconVerticalSolidList"/>
    <dgm:cxn modelId="{A85E12D1-B184-4336-9986-112EFDB205F1}" type="presParOf" srcId="{B124EAFF-9476-439F-BB25-B8DFC84D3ABF}" destId="{7470DBF9-A94C-4F37-9F2E-8F36CB6F9106}" srcOrd="1" destOrd="0" presId="urn:microsoft.com/office/officeart/2018/2/layout/IconVerticalSolidList"/>
    <dgm:cxn modelId="{352B7FCA-1D9F-4D4D-8BBB-CE03A081710F}" type="presParOf" srcId="{B124EAFF-9476-439F-BB25-B8DFC84D3ABF}" destId="{4B5C30F9-C994-4D17-9EF9-7DBEDFB4D688}" srcOrd="2" destOrd="0" presId="urn:microsoft.com/office/officeart/2018/2/layout/IconVerticalSolidList"/>
    <dgm:cxn modelId="{D2632337-2394-479F-843B-822CFB21426B}" type="presParOf" srcId="{B124EAFF-9476-439F-BB25-B8DFC84D3ABF}" destId="{2C55B604-0D93-4EA1-8CD4-16954EE65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46249-67C3-4403-A492-7A725F765C84}">
      <dsp:nvSpPr>
        <dsp:cNvPr id="0" name=""/>
        <dsp:cNvSpPr/>
      </dsp:nvSpPr>
      <dsp:spPr>
        <a:xfrm>
          <a:off x="0" y="3321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33E4C-517D-4D8C-B88F-5B6C1C228061}">
      <dsp:nvSpPr>
        <dsp:cNvPr id="0" name=""/>
        <dsp:cNvSpPr/>
      </dsp:nvSpPr>
      <dsp:spPr>
        <a:xfrm>
          <a:off x="214034" y="162521"/>
          <a:ext cx="389153" cy="389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9B80-537C-48E0-BB40-4BEBC71B086E}">
      <dsp:nvSpPr>
        <dsp:cNvPr id="0" name=""/>
        <dsp:cNvSpPr/>
      </dsp:nvSpPr>
      <dsp:spPr>
        <a:xfrm>
          <a:off x="817223" y="3321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Full Pipeline Integration: All 5 separate parts are now integrated into a complete pipeline.</a:t>
          </a:r>
          <a:endParaRPr lang="en-US" sz="1700" kern="1200" dirty="0"/>
        </a:p>
      </dsp:txBody>
      <dsp:txXfrm>
        <a:off x="817223" y="3321"/>
        <a:ext cx="9698376" cy="707552"/>
      </dsp:txXfrm>
    </dsp:sp>
    <dsp:sp modelId="{B9A993B9-D5BC-47F1-92E3-7F10467ABD89}">
      <dsp:nvSpPr>
        <dsp:cNvPr id="0" name=""/>
        <dsp:cNvSpPr/>
      </dsp:nvSpPr>
      <dsp:spPr>
        <a:xfrm>
          <a:off x="0" y="887762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E90F2-21DC-4687-9994-F3196DB80C5E}">
      <dsp:nvSpPr>
        <dsp:cNvPr id="0" name=""/>
        <dsp:cNvSpPr/>
      </dsp:nvSpPr>
      <dsp:spPr>
        <a:xfrm>
          <a:off x="214034" y="1046962"/>
          <a:ext cx="389153" cy="389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5DD2-0753-47EE-B274-F678CB1BF2C6}">
      <dsp:nvSpPr>
        <dsp:cNvPr id="0" name=""/>
        <dsp:cNvSpPr/>
      </dsp:nvSpPr>
      <dsp:spPr>
        <a:xfrm>
          <a:off x="817223" y="887762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Experiment Tracking: Utilized </a:t>
          </a:r>
          <a:r>
            <a:rPr lang="en-GB" sz="1700" kern="1200" dirty="0" err="1"/>
            <a:t>Aimstack</a:t>
          </a:r>
          <a:r>
            <a:rPr lang="en-GB" sz="1700" kern="1200" dirty="0"/>
            <a:t> for comprehensive experiment tracking.</a:t>
          </a:r>
          <a:endParaRPr lang="en-US" sz="1700" kern="1200" dirty="0"/>
        </a:p>
      </dsp:txBody>
      <dsp:txXfrm>
        <a:off x="817223" y="887762"/>
        <a:ext cx="9698376" cy="707552"/>
      </dsp:txXfrm>
    </dsp:sp>
    <dsp:sp modelId="{6D2F59DF-2FDF-418B-90F9-F92E5ACCDE27}">
      <dsp:nvSpPr>
        <dsp:cNvPr id="0" name=""/>
        <dsp:cNvSpPr/>
      </dsp:nvSpPr>
      <dsp:spPr>
        <a:xfrm>
          <a:off x="0" y="1772203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8D6EF-83DB-42CA-B92A-2C104C2F8C85}">
      <dsp:nvSpPr>
        <dsp:cNvPr id="0" name=""/>
        <dsp:cNvSpPr/>
      </dsp:nvSpPr>
      <dsp:spPr>
        <a:xfrm>
          <a:off x="214034" y="1931403"/>
          <a:ext cx="389153" cy="389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F6E8F-4EBE-48A7-BF92-49CF211F202D}">
      <dsp:nvSpPr>
        <dsp:cNvPr id="0" name=""/>
        <dsp:cNvSpPr/>
      </dsp:nvSpPr>
      <dsp:spPr>
        <a:xfrm>
          <a:off x="817223" y="1772203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Generation: Added the capability for personalization data generation.</a:t>
          </a:r>
          <a:endParaRPr lang="en-US" sz="1700" kern="1200" dirty="0"/>
        </a:p>
      </dsp:txBody>
      <dsp:txXfrm>
        <a:off x="817223" y="1772203"/>
        <a:ext cx="9698376" cy="707552"/>
      </dsp:txXfrm>
    </dsp:sp>
    <dsp:sp modelId="{14DC99F2-27EF-4FC1-A3CD-87DA76F9BA2D}">
      <dsp:nvSpPr>
        <dsp:cNvPr id="0" name=""/>
        <dsp:cNvSpPr/>
      </dsp:nvSpPr>
      <dsp:spPr>
        <a:xfrm>
          <a:off x="0" y="2656644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D4D2E-3D26-449B-B9D6-FA61062A57E0}">
      <dsp:nvSpPr>
        <dsp:cNvPr id="0" name=""/>
        <dsp:cNvSpPr/>
      </dsp:nvSpPr>
      <dsp:spPr>
        <a:xfrm>
          <a:off x="214034" y="2815843"/>
          <a:ext cx="389153" cy="389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2853A-C492-43F1-B13B-F50AEA2093CA}">
      <dsp:nvSpPr>
        <dsp:cNvPr id="0" name=""/>
        <dsp:cNvSpPr/>
      </dsp:nvSpPr>
      <dsp:spPr>
        <a:xfrm>
          <a:off x="817223" y="2656644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Personalization Features: Implemented straightforward personalization methods.</a:t>
          </a:r>
          <a:endParaRPr lang="en-US" sz="1700" kern="1200" dirty="0"/>
        </a:p>
      </dsp:txBody>
      <dsp:txXfrm>
        <a:off x="817223" y="2656644"/>
        <a:ext cx="9698376" cy="707552"/>
      </dsp:txXfrm>
    </dsp:sp>
    <dsp:sp modelId="{AC13C4CA-640D-41C9-99C1-71AB64E42BF2}">
      <dsp:nvSpPr>
        <dsp:cNvPr id="0" name=""/>
        <dsp:cNvSpPr/>
      </dsp:nvSpPr>
      <dsp:spPr>
        <a:xfrm>
          <a:off x="0" y="3541085"/>
          <a:ext cx="10515600" cy="707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0DBF9-A94C-4F37-9F2E-8F36CB6F9106}">
      <dsp:nvSpPr>
        <dsp:cNvPr id="0" name=""/>
        <dsp:cNvSpPr/>
      </dsp:nvSpPr>
      <dsp:spPr>
        <a:xfrm>
          <a:off x="214034" y="3700284"/>
          <a:ext cx="389153" cy="389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B604-0D93-4EA1-8CD4-16954EE6517D}">
      <dsp:nvSpPr>
        <dsp:cNvPr id="0" name=""/>
        <dsp:cNvSpPr/>
      </dsp:nvSpPr>
      <dsp:spPr>
        <a:xfrm>
          <a:off x="817223" y="3541085"/>
          <a:ext cx="9698376" cy="707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3" tIns="74883" rIns="74883" bIns="748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Model Testing: Both non-personalized and personalized models have been tested on the new personalized data set.</a:t>
          </a:r>
          <a:endParaRPr lang="en-US" sz="1700" kern="1200"/>
        </a:p>
      </dsp:txBody>
      <dsp:txXfrm>
        <a:off x="817223" y="3541085"/>
        <a:ext cx="9698376" cy="707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C82B-0ADE-4341-689C-5755CD96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19F3-C1D3-EB48-0E56-C2E6BF713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61E2-ED30-489F-577D-67B60F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7531-AC9E-70F8-6980-7A8CA646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B9FB-0B46-928A-6F37-AFD25385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75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814C-EBC8-C8CF-7EB8-B666A20A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852BF-AE47-426D-D19A-3BD7B0EA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FCAB-7FB6-C54E-5DB6-998CA348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5E48-91C7-CF79-B3A6-AD9A0BCE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E32B-8E28-B7F4-3566-B28E8E1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08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47463-D6FF-3C27-6409-274D03B7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2157-0A05-A4A5-0D8A-EB797CA1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3D6A5-5E44-EC94-F4EA-587388AB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64F-5BC6-DAD6-0AE1-9115409D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3F20-50B0-935A-00CB-DBAEE939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7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A438-0995-200D-E9F8-037B68DA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2E35-412C-9BA3-E4A3-D1A33B6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B279-03C1-6E13-1EA9-2D24575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2F44-51A6-2192-65FE-7366FBA5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7CDE-9D6C-87A2-0056-F025520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6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3E91-AACF-3BEA-47F4-E6111487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2F43-7C00-774C-D258-924AD82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77C1-C6CD-8387-DD3D-B66CA5C0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4F5A-2E96-2D0A-6614-C7AE1DBF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48B15-A9BE-C1D2-719A-1A84AE0E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8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F824-1673-826B-3884-8D861DE1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C094-3BA3-B4E2-E42A-78E2F015A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59C91-3194-2B03-69E9-52B7E112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BE5E4-AA81-828B-EC1C-C21FADCA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CEF2E-B83E-B164-066A-7768C703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C94A8-F8CB-17AD-F7B1-EDEC64FB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4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A98E-1E08-FB96-E982-47F097CD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7CDD-7236-2F50-A7FD-B3F19B5C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B8AEB-0C70-D51A-892B-539F25AC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96557-B109-025A-0170-F56864DA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A8BA0-0105-51AA-5939-193950D06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E51E3-204A-5BD6-CEEB-84C0B36C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8BE97-819A-2683-95A6-5AB903E0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8DE85-24D1-55F3-E0F0-CA1998A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2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3AEA-75F6-7283-CD68-1BCA5D9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F08AD-AE24-6AFE-190E-47EBF31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C11B7-34B7-DAB9-97D4-B012698A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8E8FC-232C-0646-97C6-521FD52F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2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637C6-026D-84EC-09D2-6195BD5D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9A6FE-F43F-CD0E-A6CC-0FA17C8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DF8C2-1D8D-8D5C-715D-1BBDE741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EB5F-A432-5632-3CA8-267AB218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E2A2-0C38-A989-B487-A597B095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807B-154D-F240-81C4-38FA306CB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9D17-A116-5F3A-3B1D-D96B4793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BE6B-51E3-BCB8-FDAC-0B1979A8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BF79E-A53A-5514-9986-FA547BC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505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7943-25A7-B1C6-36C6-54AB04AF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F620F-889B-2DD1-99F6-C83C5523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4540-DBD6-F639-64CF-8D9F5D9D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2B70-A110-7439-4EB5-7CFE1D31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214D8-3DC6-15CB-AA35-32F9AB19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1F7E-328D-673A-DC33-27123C57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443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AA884-00CD-F96E-9F28-218FF76E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4C8D-A372-6DEA-6095-073E3E94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74C0-386A-CF82-C962-1DF2ECBA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01B9-94E5-CF4D-A089-B08874FC32DC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8485-A2FA-C8E2-847C-58460C403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D045-9CE5-49DB-5338-EF9797D9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92C2-6ADA-C548-B6F0-C52ABF3A7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93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A122-94B3-53F0-47FC-40AC7FB26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D899-02B3-A333-3B40-5553EA2EF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1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CCCB9-FB3E-947E-CB68-62AA9793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/>
              <a:t>What is Done Since the Last Meeting?</a:t>
            </a:r>
            <a:endParaRPr lang="en-D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C6BC18D-80C6-E88A-E899-5A7A495D4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895409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4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BF00-C897-AB69-B014-84D41AD4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Full Pipeline Integration</a:t>
            </a:r>
            <a:endParaRPr lang="en-D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BAF4-6E48-5F9F-1E38-F98BDB1C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none" strike="noStrike" dirty="0">
                <a:effectLst/>
                <a:latin typeface="Söhne"/>
              </a:rPr>
              <a:t>Pipeline Components</a:t>
            </a:r>
          </a:p>
          <a:p>
            <a:r>
              <a:rPr lang="en-GB" sz="2200" dirty="0"/>
              <a:t>Data Generation</a:t>
            </a:r>
          </a:p>
          <a:p>
            <a:r>
              <a:rPr lang="en-GB" sz="2200" dirty="0"/>
              <a:t>Train Baseline Models: GT (based on the CIF), LEN (based on empirical distribution), Random</a:t>
            </a:r>
          </a:p>
          <a:p>
            <a:r>
              <a:rPr lang="en-GB" sz="2200" dirty="0"/>
              <a:t>Train Model</a:t>
            </a:r>
          </a:p>
          <a:p>
            <a:r>
              <a:rPr lang="en-GB" sz="2200" dirty="0"/>
              <a:t>Predict Model</a:t>
            </a:r>
          </a:p>
          <a:p>
            <a:r>
              <a:rPr lang="en-GB" sz="2200" dirty="0"/>
              <a:t>Calculate Metrics</a:t>
            </a:r>
            <a:endParaRPr lang="en-DE" sz="2200" dirty="0"/>
          </a:p>
          <a:p>
            <a:pPr marL="0" indent="0">
              <a:buNone/>
            </a:pPr>
            <a:r>
              <a:rPr lang="en-GB" sz="2200" dirty="0"/>
              <a:t>All components are called within a single function for seamless integration</a:t>
            </a:r>
          </a:p>
        </p:txBody>
      </p:sp>
    </p:spTree>
    <p:extLst>
      <p:ext uri="{BB962C8B-B14F-4D97-AF65-F5344CB8AC3E}">
        <p14:creationId xmlns:p14="http://schemas.microsoft.com/office/powerpoint/2010/main" val="27547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ight Triangle 105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676B6-A32A-1050-3643-FE5EB5F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GB" sz="5400" dirty="0"/>
              <a:t>Experiment Tracking</a:t>
            </a:r>
            <a:endParaRPr lang="en-DE" sz="5400" dirty="0"/>
          </a:p>
        </p:txBody>
      </p:sp>
      <p:pic>
        <p:nvPicPr>
          <p:cNvPr id="1026" name="Picture 2" descr="AimStack - Products, Competitors, Financials, Employees, Headquarters  Locations">
            <a:extLst>
              <a:ext uri="{FF2B5EF4-FFF2-40B4-BE49-F238E27FC236}">
                <a16:creationId xmlns:a16="http://schemas.microsoft.com/office/drawing/2014/main" id="{818D4107-B54C-838B-14D7-B758E05A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4" y="1280152"/>
            <a:ext cx="7745969" cy="185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AF73433-E98D-C0AE-C0D9-344783D1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30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0F036-31D1-549A-3ED5-8BA02558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/>
              <a:t>Data Generation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280A-15E1-99AF-19B5-EA175591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000" dirty="0"/>
              <a:t>Before personalisation:</a:t>
            </a:r>
          </a:p>
          <a:p>
            <a:pPr marL="0" indent="0">
              <a:buNone/>
            </a:pPr>
            <a:r>
              <a:rPr lang="en-GB" sz="2000" dirty="0"/>
              <a:t>inhomogeneous Poisson process</a:t>
            </a:r>
            <a:r>
              <a:rPr lang="en-DE" sz="2000" dirty="0"/>
              <a:t> with </a:t>
            </a:r>
            <a:r>
              <a:rPr lang="en-GB" sz="2000" dirty="0"/>
              <a:t>2 contexts</a:t>
            </a:r>
          </a:p>
          <a:p>
            <a:r>
              <a:rPr lang="en-GB" sz="2000" dirty="0"/>
              <a:t>f(1) = 0.1</a:t>
            </a:r>
          </a:p>
          <a:p>
            <a:r>
              <a:rPr lang="en-GB" sz="2000" dirty="0"/>
              <a:t>f(2) = 1</a:t>
            </a:r>
          </a:p>
          <a:p>
            <a:pPr marL="0" indent="0">
              <a:buNone/>
            </a:pPr>
            <a:r>
              <a:rPr lang="en-GB" sz="2000" dirty="0"/>
              <a:t>After:</a:t>
            </a:r>
          </a:p>
          <a:p>
            <a:pPr marL="0" indent="0">
              <a:buNone/>
            </a:pPr>
            <a:r>
              <a:rPr lang="en-GB" sz="2000" dirty="0"/>
              <a:t>Create n persons, for each person take f(1) and f(2) from uniform distribution:</a:t>
            </a:r>
          </a:p>
          <a:p>
            <a:pPr marL="0" indent="0">
              <a:buNone/>
            </a:pPr>
            <a:r>
              <a:rPr lang="en-GB" sz="2000" dirty="0"/>
              <a:t>Uniform(</a:t>
            </a:r>
            <a:r>
              <a:rPr lang="en-GB" sz="2000" b="0" dirty="0">
                <a:effectLst/>
                <a:latin typeface="Menlo" panose="020B0609030804020204" pitchFamily="49" charset="0"/>
              </a:rPr>
              <a:t>min, min * factor</a:t>
            </a:r>
            <a:r>
              <a:rPr lang="en-GB" sz="2000" dirty="0"/>
              <a:t>)</a:t>
            </a:r>
            <a:endParaRPr lang="ru-RU" sz="2000" dirty="0"/>
          </a:p>
          <a:p>
            <a:pPr marL="0" indent="0">
              <a:buNone/>
            </a:pPr>
            <a:br>
              <a:rPr lang="en-GB" sz="2000" dirty="0"/>
            </a:br>
            <a:r>
              <a:rPr lang="ru-RU" sz="2000" dirty="0" err="1"/>
              <a:t>f</a:t>
            </a:r>
            <a:r>
              <a:rPr lang="en-US" sz="2000" dirty="0"/>
              <a:t>(1) is taken from U(0.02, 0.2)</a:t>
            </a:r>
            <a:endParaRPr lang="en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644D9-E9A0-F62F-64D7-6AABB8DB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78" y="2184914"/>
            <a:ext cx="4392883" cy="3755915"/>
          </a:xfrm>
          <a:prstGeom prst="rect">
            <a:avLst/>
          </a:prstGeom>
        </p:spPr>
      </p:pic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2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2EC4-85B8-33B3-EF0F-5ED1807B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09" y="223664"/>
            <a:ext cx="5157787" cy="823912"/>
          </a:xfrm>
        </p:spPr>
        <p:txBody>
          <a:bodyPr/>
          <a:lstStyle/>
          <a:p>
            <a:r>
              <a:rPr lang="en-DE" dirty="0"/>
              <a:t>[0.08343395, 0.93736886] – person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47CFCA-CD06-3982-2F65-572B19E51A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2709" y="1239491"/>
            <a:ext cx="5157787" cy="516647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89D25-0409-BB07-435B-6E325945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1506" y="223664"/>
            <a:ext cx="5183188" cy="823912"/>
          </a:xfrm>
        </p:spPr>
        <p:txBody>
          <a:bodyPr/>
          <a:lstStyle/>
          <a:p>
            <a:r>
              <a:rPr lang="en-DE" dirty="0"/>
              <a:t>[0.19644545, 0.12994072]) – person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3DF610-D896-2E69-B999-A6B266934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1504" y="1239491"/>
            <a:ext cx="5157787" cy="51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04506-A7BA-88E4-F1EC-5DB3F499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Personalization Features</a:t>
            </a:r>
            <a:endParaRPr lang="en-DE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26E8A7D-6B56-961F-8A39-F2373DDF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effectLst/>
                <a:latin typeface="Söhne"/>
              </a:rPr>
              <a:t>Embeddings are crucial for effective personalization.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If embeddings don't yield results, it's unlikely that other methods will.</a:t>
            </a:r>
          </a:p>
          <a:p>
            <a:pPr marL="0" indent="0">
              <a:buNone/>
            </a:pPr>
            <a:r>
              <a:rPr lang="en-GB" b="0" i="0" u="none" strike="noStrike" dirty="0">
                <a:effectLst/>
                <a:latin typeface="Söhne"/>
              </a:rPr>
              <a:t>The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Embedding Layer</a:t>
            </a:r>
            <a:r>
              <a:rPr lang="en-GB" b="0" i="0" u="none" strike="noStrike" dirty="0">
                <a:effectLst/>
                <a:latin typeface="Söhne"/>
              </a:rPr>
              <a:t>: Create an Embedding layer of dimensions </a:t>
            </a:r>
            <a:r>
              <a:rPr lang="en-GB" b="0" i="0" u="none" strike="noStrike" dirty="0">
                <a:effectLst/>
                <a:latin typeface="KaTeX_Main"/>
              </a:rPr>
              <a:t>[</a:t>
            </a:r>
            <a:r>
              <a:rPr lang="en-GB" b="0" i="0" u="none" strike="noStrike" dirty="0" err="1">
                <a:effectLst/>
                <a:latin typeface="KaTeX_Main"/>
              </a:rPr>
              <a:t>nhid×n_persons</a:t>
            </a:r>
            <a:r>
              <a:rPr lang="en-GB" b="0" i="0" u="none" strike="noStrike" dirty="0">
                <a:effectLst/>
                <a:latin typeface="KaTeX_Main"/>
              </a:rPr>
              <a:t>]</a:t>
            </a:r>
            <a:endParaRPr lang="en-GB" b="0" i="0" u="none" strike="noStrike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Consistency</a:t>
            </a:r>
            <a:r>
              <a:rPr lang="en-GB" b="0" i="0" u="none" strike="noStrike" dirty="0">
                <a:effectLst/>
                <a:latin typeface="Söhne"/>
              </a:rPr>
              <a:t>: Use the same persons for both training and testing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Initial Hidden State</a:t>
            </a:r>
            <a:r>
              <a:rPr lang="en-GB" b="0" i="0" u="none" strike="noStrike" dirty="0">
                <a:effectLst/>
                <a:latin typeface="Söhne"/>
              </a:rPr>
              <a:t>: Use the embedding as an initial hidden state for each user, enhancing the model's ability to personalize</a:t>
            </a:r>
          </a:p>
        </p:txBody>
      </p:sp>
    </p:spTree>
    <p:extLst>
      <p:ext uri="{BB962C8B-B14F-4D97-AF65-F5344CB8AC3E}">
        <p14:creationId xmlns:p14="http://schemas.microsoft.com/office/powerpoint/2010/main" val="112341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12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276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Menlo</vt:lpstr>
      <vt:lpstr>Söhne</vt:lpstr>
      <vt:lpstr>Office Theme</vt:lpstr>
      <vt:lpstr>PowerPoint Presentation</vt:lpstr>
      <vt:lpstr>What is Done Since the Last Meeting?</vt:lpstr>
      <vt:lpstr>Full Pipeline Integration</vt:lpstr>
      <vt:lpstr>Experiment Tracking</vt:lpstr>
      <vt:lpstr>Data Generation</vt:lpstr>
      <vt:lpstr>PowerPoint Presentation</vt:lpstr>
      <vt:lpstr>Personalization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 Maksimov</dc:creator>
  <cp:lastModifiedBy>Dmitrii Maksimov</cp:lastModifiedBy>
  <cp:revision>1</cp:revision>
  <dcterms:created xsi:type="dcterms:W3CDTF">2023-09-01T10:34:52Z</dcterms:created>
  <dcterms:modified xsi:type="dcterms:W3CDTF">2023-09-01T12:36:55Z</dcterms:modified>
</cp:coreProperties>
</file>