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9CE6-61A3-4697-A70A-B71F9461CC6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EE3-B0B0-4018-8A23-24C273307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9CE6-61A3-4697-A70A-B71F9461CC6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EE3-B0B0-4018-8A23-24C273307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9CE6-61A3-4697-A70A-B71F9461CC6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EE3-B0B0-4018-8A23-24C273307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9CE6-61A3-4697-A70A-B71F9461CC6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EE3-B0B0-4018-8A23-24C273307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9CE6-61A3-4697-A70A-B71F9461CC6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EE3-B0B0-4018-8A23-24C273307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9CE6-61A3-4697-A70A-B71F9461CC6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EE3-B0B0-4018-8A23-24C273307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9CE6-61A3-4697-A70A-B71F9461CC6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EE3-B0B0-4018-8A23-24C273307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9CE6-61A3-4697-A70A-B71F9461CC6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EE3-B0B0-4018-8A23-24C273307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9CE6-61A3-4697-A70A-B71F9461CC6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EE3-B0B0-4018-8A23-24C273307E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9CE6-61A3-4697-A70A-B71F9461CC6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BDEE3-B0B0-4018-8A23-24C273307E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9CE6-61A3-4697-A70A-B71F9461CC6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BDEE3-B0B0-4018-8A23-24C273307E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2BDEE3-B0B0-4018-8A23-24C273307E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4669CE6-61A3-4697-A70A-B71F9461CC68}" type="datetimeFigureOut">
              <a:rPr lang="en-US" smtClean="0"/>
              <a:t>4/11/2024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550" y="2819400"/>
            <a:ext cx="7772400" cy="1981199"/>
          </a:xfrm>
        </p:spPr>
        <p:txBody>
          <a:bodyPr>
            <a:normAutofit fontScale="90000"/>
          </a:bodyPr>
          <a:lstStyle/>
          <a:p>
            <a:pPr algn="ctr"/>
            <a:r>
              <a:rPr lang="sv-SE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Ispitivanje doživljaja generativne veštačke inteligencije </a:t>
            </a:r>
            <a:r>
              <a:rPr lang="sr-Latn-R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 primeni na poslu (osim stručnjaka za računarstvo)</a:t>
            </a:r>
            <a:r>
              <a:rPr lang="en-GB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r-Latn-R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7856" y="5334000"/>
            <a:ext cx="2667000" cy="1295400"/>
          </a:xfrm>
        </p:spPr>
        <p:txBody>
          <a:bodyPr>
            <a:no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Ucenik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Aleksandar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Maksimovic</a:t>
            </a:r>
            <a:r>
              <a:rPr lang="en-US" sz="1600" dirty="0" smtClean="0">
                <a:solidFill>
                  <a:schemeClr val="tx1"/>
                </a:solidFill>
              </a:rPr>
              <a:t> 3822 IT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57200"/>
            <a:ext cx="3568700" cy="180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5410200"/>
            <a:ext cx="153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Profesor</a:t>
            </a:r>
            <a:r>
              <a:rPr lang="en-US" sz="1600" dirty="0" smtClean="0"/>
              <a:t>:</a:t>
            </a:r>
          </a:p>
          <a:p>
            <a:pPr algn="ctr"/>
            <a:r>
              <a:rPr lang="en-US" sz="1600" dirty="0" err="1" smtClean="0"/>
              <a:t>Dusan</a:t>
            </a:r>
            <a:r>
              <a:rPr lang="en-US" sz="1600" dirty="0" smtClean="0"/>
              <a:t> </a:t>
            </a:r>
            <a:r>
              <a:rPr lang="en-US" sz="1600" dirty="0" err="1" smtClean="0"/>
              <a:t>Vujosevic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69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Primeri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uspešne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primene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arenR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Umetnička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produkcija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The Next Rembrandt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projekat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sproveden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strane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Microsofta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koristio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je GVI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tehnologiju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analizu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Medicinska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dijagnostika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Zebra Medical Vision je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kompanija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koja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koristi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GVI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analizu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medicinskih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slika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radi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dijagnostike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praćenja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bolesti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457200">
              <a:buFont typeface="+mj-lt"/>
              <a:buAutoNum type="arabicParenR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Kreativna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industrija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Adobe Sensei je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platforma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koja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koristi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GVI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pružanje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naprednih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digitalnu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kreativnost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457200">
              <a:buFont typeface="+mj-lt"/>
              <a:buAutoNum type="arabicParenR"/>
            </a:pPr>
            <a:r>
              <a:rPr lang="vi-VN" sz="2000" b="1" dirty="0">
                <a:latin typeface="Times New Roman" pitchFamily="18" charset="0"/>
                <a:cs typeface="Times New Roman" pitchFamily="18" charset="0"/>
              </a:rPr>
              <a:t>Finansijska analiza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: Algoritmi za predviđanje tržišta koriste GVI tehnologiju za analizu finansijskih podataka i predviđanje budućih trendova na tržištima kapitala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457200">
              <a:buFont typeface="+mj-lt"/>
              <a:buAutoNum type="arabicParenR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Automatizacija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procesa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sektoru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proizvodnje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kompanije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poput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Siemens-a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koriste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GVI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tehnologiju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optimizaciju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proizvodnih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procesa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kontrolu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kvaliteta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457200">
              <a:buFont typeface="+mj-lt"/>
              <a:buAutoNum type="arabicParenR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3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UVOD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3810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2000" dirty="0" smtClean="0">
                <a:latin typeface="+mj-lt"/>
              </a:rPr>
              <a:t>Svrha na</a:t>
            </a:r>
            <a:r>
              <a:rPr lang="en-US" sz="2000" dirty="0" smtClean="0">
                <a:latin typeface="+mj-lt"/>
              </a:rPr>
              <a:t>s</a:t>
            </a:r>
            <a:r>
              <a:rPr lang="vi-VN" sz="2000" dirty="0" smtClean="0">
                <a:latin typeface="+mj-lt"/>
              </a:rPr>
              <a:t>eg istra</a:t>
            </a:r>
            <a:r>
              <a:rPr lang="en-US" sz="2000" dirty="0" smtClean="0">
                <a:latin typeface="+mj-lt"/>
              </a:rPr>
              <a:t>z</a:t>
            </a:r>
            <a:r>
              <a:rPr lang="vi-VN" sz="2000" dirty="0" smtClean="0">
                <a:latin typeface="+mj-lt"/>
              </a:rPr>
              <a:t>ivanja </a:t>
            </a:r>
            <a:r>
              <a:rPr lang="vi-VN" sz="2000" dirty="0">
                <a:latin typeface="+mj-lt"/>
              </a:rPr>
              <a:t>je da </a:t>
            </a:r>
            <a:r>
              <a:rPr lang="vi-VN" sz="2000" dirty="0" smtClean="0">
                <a:latin typeface="+mj-lt"/>
              </a:rPr>
              <a:t>istra</a:t>
            </a:r>
            <a:r>
              <a:rPr lang="en-US" sz="2000" dirty="0" smtClean="0">
                <a:latin typeface="+mj-lt"/>
              </a:rPr>
              <a:t>z</a:t>
            </a:r>
            <a:r>
              <a:rPr lang="vi-VN" sz="2000" dirty="0" smtClean="0">
                <a:latin typeface="+mj-lt"/>
              </a:rPr>
              <a:t>imo do</a:t>
            </a:r>
            <a:r>
              <a:rPr lang="en-US" sz="2000" dirty="0" smtClean="0">
                <a:latin typeface="+mj-lt"/>
              </a:rPr>
              <a:t>z</a:t>
            </a:r>
            <a:r>
              <a:rPr lang="vi-VN" sz="2000" dirty="0" smtClean="0">
                <a:latin typeface="+mj-lt"/>
              </a:rPr>
              <a:t>ivljaj stru</a:t>
            </a:r>
            <a:r>
              <a:rPr lang="en-US" sz="2000" dirty="0" smtClean="0">
                <a:latin typeface="+mj-lt"/>
              </a:rPr>
              <a:t>c</a:t>
            </a:r>
            <a:r>
              <a:rPr lang="vi-VN" sz="2000" dirty="0" smtClean="0">
                <a:latin typeface="+mj-lt"/>
              </a:rPr>
              <a:t>njaka </a:t>
            </a:r>
            <a:r>
              <a:rPr lang="vi-VN" sz="2000" dirty="0">
                <a:latin typeface="+mj-lt"/>
              </a:rPr>
              <a:t>iz </a:t>
            </a:r>
            <a:r>
              <a:rPr lang="vi-VN" sz="2000" dirty="0" smtClean="0">
                <a:latin typeface="+mj-lt"/>
              </a:rPr>
              <a:t>razli</a:t>
            </a:r>
            <a:r>
              <a:rPr lang="en-US" sz="2000" dirty="0" smtClean="0">
                <a:latin typeface="+mj-lt"/>
              </a:rPr>
              <a:t>c</a:t>
            </a:r>
            <a:r>
              <a:rPr lang="vi-VN" sz="2000" dirty="0" smtClean="0">
                <a:latin typeface="+mj-lt"/>
              </a:rPr>
              <a:t>itih </a:t>
            </a:r>
            <a:r>
              <a:rPr lang="vi-VN" sz="2000" dirty="0">
                <a:latin typeface="+mj-lt"/>
              </a:rPr>
              <a:t>domena o primeni GVI na njihovim radnim mestima. Umesto da se fokusiramo samo na </a:t>
            </a:r>
            <a:r>
              <a:rPr lang="vi-VN" sz="2000" dirty="0" smtClean="0">
                <a:latin typeface="+mj-lt"/>
              </a:rPr>
              <a:t>stru</a:t>
            </a:r>
            <a:r>
              <a:rPr lang="en-US" sz="2000" dirty="0" smtClean="0">
                <a:latin typeface="+mj-lt"/>
              </a:rPr>
              <a:t>c</a:t>
            </a:r>
            <a:r>
              <a:rPr lang="vi-VN" sz="2000" dirty="0" smtClean="0">
                <a:latin typeface="+mj-lt"/>
              </a:rPr>
              <a:t>njake </a:t>
            </a:r>
            <a:r>
              <a:rPr lang="vi-VN" sz="2000" dirty="0">
                <a:latin typeface="+mj-lt"/>
              </a:rPr>
              <a:t>iz oblasti </a:t>
            </a:r>
            <a:r>
              <a:rPr lang="vi-VN" sz="2000" dirty="0" smtClean="0">
                <a:latin typeface="+mj-lt"/>
              </a:rPr>
              <a:t>ra</a:t>
            </a:r>
            <a:r>
              <a:rPr lang="en-US" sz="2000" dirty="0" smtClean="0">
                <a:latin typeface="+mj-lt"/>
              </a:rPr>
              <a:t>c</a:t>
            </a:r>
            <a:r>
              <a:rPr lang="vi-VN" sz="2000" dirty="0" smtClean="0">
                <a:latin typeface="+mj-lt"/>
              </a:rPr>
              <a:t>unarstva</a:t>
            </a:r>
            <a:r>
              <a:rPr lang="vi-VN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z</a:t>
            </a:r>
            <a:r>
              <a:rPr lang="vi-VN" sz="2000" dirty="0" smtClean="0">
                <a:latin typeface="+mj-lt"/>
              </a:rPr>
              <a:t>elimo </a:t>
            </a:r>
            <a:r>
              <a:rPr lang="vi-VN" sz="2000" dirty="0">
                <a:latin typeface="+mj-lt"/>
              </a:rPr>
              <a:t>da razumemo kako GVI </a:t>
            </a:r>
            <a:r>
              <a:rPr lang="vi-VN" sz="2000" dirty="0" smtClean="0">
                <a:latin typeface="+mj-lt"/>
              </a:rPr>
              <a:t>mo</a:t>
            </a:r>
            <a:r>
              <a:rPr lang="en-US" sz="2000" dirty="0" smtClean="0">
                <a:latin typeface="+mj-lt"/>
              </a:rPr>
              <a:t>z</a:t>
            </a:r>
            <a:r>
              <a:rPr lang="vi-VN" sz="2000" dirty="0" smtClean="0">
                <a:latin typeface="+mj-lt"/>
              </a:rPr>
              <a:t>e </a:t>
            </a:r>
            <a:r>
              <a:rPr lang="vi-VN" sz="2000" dirty="0">
                <a:latin typeface="+mj-lt"/>
              </a:rPr>
              <a:t>uticati na radne procese i performanse u drugim oblastima, kao </a:t>
            </a:r>
            <a:r>
              <a:rPr lang="en-US" sz="2000" dirty="0" smtClean="0">
                <a:latin typeface="+mj-lt"/>
              </a:rPr>
              <a:t>s</a:t>
            </a:r>
            <a:r>
              <a:rPr lang="vi-VN" sz="2000" dirty="0" smtClean="0">
                <a:latin typeface="+mj-lt"/>
              </a:rPr>
              <a:t>to </a:t>
            </a:r>
            <a:r>
              <a:rPr lang="vi-VN" sz="2000" dirty="0">
                <a:latin typeface="+mj-lt"/>
              </a:rPr>
              <a:t>su marketing, finansije, zdravstvo, obrazovanje i </a:t>
            </a:r>
            <a:r>
              <a:rPr lang="vi-VN" sz="2000" dirty="0" smtClean="0">
                <a:latin typeface="+mj-lt"/>
              </a:rPr>
              <a:t>sli</a:t>
            </a:r>
            <a:r>
              <a:rPr lang="en-US" sz="2000" dirty="0" smtClean="0">
                <a:latin typeface="+mj-lt"/>
              </a:rPr>
              <a:t>c</a:t>
            </a:r>
            <a:r>
              <a:rPr lang="vi-VN" sz="2000" dirty="0" smtClean="0">
                <a:latin typeface="+mj-lt"/>
              </a:rPr>
              <a:t>no</a:t>
            </a:r>
            <a:r>
              <a:rPr lang="vi-VN" sz="2000" dirty="0">
                <a:latin typeface="+mj-lt"/>
              </a:rPr>
              <a:t>. Cilj nam je da dobijemo uvid u potencijalne koristi, izazove i </a:t>
            </a:r>
            <a:r>
              <a:rPr lang="vi-VN" sz="2000" dirty="0" smtClean="0">
                <a:latin typeface="+mj-lt"/>
              </a:rPr>
              <a:t>mogu</a:t>
            </a:r>
            <a:r>
              <a:rPr lang="en-US" sz="2000" dirty="0" smtClean="0">
                <a:latin typeface="+mj-lt"/>
              </a:rPr>
              <a:t>c</a:t>
            </a:r>
            <a:r>
              <a:rPr lang="vi-VN" sz="2000" dirty="0" smtClean="0">
                <a:latin typeface="+mj-lt"/>
              </a:rPr>
              <a:t>nosti </a:t>
            </a:r>
            <a:r>
              <a:rPr lang="vi-VN" sz="2000" dirty="0">
                <a:latin typeface="+mj-lt"/>
              </a:rPr>
              <a:t>koje GVI </a:t>
            </a:r>
            <a:r>
              <a:rPr lang="vi-VN" sz="2000" dirty="0" smtClean="0">
                <a:latin typeface="+mj-lt"/>
              </a:rPr>
              <a:t>mo</a:t>
            </a:r>
            <a:r>
              <a:rPr lang="en-US" sz="2000" dirty="0" smtClean="0">
                <a:latin typeface="+mj-lt"/>
              </a:rPr>
              <a:t>z</a:t>
            </a:r>
            <a:r>
              <a:rPr lang="vi-VN" sz="2000" dirty="0" smtClean="0">
                <a:latin typeface="+mj-lt"/>
              </a:rPr>
              <a:t>e </a:t>
            </a:r>
            <a:r>
              <a:rPr lang="vi-VN" sz="2000" dirty="0">
                <a:latin typeface="+mj-lt"/>
              </a:rPr>
              <a:t>doneti </a:t>
            </a:r>
            <a:r>
              <a:rPr lang="vi-VN" sz="2000" dirty="0" smtClean="0">
                <a:latin typeface="+mj-lt"/>
              </a:rPr>
              <a:t>stru</a:t>
            </a:r>
            <a:r>
              <a:rPr lang="en-US" sz="2000" dirty="0" smtClean="0">
                <a:latin typeface="+mj-lt"/>
              </a:rPr>
              <a:t>c</a:t>
            </a:r>
            <a:r>
              <a:rPr lang="vi-VN" sz="2000" dirty="0" smtClean="0">
                <a:latin typeface="+mj-lt"/>
              </a:rPr>
              <a:t>njacima </a:t>
            </a:r>
            <a:r>
              <a:rPr lang="vi-VN" sz="2000" dirty="0">
                <a:latin typeface="+mj-lt"/>
              </a:rPr>
              <a:t>iz </a:t>
            </a:r>
            <a:r>
              <a:rPr lang="vi-VN" sz="2000" dirty="0" smtClean="0">
                <a:latin typeface="+mj-lt"/>
              </a:rPr>
              <a:t>razli</a:t>
            </a:r>
            <a:r>
              <a:rPr lang="en-US" sz="2000" dirty="0" smtClean="0">
                <a:latin typeface="+mj-lt"/>
              </a:rPr>
              <a:t>c</a:t>
            </a:r>
            <a:r>
              <a:rPr lang="vi-VN" sz="2000" dirty="0" smtClean="0">
                <a:latin typeface="+mj-lt"/>
              </a:rPr>
              <a:t>itih </a:t>
            </a:r>
            <a:r>
              <a:rPr lang="vi-VN" sz="2000" dirty="0">
                <a:latin typeface="+mj-lt"/>
              </a:rPr>
              <a:t>sektora, kao i da identifikujemo oblasti u kojima bi ova tehnologija mogla biti posebno korisna ili neophodna za </a:t>
            </a:r>
            <a:r>
              <a:rPr lang="vi-VN" sz="2000" dirty="0" smtClean="0">
                <a:latin typeface="+mj-lt"/>
              </a:rPr>
              <a:t>unapre</a:t>
            </a:r>
            <a:r>
              <a:rPr lang="en-US" sz="2000" dirty="0" err="1" smtClean="0">
                <a:latin typeface="+mj-lt"/>
              </a:rPr>
              <a:t>dj</a:t>
            </a:r>
            <a:r>
              <a:rPr lang="vi-VN" sz="2000" dirty="0" smtClean="0">
                <a:latin typeface="+mj-lt"/>
              </a:rPr>
              <a:t>enje </a:t>
            </a:r>
            <a:r>
              <a:rPr lang="vi-VN" sz="2000" dirty="0">
                <a:latin typeface="+mj-lt"/>
              </a:rPr>
              <a:t>poslovanja.</a:t>
            </a:r>
          </a:p>
          <a:p>
            <a:pPr marL="0" indent="0">
              <a:buNone/>
            </a:pPr>
            <a:r>
              <a:rPr lang="vi-VN" sz="2000" dirty="0">
                <a:latin typeface="+mj-lt"/>
              </a:rPr>
              <a:t/>
            </a:r>
            <a:br>
              <a:rPr lang="vi-VN" sz="2000" dirty="0">
                <a:latin typeface="+mj-lt"/>
              </a:rPr>
            </a:br>
            <a:endParaRPr lang="en-US" sz="2000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cap="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TESTIRANJE GVI</a:t>
            </a:r>
            <a:endParaRPr lang="en-US" sz="3600" cap="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arenR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Raznolikost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industrija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Osigurajte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učešće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stručnjaka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različitih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sektora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što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marketing,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finansije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zdravstvo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obrazovanje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457200">
              <a:buFont typeface="+mj-lt"/>
              <a:buAutoNum type="arabicParenR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Iskustvo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korisnika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Uključite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stručnjake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različitim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nivoima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iskustva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radu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457200">
              <a:buFont typeface="+mj-lt"/>
              <a:buAutoNum type="arabicParenR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Veličina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organizacije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Razmotrite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učešće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stručnjaka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različitih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veličina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organizacija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457200">
              <a:buFont typeface="+mj-lt"/>
              <a:buAutoNum type="arabicParenR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Funkcionalna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uloga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Uključite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stručnjake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različitim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funkcionalnim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ulogama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unutar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svojih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organizacija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457200">
              <a:buFont typeface="+mj-lt"/>
              <a:buAutoNum type="arabicParenR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Geografska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lokacija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Razmotrite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učešće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stručnjaka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različitih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geografskih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regiona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4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Učesnici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istraživanja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Doživljaj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GVI u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različitim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sektorima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Poslovi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koji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mogli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ucestvovati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ispitivanje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GVI:</a:t>
            </a:r>
          </a:p>
          <a:p>
            <a:pPr marL="571500" indent="-457200">
              <a:buFont typeface="+mj-lt"/>
              <a:buAutoNum type="arabicParenR"/>
            </a:pPr>
            <a:r>
              <a:rPr lang="vi-VN" b="1" dirty="0">
                <a:latin typeface="Times New Roman" pitchFamily="18" charset="0"/>
                <a:cs typeface="Times New Roman" pitchFamily="18" charset="0"/>
              </a:rPr>
              <a:t>Marketing: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Marketing menadžeri, stručnjaci za brendiranje, marketinški analitičari.</a:t>
            </a:r>
          </a:p>
          <a:p>
            <a:pPr marL="571500" indent="-457200">
              <a:buFont typeface="+mj-lt"/>
              <a:buAutoNum type="arabicParenR"/>
            </a:pPr>
            <a:r>
              <a:rPr lang="vi-VN" b="1" dirty="0">
                <a:latin typeface="Times New Roman" pitchFamily="18" charset="0"/>
                <a:cs typeface="Times New Roman" pitchFamily="18" charset="0"/>
              </a:rPr>
              <a:t>Finansije: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Finansijski analitičari, investicioni bankari, računovođe, finansijski savetnici.</a:t>
            </a:r>
          </a:p>
          <a:p>
            <a:pPr marL="571500" indent="-457200">
              <a:buFont typeface="+mj-lt"/>
              <a:buAutoNum type="arabicParenR"/>
            </a:pPr>
            <a:r>
              <a:rPr lang="vi-VN" b="1" dirty="0">
                <a:latin typeface="Times New Roman" pitchFamily="18" charset="0"/>
                <a:cs typeface="Times New Roman" pitchFamily="18" charset="0"/>
              </a:rPr>
              <a:t>Zdravstvo: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Lekari, medicinske sestre, farmaceuti, administrativno osoblje bolnica i klinika.</a:t>
            </a:r>
          </a:p>
          <a:p>
            <a:pPr marL="571500" indent="-457200">
              <a:buFont typeface="+mj-lt"/>
              <a:buAutoNum type="arabicParenR"/>
            </a:pPr>
            <a:r>
              <a:rPr lang="vi-VN" b="1" dirty="0">
                <a:latin typeface="Times New Roman" pitchFamily="18" charset="0"/>
                <a:cs typeface="Times New Roman" pitchFamily="18" charset="0"/>
              </a:rPr>
              <a:t>Obrazovanje: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Nastavnici, profesori, obrazovni administratori, pedagozi.</a:t>
            </a:r>
          </a:p>
          <a:p>
            <a:pPr marL="571500" indent="-457200">
              <a:buFont typeface="+mj-lt"/>
              <a:buAutoNum type="arabicParenR"/>
            </a:pPr>
            <a:r>
              <a:rPr lang="vi-VN" b="1" dirty="0">
                <a:latin typeface="Times New Roman" pitchFamily="18" charset="0"/>
                <a:cs typeface="Times New Roman" pitchFamily="18" charset="0"/>
              </a:rPr>
              <a:t>Inženjering: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Inženjeri različitih specijalizacija, arhitekte, urbanisti.</a:t>
            </a:r>
          </a:p>
          <a:p>
            <a:pPr marL="571500" indent="-457200">
              <a:buFont typeface="+mj-lt"/>
              <a:buAutoNum type="arabicParenR"/>
            </a:pPr>
            <a:r>
              <a:rPr lang="vi-VN" b="1" dirty="0">
                <a:latin typeface="Times New Roman" pitchFamily="18" charset="0"/>
                <a:cs typeface="Times New Roman" pitchFamily="18" charset="0"/>
              </a:rPr>
              <a:t>Upravljanje ljudskim resursima: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 HR menadžeri, regruteri, stručnjaci za razvoj osoblja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2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Obuka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korišćenje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Razumevanje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tehnologije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Analiza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podataka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71500" indent="-457200">
              <a:buFont typeface="+mj-lt"/>
              <a:buAutoNum type="arabicParenR"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Pregled rezultata u primeni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GVI,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Kreativnost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prilagodljivost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Etička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bezbednosna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svest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0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Uticanje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radne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Automatizacija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zadataka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Redistribucija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uloga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Promene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produktivnosti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Poboljšanje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efikasnosti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Inovacije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radnim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metodama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0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Ekonomski</a:t>
            </a:r>
            <a:r>
              <a:rPr lang="en-US" sz="5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uticaj</a:t>
            </a:r>
            <a:endParaRPr lang="en-US" sz="5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Troškovi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implementacije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Povrat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investicija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Uštede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operativnim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troškovima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Potencijalni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novi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poslovni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modeli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3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Perspektive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GVI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Radu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Nakon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istraživanja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učesnici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trebalo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457200">
              <a:buFont typeface="+mj-lt"/>
              <a:buAutoNum type="arabicParenR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Reflektuju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svojim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iskustvima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Razmislite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 tome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primenjivali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GVI u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svom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radnom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okruženju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doživeli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Identifikuju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prednosti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izazove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Prepoznaju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prednosti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izazove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koje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doživeli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prilikom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korišćenja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GVI,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naglašavajući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pozitivne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negativne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aspekte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457200">
              <a:buFont typeface="+mj-lt"/>
              <a:buAutoNum type="arabicParenR"/>
            </a:pPr>
            <a:r>
              <a:rPr lang="vi-VN" sz="1800" b="1" dirty="0">
                <a:latin typeface="Times New Roman" pitchFamily="18" charset="0"/>
                <a:cs typeface="Times New Roman" pitchFamily="18" charset="0"/>
              </a:rPr>
              <a:t>Pruže preporuke za unapređenje</a:t>
            </a: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: Daju konstruktivne predloge za poboljšanje primene GVI, uključujući ideje za obuku, prilagođavanje radnih procesa i rešavanje eventualnih problema</a:t>
            </a:r>
            <a:r>
              <a:rPr lang="vi-V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457200">
              <a:buFont typeface="+mj-lt"/>
              <a:buAutoNum type="arabicParenR"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Ocene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potrebu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dodatnom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podrškom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Procene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 li je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potrebna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dodatna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podrška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ili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resursi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kako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bi se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maksimalno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iskoristile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mogućnosti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GVI u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njihovom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radu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02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Razmatranje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rizika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Visoki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početni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troškovi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71500" indent="-457200">
              <a:buFont typeface="+mj-lt"/>
              <a:buAutoNum type="arabicParenR"/>
            </a:pPr>
            <a:r>
              <a:rPr lang="it-IT" sz="2400" dirty="0">
                <a:latin typeface="Times New Roman" pitchFamily="18" charset="0"/>
                <a:cs typeface="Times New Roman" pitchFamily="18" charset="0"/>
              </a:rPr>
              <a:t>Neizvesnost u vezi sa povratom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investicija,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Zaštita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intelektualne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svojine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Etički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izazovi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571500" indent="-457200">
              <a:buFont typeface="+mj-lt"/>
              <a:buAutoNum type="arabi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Regulatorni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izazovi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93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210</TotalTime>
  <Words>621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Ispitivanje doživljaja generativne veštačke inteligencije u primeni na poslu (osim stručnjaka za računarstvo)  </vt:lpstr>
      <vt:lpstr>UVOD</vt:lpstr>
      <vt:lpstr>TESTIRANJE GVI</vt:lpstr>
      <vt:lpstr>Učesnici istraživanja: Doživljaj GVI u različitim sektorima</vt:lpstr>
      <vt:lpstr>Obuka za korišćenje GVI</vt:lpstr>
      <vt:lpstr>Uticanje na radne procese</vt:lpstr>
      <vt:lpstr>Ekonomski uticaj</vt:lpstr>
      <vt:lpstr>Perspektive GVI na Radu</vt:lpstr>
      <vt:lpstr>Razmatranje rizika</vt:lpstr>
      <vt:lpstr>Primeri uspešne primene GVI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Ispitivanje doživljaja generativne veštačke inteligencije u primeni na poslu (osim stručnjaka za računarstvo)  </dc:title>
  <dc:creator>Aleksandar Maksimovic</dc:creator>
  <cp:lastModifiedBy>Aleksandar Maksimovic</cp:lastModifiedBy>
  <cp:revision>38</cp:revision>
  <dcterms:created xsi:type="dcterms:W3CDTF">2024-04-10T15:16:13Z</dcterms:created>
  <dcterms:modified xsi:type="dcterms:W3CDTF">2024-04-11T15:35:37Z</dcterms:modified>
</cp:coreProperties>
</file>