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56" r:id="rId2"/>
    <p:sldId id="270" r:id="rId3"/>
    <p:sldId id="278" r:id="rId4"/>
    <p:sldId id="279" r:id="rId5"/>
    <p:sldId id="280" r:id="rId6"/>
    <p:sldId id="283" r:id="rId7"/>
    <p:sldId id="284" r:id="rId8"/>
    <p:sldId id="285" r:id="rId9"/>
    <p:sldId id="313" r:id="rId10"/>
    <p:sldId id="290" r:id="rId11"/>
    <p:sldId id="296" r:id="rId12"/>
    <p:sldId id="315" r:id="rId13"/>
    <p:sldId id="316" r:id="rId14"/>
    <p:sldId id="317" r:id="rId15"/>
    <p:sldId id="314" r:id="rId16"/>
    <p:sldId id="311" r:id="rId17"/>
    <p:sldId id="29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90" d="100"/>
          <a:sy n="90" d="100"/>
        </p:scale>
        <p:origin x="-1238" y="86"/>
      </p:cViewPr>
      <p:guideLst>
        <p:guide orient="horz" pos="2160"/>
        <p:guide pos="2880"/>
      </p:guideLst>
    </p:cSldViewPr>
  </p:slideViewPr>
  <p:outlineViewPr>
    <p:cViewPr>
      <p:scale>
        <a:sx n="33" d="100"/>
        <a:sy n="33" d="100"/>
      </p:scale>
      <p:origin x="0" y="5106"/>
    </p:cViewPr>
  </p:outlineViewPr>
  <p:notesTextViewPr>
    <p:cViewPr>
      <p:scale>
        <a:sx n="1" d="1"/>
        <a:sy n="1" d="1"/>
      </p:scale>
      <p:origin x="0" y="0"/>
    </p:cViewPr>
  </p:notesTextViewPr>
  <p:sorterViewPr>
    <p:cViewPr>
      <p:scale>
        <a:sx n="130" d="100"/>
        <a:sy n="130" d="100"/>
      </p:scale>
      <p:origin x="0" y="48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B0A4D-0321-4169-94EF-725C6445A277}"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CD445E7-F483-4C59-A9FE-995141C31911}">
      <dgm:prSet phldrT="[Text]" custT="1"/>
      <dgm:spPr/>
      <dgm:t>
        <a:bodyPr/>
        <a:lstStyle/>
        <a:p>
          <a:pPr algn="ctr"/>
          <a:endParaRPr lang="en-US" sz="1800" dirty="0" smtClean="0">
            <a:solidFill>
              <a:schemeClr val="bg2">
                <a:lumMod val="10000"/>
              </a:schemeClr>
            </a:solidFill>
          </a:endParaRPr>
        </a:p>
        <a:p>
          <a:pPr algn="l"/>
          <a:r>
            <a:rPr lang="en-US" sz="1800" b="0" dirty="0" smtClean="0">
              <a:solidFill>
                <a:schemeClr val="bg1"/>
              </a:solidFill>
              <a:effectLst/>
            </a:rPr>
            <a:t>S - </a:t>
          </a:r>
          <a:r>
            <a:rPr lang="en-US" sz="1800" b="0" dirty="0" err="1" smtClean="0">
              <a:solidFill>
                <a:schemeClr val="bg1"/>
              </a:solidFill>
              <a:effectLst/>
            </a:rPr>
            <a:t>Snaga</a:t>
          </a:r>
          <a:r>
            <a:rPr lang="en-US" sz="1800" b="0" dirty="0" smtClean="0">
              <a:solidFill>
                <a:schemeClr val="bg1"/>
              </a:solidFill>
              <a:effectLst/>
            </a:rPr>
            <a:t>:</a:t>
          </a:r>
        </a:p>
        <a:p>
          <a:pPr algn="l"/>
          <a:r>
            <a:rPr lang="en-US" sz="1600" b="0" dirty="0" err="1" smtClean="0">
              <a:solidFill>
                <a:schemeClr val="bg1"/>
              </a:solidFill>
              <a:effectLst/>
            </a:rPr>
            <a:t>Kvalitet</a:t>
          </a:r>
          <a:r>
            <a:rPr lang="en-US" sz="1600" b="0" dirty="0" smtClean="0">
              <a:solidFill>
                <a:schemeClr val="bg1"/>
              </a:solidFill>
              <a:effectLst/>
            </a:rPr>
            <a:t> </a:t>
          </a:r>
          <a:r>
            <a:rPr lang="en-US" sz="1600" b="0" dirty="0" err="1" smtClean="0">
              <a:solidFill>
                <a:schemeClr val="bg1"/>
              </a:solidFill>
              <a:effectLst/>
            </a:rPr>
            <a:t>proizvoda</a:t>
          </a:r>
          <a:r>
            <a:rPr lang="en-US" sz="1600" b="0" dirty="0" smtClean="0">
              <a:solidFill>
                <a:schemeClr val="bg1"/>
              </a:solidFill>
              <a:effectLst/>
            </a:rPr>
            <a:t>,</a:t>
          </a:r>
        </a:p>
        <a:p>
          <a:pPr algn="l"/>
          <a:r>
            <a:rPr lang="en-US" sz="1600" b="0" dirty="0" err="1" smtClean="0">
              <a:solidFill>
                <a:schemeClr val="bg1"/>
              </a:solidFill>
              <a:effectLst/>
            </a:rPr>
            <a:t>Raznovrsnost</a:t>
          </a:r>
          <a:r>
            <a:rPr lang="en-US" sz="1600" b="0" dirty="0" smtClean="0">
              <a:solidFill>
                <a:schemeClr val="bg1"/>
              </a:solidFill>
              <a:effectLst/>
            </a:rPr>
            <a:t> </a:t>
          </a:r>
          <a:r>
            <a:rPr lang="en-US" sz="1600" b="0" dirty="0" err="1" smtClean="0">
              <a:solidFill>
                <a:schemeClr val="bg1"/>
              </a:solidFill>
              <a:effectLst/>
            </a:rPr>
            <a:t>asortimana</a:t>
          </a:r>
          <a:r>
            <a:rPr lang="en-US" sz="1600" b="0" dirty="0" smtClean="0">
              <a:solidFill>
                <a:schemeClr val="bg1"/>
              </a:solidFill>
              <a:effectLst/>
            </a:rPr>
            <a:t>,</a:t>
          </a:r>
        </a:p>
        <a:p>
          <a:pPr algn="l"/>
          <a:r>
            <a:rPr lang="en-US" sz="1600" b="0" dirty="0" err="1" smtClean="0">
              <a:solidFill>
                <a:schemeClr val="bg1"/>
              </a:solidFill>
              <a:effectLst/>
            </a:rPr>
            <a:t>Dostupnost</a:t>
          </a:r>
          <a:r>
            <a:rPr lang="en-US" sz="1600" b="0" dirty="0" smtClean="0">
              <a:solidFill>
                <a:schemeClr val="bg1"/>
              </a:solidFill>
              <a:effectLst/>
            </a:rPr>
            <a:t> i </a:t>
          </a:r>
          <a:r>
            <a:rPr lang="en-US" sz="1600" b="0" dirty="0" err="1" smtClean="0">
              <a:solidFill>
                <a:schemeClr val="bg1"/>
              </a:solidFill>
              <a:effectLst/>
            </a:rPr>
            <a:t>distribucija</a:t>
          </a:r>
          <a:r>
            <a:rPr lang="en-US" sz="1600" b="0" dirty="0" smtClean="0">
              <a:solidFill>
                <a:schemeClr val="bg1"/>
              </a:solidFill>
              <a:effectLst/>
            </a:rPr>
            <a:t>,</a:t>
          </a:r>
        </a:p>
        <a:p>
          <a:pPr algn="l"/>
          <a:r>
            <a:rPr lang="en-US" sz="1600" dirty="0" smtClean="0">
              <a:solidFill>
                <a:schemeClr val="bg1"/>
              </a:solidFill>
            </a:rPr>
            <a:t>Online </a:t>
          </a:r>
          <a:r>
            <a:rPr lang="en-US" sz="1600" dirty="0" err="1" smtClean="0">
              <a:solidFill>
                <a:schemeClr val="bg1"/>
              </a:solidFill>
            </a:rPr>
            <a:t>prisustvo</a:t>
          </a:r>
          <a:r>
            <a:rPr lang="en-US" sz="1600" dirty="0" smtClean="0">
              <a:solidFill>
                <a:schemeClr val="bg1"/>
              </a:solidFill>
            </a:rPr>
            <a:t>,</a:t>
          </a:r>
        </a:p>
        <a:p>
          <a:pPr algn="l"/>
          <a:r>
            <a:rPr lang="en-US" sz="1600" dirty="0" err="1" smtClean="0">
              <a:solidFill>
                <a:schemeClr val="bg1"/>
              </a:solidFill>
            </a:rPr>
            <a:t>Ostavljanje</a:t>
          </a:r>
          <a:r>
            <a:rPr lang="en-US" sz="1600" dirty="0" smtClean="0">
              <a:solidFill>
                <a:schemeClr val="bg1"/>
              </a:solidFill>
            </a:rPr>
            <a:t> </a:t>
          </a:r>
          <a:r>
            <a:rPr lang="en-US" sz="1600" dirty="0" err="1" smtClean="0">
              <a:solidFill>
                <a:schemeClr val="bg1"/>
              </a:solidFill>
            </a:rPr>
            <a:t>recenzije</a:t>
          </a:r>
          <a:r>
            <a:rPr lang="en-US" sz="1800" dirty="0" smtClean="0">
              <a:solidFill>
                <a:schemeClr val="bg1"/>
              </a:solidFill>
            </a:rPr>
            <a:t>.</a:t>
          </a:r>
        </a:p>
        <a:p>
          <a:pPr algn="ctr"/>
          <a:endParaRPr lang="en-US" sz="1800" dirty="0"/>
        </a:p>
      </dgm:t>
    </dgm:pt>
    <dgm:pt modelId="{1C9006FE-979F-45A4-8124-F475E4CB6681}" type="parTrans" cxnId="{94974F16-4EAA-4515-9B88-89B25561EDAA}">
      <dgm:prSet/>
      <dgm:spPr/>
      <dgm:t>
        <a:bodyPr/>
        <a:lstStyle/>
        <a:p>
          <a:endParaRPr lang="en-US"/>
        </a:p>
      </dgm:t>
    </dgm:pt>
    <dgm:pt modelId="{5E2870E8-FF9B-44DB-BDDE-DF0A40BBCD08}" type="sibTrans" cxnId="{94974F16-4EAA-4515-9B88-89B25561EDAA}">
      <dgm:prSet/>
      <dgm:spPr/>
      <dgm:t>
        <a:bodyPr/>
        <a:lstStyle/>
        <a:p>
          <a:endParaRPr lang="en-US"/>
        </a:p>
      </dgm:t>
    </dgm:pt>
    <dgm:pt modelId="{2C099874-3B28-49FA-B420-263052F55346}">
      <dgm:prSet phldrT="[Text]" custT="1"/>
      <dgm:spPr/>
      <dgm:t>
        <a:bodyPr/>
        <a:lstStyle/>
        <a:p>
          <a:pPr algn="l"/>
          <a:endParaRPr lang="en-US" sz="1800" dirty="0" smtClean="0"/>
        </a:p>
        <a:p>
          <a:pPr algn="l"/>
          <a:endParaRPr lang="en-US" sz="1800" dirty="0" smtClean="0"/>
        </a:p>
        <a:p>
          <a:pPr algn="l"/>
          <a:r>
            <a:rPr lang="en-US" sz="1800" dirty="0" smtClean="0">
              <a:solidFill>
                <a:schemeClr val="bg1"/>
              </a:solidFill>
            </a:rPr>
            <a:t>W – </a:t>
          </a:r>
          <a:r>
            <a:rPr lang="en-US" sz="1800" dirty="0" err="1" smtClean="0">
              <a:solidFill>
                <a:schemeClr val="bg1"/>
              </a:solidFill>
            </a:rPr>
            <a:t>Slabost</a:t>
          </a:r>
          <a:r>
            <a:rPr lang="en-US" sz="1800" dirty="0" smtClean="0">
              <a:solidFill>
                <a:schemeClr val="bg1"/>
              </a:solidFill>
            </a:rPr>
            <a:t>:</a:t>
          </a:r>
        </a:p>
        <a:p>
          <a:pPr algn="l"/>
          <a:r>
            <a:rPr lang="en-US" sz="1600" dirty="0" err="1" smtClean="0">
              <a:solidFill>
                <a:schemeClr val="bg1"/>
              </a:solidFill>
            </a:rPr>
            <a:t>Konkurencija</a:t>
          </a:r>
          <a:r>
            <a:rPr lang="en-US" sz="1600" dirty="0" smtClean="0">
              <a:solidFill>
                <a:schemeClr val="bg1"/>
              </a:solidFill>
            </a:rPr>
            <a:t>,</a:t>
          </a:r>
        </a:p>
        <a:p>
          <a:pPr algn="l"/>
          <a:r>
            <a:rPr lang="en-US" sz="1600" dirty="0" err="1" smtClean="0">
              <a:solidFill>
                <a:schemeClr val="bg1"/>
              </a:solidFill>
            </a:rPr>
            <a:t>Ogranicen</a:t>
          </a:r>
          <a:r>
            <a:rPr lang="en-US" sz="1600" dirty="0" smtClean="0">
              <a:solidFill>
                <a:schemeClr val="bg1"/>
              </a:solidFill>
            </a:rPr>
            <a:t> </a:t>
          </a:r>
          <a:r>
            <a:rPr lang="en-US" sz="1600" dirty="0" err="1" smtClean="0">
              <a:solidFill>
                <a:schemeClr val="bg1"/>
              </a:solidFill>
            </a:rPr>
            <a:t>izbor</a:t>
          </a:r>
          <a:r>
            <a:rPr lang="en-US" sz="1600" dirty="0" smtClean="0">
              <a:solidFill>
                <a:schemeClr val="bg1"/>
              </a:solidFill>
            </a:rPr>
            <a:t> </a:t>
          </a:r>
          <a:r>
            <a:rPr lang="en-US" sz="1600" dirty="0" err="1" smtClean="0">
              <a:solidFill>
                <a:schemeClr val="bg1"/>
              </a:solidFill>
            </a:rPr>
            <a:t>proizvoda</a:t>
          </a:r>
          <a:r>
            <a:rPr lang="en-US" sz="1600" dirty="0" smtClean="0">
              <a:solidFill>
                <a:schemeClr val="bg1"/>
              </a:solidFill>
            </a:rPr>
            <a:t>,</a:t>
          </a:r>
        </a:p>
        <a:p>
          <a:pPr algn="l"/>
          <a:r>
            <a:rPr lang="en-US" sz="1600" dirty="0" err="1" smtClean="0">
              <a:solidFill>
                <a:schemeClr val="bg1"/>
              </a:solidFill>
            </a:rPr>
            <a:t>Nepoznavanje</a:t>
          </a:r>
          <a:r>
            <a:rPr lang="en-US" sz="1600" dirty="0" smtClean="0">
              <a:solidFill>
                <a:schemeClr val="bg1"/>
              </a:solidFill>
            </a:rPr>
            <a:t> </a:t>
          </a:r>
          <a:r>
            <a:rPr lang="en-US" sz="1600" dirty="0" err="1" smtClean="0">
              <a:solidFill>
                <a:schemeClr val="bg1"/>
              </a:solidFill>
            </a:rPr>
            <a:t>brenda</a:t>
          </a:r>
          <a:r>
            <a:rPr lang="en-US" sz="1600" dirty="0" smtClean="0">
              <a:solidFill>
                <a:schemeClr val="bg1"/>
              </a:solidFill>
            </a:rPr>
            <a:t>,</a:t>
          </a:r>
        </a:p>
        <a:p>
          <a:pPr algn="l"/>
          <a:r>
            <a:rPr lang="en-US" sz="1600" dirty="0" err="1" smtClean="0">
              <a:solidFill>
                <a:schemeClr val="bg1"/>
              </a:solidFill>
            </a:rPr>
            <a:t>Visoka</a:t>
          </a:r>
          <a:r>
            <a:rPr lang="en-US" sz="1600" dirty="0" smtClean="0">
              <a:solidFill>
                <a:schemeClr val="bg1"/>
              </a:solidFill>
            </a:rPr>
            <a:t> </a:t>
          </a:r>
          <a:r>
            <a:rPr lang="en-US" sz="1600" dirty="0" err="1" smtClean="0">
              <a:solidFill>
                <a:schemeClr val="bg1"/>
              </a:solidFill>
            </a:rPr>
            <a:t>zavisnost</a:t>
          </a:r>
          <a:r>
            <a:rPr lang="en-US" sz="1600" dirty="0" smtClean="0">
              <a:solidFill>
                <a:schemeClr val="bg1"/>
              </a:solidFill>
            </a:rPr>
            <a:t> od </a:t>
          </a:r>
          <a:r>
            <a:rPr lang="en-US" sz="1600" dirty="0" err="1" smtClean="0">
              <a:solidFill>
                <a:schemeClr val="bg1"/>
              </a:solidFill>
            </a:rPr>
            <a:t>sezonskih</a:t>
          </a:r>
          <a:r>
            <a:rPr lang="en-US" sz="1600" dirty="0" smtClean="0">
              <a:solidFill>
                <a:schemeClr val="bg1"/>
              </a:solidFill>
            </a:rPr>
            <a:t> </a:t>
          </a:r>
          <a:r>
            <a:rPr lang="en-US" sz="1600" dirty="0" err="1" smtClean="0">
              <a:solidFill>
                <a:schemeClr val="bg1"/>
              </a:solidFill>
            </a:rPr>
            <a:t>potreba</a:t>
          </a:r>
          <a:r>
            <a:rPr lang="en-US" sz="1600" dirty="0" smtClean="0">
              <a:solidFill>
                <a:schemeClr val="bg1"/>
              </a:solidFill>
            </a:rPr>
            <a:t>.</a:t>
          </a:r>
        </a:p>
        <a:p>
          <a:pPr algn="l"/>
          <a:endParaRPr lang="en-US" sz="1800" dirty="0" smtClean="0"/>
        </a:p>
        <a:p>
          <a:pPr algn="l"/>
          <a:endParaRPr lang="en-US" sz="1800" dirty="0"/>
        </a:p>
      </dgm:t>
    </dgm:pt>
    <dgm:pt modelId="{30D7B29D-FBFE-4E27-895E-752398056C65}" type="parTrans" cxnId="{4BB7FECB-F63E-45E8-92B7-FE379BE7AF76}">
      <dgm:prSet/>
      <dgm:spPr/>
      <dgm:t>
        <a:bodyPr/>
        <a:lstStyle/>
        <a:p>
          <a:endParaRPr lang="en-US"/>
        </a:p>
      </dgm:t>
    </dgm:pt>
    <dgm:pt modelId="{A19786C8-1DFF-4494-91C0-F3F039BA49DD}" type="sibTrans" cxnId="{4BB7FECB-F63E-45E8-92B7-FE379BE7AF76}">
      <dgm:prSet/>
      <dgm:spPr/>
      <dgm:t>
        <a:bodyPr/>
        <a:lstStyle/>
        <a:p>
          <a:endParaRPr lang="en-US"/>
        </a:p>
      </dgm:t>
    </dgm:pt>
    <dgm:pt modelId="{91A0D37A-68D0-44D5-AB9A-C14C2E5596BD}">
      <dgm:prSet phldrT="[Text]" custT="1"/>
      <dgm:spPr/>
      <dgm:t>
        <a:bodyPr/>
        <a:lstStyle/>
        <a:p>
          <a:pPr algn="l"/>
          <a:r>
            <a:rPr lang="en-US" sz="1800" dirty="0" smtClean="0">
              <a:solidFill>
                <a:schemeClr val="bg1"/>
              </a:solidFill>
            </a:rPr>
            <a:t>O – </a:t>
          </a:r>
          <a:r>
            <a:rPr lang="en-US" sz="1800" dirty="0" err="1" smtClean="0">
              <a:solidFill>
                <a:schemeClr val="bg1"/>
              </a:solidFill>
            </a:rPr>
            <a:t>Sanse</a:t>
          </a:r>
          <a:r>
            <a:rPr lang="en-US" sz="1800" dirty="0" smtClean="0">
              <a:solidFill>
                <a:schemeClr val="bg1"/>
              </a:solidFill>
            </a:rPr>
            <a:t>:</a:t>
          </a:r>
        </a:p>
        <a:p>
          <a:pPr algn="l"/>
          <a:r>
            <a:rPr lang="en-US" sz="1600" dirty="0" err="1" smtClean="0">
              <a:solidFill>
                <a:schemeClr val="bg1"/>
              </a:solidFill>
            </a:rPr>
            <a:t>Mogucnost</a:t>
          </a:r>
          <a:r>
            <a:rPr lang="en-US" sz="1600" dirty="0" smtClean="0">
              <a:solidFill>
                <a:schemeClr val="bg1"/>
              </a:solidFill>
            </a:rPr>
            <a:t> online </a:t>
          </a:r>
          <a:r>
            <a:rPr lang="en-US" sz="1600" dirty="0" err="1" smtClean="0">
              <a:solidFill>
                <a:schemeClr val="bg1"/>
              </a:solidFill>
            </a:rPr>
            <a:t>kupovine</a:t>
          </a:r>
          <a:r>
            <a:rPr lang="en-US" sz="1600" dirty="0" smtClean="0">
              <a:solidFill>
                <a:schemeClr val="bg1"/>
              </a:solidFill>
            </a:rPr>
            <a:t>,</a:t>
          </a:r>
        </a:p>
        <a:p>
          <a:pPr algn="l"/>
          <a:r>
            <a:rPr lang="en-US" sz="1600" dirty="0" err="1" smtClean="0">
              <a:solidFill>
                <a:schemeClr val="bg1"/>
              </a:solidFill>
            </a:rPr>
            <a:t>Diversifikacija</a:t>
          </a:r>
          <a:r>
            <a:rPr lang="en-US" sz="1600" dirty="0" smtClean="0">
              <a:solidFill>
                <a:schemeClr val="bg1"/>
              </a:solidFill>
            </a:rPr>
            <a:t> </a:t>
          </a:r>
          <a:r>
            <a:rPr lang="en-US" sz="1600" dirty="0" err="1" smtClean="0">
              <a:solidFill>
                <a:schemeClr val="bg1"/>
              </a:solidFill>
            </a:rPr>
            <a:t>asortimana</a:t>
          </a:r>
          <a:r>
            <a:rPr lang="en-US" sz="1600" dirty="0" smtClean="0">
              <a:solidFill>
                <a:schemeClr val="bg1"/>
              </a:solidFill>
            </a:rPr>
            <a:t>,</a:t>
          </a:r>
        </a:p>
        <a:p>
          <a:pPr algn="l"/>
          <a:r>
            <a:rPr lang="en-US" sz="1600" dirty="0" err="1" smtClean="0">
              <a:solidFill>
                <a:schemeClr val="bg1"/>
              </a:solidFill>
            </a:rPr>
            <a:t>Partnerstva</a:t>
          </a:r>
          <a:r>
            <a:rPr lang="en-US" sz="1600" dirty="0" smtClean="0">
              <a:solidFill>
                <a:schemeClr val="bg1"/>
              </a:solidFill>
            </a:rPr>
            <a:t> i </a:t>
          </a:r>
          <a:r>
            <a:rPr lang="en-US" sz="1600" dirty="0" err="1" smtClean="0">
              <a:solidFill>
                <a:schemeClr val="bg1"/>
              </a:solidFill>
            </a:rPr>
            <a:t>saradnje</a:t>
          </a:r>
          <a:r>
            <a:rPr lang="en-US" sz="1600" dirty="0" smtClean="0">
              <a:solidFill>
                <a:schemeClr val="bg1"/>
              </a:solidFill>
            </a:rPr>
            <a:t>,</a:t>
          </a:r>
        </a:p>
        <a:p>
          <a:pPr algn="l"/>
          <a:r>
            <a:rPr lang="en-US" sz="1600" dirty="0" err="1" smtClean="0">
              <a:solidFill>
                <a:schemeClr val="bg1"/>
              </a:solidFill>
            </a:rPr>
            <a:t>Mogucnost</a:t>
          </a:r>
          <a:r>
            <a:rPr lang="en-US" sz="1600" dirty="0" smtClean="0">
              <a:solidFill>
                <a:schemeClr val="bg1"/>
              </a:solidFill>
            </a:rPr>
            <a:t> </a:t>
          </a:r>
          <a:r>
            <a:rPr lang="en-US" sz="1600" dirty="0" err="1" smtClean="0">
              <a:solidFill>
                <a:schemeClr val="bg1"/>
              </a:solidFill>
            </a:rPr>
            <a:t>internacionalizacije</a:t>
          </a:r>
          <a:r>
            <a:rPr lang="en-US" sz="1600" dirty="0" smtClean="0">
              <a:solidFill>
                <a:schemeClr val="bg1"/>
              </a:solidFill>
            </a:rPr>
            <a:t>.</a:t>
          </a:r>
          <a:endParaRPr lang="en-US" sz="1600" dirty="0">
            <a:solidFill>
              <a:schemeClr val="bg1"/>
            </a:solidFill>
          </a:endParaRPr>
        </a:p>
      </dgm:t>
    </dgm:pt>
    <dgm:pt modelId="{20C46DD3-2F87-42D3-8B54-5EA0A4E542E8}" type="parTrans" cxnId="{43C44289-0B9D-4CA4-898A-F02739842349}">
      <dgm:prSet/>
      <dgm:spPr/>
      <dgm:t>
        <a:bodyPr/>
        <a:lstStyle/>
        <a:p>
          <a:endParaRPr lang="en-US"/>
        </a:p>
      </dgm:t>
    </dgm:pt>
    <dgm:pt modelId="{80624315-F9D2-4594-B52E-F9AF2B005698}" type="sibTrans" cxnId="{43C44289-0B9D-4CA4-898A-F02739842349}">
      <dgm:prSet/>
      <dgm:spPr/>
      <dgm:t>
        <a:bodyPr/>
        <a:lstStyle/>
        <a:p>
          <a:endParaRPr lang="en-US"/>
        </a:p>
      </dgm:t>
    </dgm:pt>
    <dgm:pt modelId="{01BDC27A-C0D1-4E90-A8C0-8D730B0F784B}">
      <dgm:prSet phldrT="[Text]" custT="1"/>
      <dgm:spPr/>
      <dgm:t>
        <a:bodyPr/>
        <a:lstStyle/>
        <a:p>
          <a:pPr algn="l"/>
          <a:r>
            <a:rPr lang="en-US" sz="1800" dirty="0" smtClean="0">
              <a:solidFill>
                <a:schemeClr val="bg1"/>
              </a:solidFill>
            </a:rPr>
            <a:t>T – </a:t>
          </a:r>
          <a:r>
            <a:rPr lang="en-US" sz="1800" dirty="0" err="1" smtClean="0">
              <a:solidFill>
                <a:schemeClr val="bg1"/>
              </a:solidFill>
            </a:rPr>
            <a:t>Prepreke</a:t>
          </a:r>
          <a:r>
            <a:rPr lang="en-US" sz="1800" dirty="0" smtClean="0">
              <a:solidFill>
                <a:schemeClr val="bg1"/>
              </a:solidFill>
            </a:rPr>
            <a:t>:</a:t>
          </a:r>
        </a:p>
        <a:p>
          <a:pPr algn="l"/>
          <a:r>
            <a:rPr lang="en-US" sz="1600" dirty="0" err="1" smtClean="0">
              <a:solidFill>
                <a:schemeClr val="bg1"/>
              </a:solidFill>
            </a:rPr>
            <a:t>Konkurencija</a:t>
          </a:r>
          <a:r>
            <a:rPr lang="en-US" sz="1600" dirty="0" smtClean="0">
              <a:solidFill>
                <a:schemeClr val="bg1"/>
              </a:solidFill>
            </a:rPr>
            <a:t> </a:t>
          </a:r>
          <a:r>
            <a:rPr lang="en-US" sz="1600" dirty="0" err="1" smtClean="0">
              <a:solidFill>
                <a:schemeClr val="bg1"/>
              </a:solidFill>
            </a:rPr>
            <a:t>na</a:t>
          </a:r>
          <a:r>
            <a:rPr lang="en-US" sz="1600" dirty="0" smtClean="0">
              <a:solidFill>
                <a:schemeClr val="bg1"/>
              </a:solidFill>
            </a:rPr>
            <a:t> </a:t>
          </a:r>
          <a:r>
            <a:rPr lang="en-US" sz="1600" dirty="0" err="1" smtClean="0">
              <a:solidFill>
                <a:schemeClr val="bg1"/>
              </a:solidFill>
            </a:rPr>
            <a:t>trzistu</a:t>
          </a:r>
          <a:r>
            <a:rPr lang="en-US" sz="1600" dirty="0" smtClean="0">
              <a:solidFill>
                <a:schemeClr val="bg1"/>
              </a:solidFill>
            </a:rPr>
            <a:t>,</a:t>
          </a:r>
        </a:p>
        <a:p>
          <a:pPr algn="l"/>
          <a:r>
            <a:rPr lang="en-US" sz="1600" dirty="0" err="1" smtClean="0">
              <a:solidFill>
                <a:schemeClr val="bg1"/>
              </a:solidFill>
            </a:rPr>
            <a:t>Troskovi</a:t>
          </a:r>
          <a:r>
            <a:rPr lang="en-US" sz="1600" dirty="0" smtClean="0">
              <a:solidFill>
                <a:schemeClr val="bg1"/>
              </a:solidFill>
            </a:rPr>
            <a:t> </a:t>
          </a:r>
          <a:r>
            <a:rPr lang="en-US" sz="1600" dirty="0" err="1" smtClean="0">
              <a:solidFill>
                <a:schemeClr val="bg1"/>
              </a:solidFill>
            </a:rPr>
            <a:t>proizvodnje</a:t>
          </a:r>
          <a:r>
            <a:rPr lang="en-US" sz="1600" dirty="0" smtClean="0">
              <a:solidFill>
                <a:schemeClr val="bg1"/>
              </a:solidFill>
            </a:rPr>
            <a:t>,</a:t>
          </a:r>
        </a:p>
        <a:p>
          <a:pPr algn="l"/>
          <a:r>
            <a:rPr lang="en-US" sz="1600" dirty="0" err="1" smtClean="0">
              <a:solidFill>
                <a:schemeClr val="bg1"/>
              </a:solidFill>
            </a:rPr>
            <a:t>Logisticki</a:t>
          </a:r>
          <a:r>
            <a:rPr lang="en-US" sz="1600" dirty="0" smtClean="0">
              <a:solidFill>
                <a:schemeClr val="bg1"/>
              </a:solidFill>
            </a:rPr>
            <a:t> </a:t>
          </a:r>
          <a:r>
            <a:rPr lang="en-US" sz="1600" dirty="0" err="1" smtClean="0">
              <a:solidFill>
                <a:schemeClr val="bg1"/>
              </a:solidFill>
            </a:rPr>
            <a:t>izazovi</a:t>
          </a:r>
          <a:r>
            <a:rPr lang="en-US" sz="1600" dirty="0" smtClean="0">
              <a:solidFill>
                <a:schemeClr val="bg1"/>
              </a:solidFill>
            </a:rPr>
            <a:t>,</a:t>
          </a:r>
        </a:p>
        <a:p>
          <a:pPr algn="l"/>
          <a:r>
            <a:rPr lang="en-US" sz="1600" dirty="0" err="1" smtClean="0">
              <a:solidFill>
                <a:schemeClr val="bg1"/>
              </a:solidFill>
            </a:rPr>
            <a:t>Fluktuacije</a:t>
          </a:r>
          <a:r>
            <a:rPr lang="en-US" sz="1600" dirty="0" smtClean="0">
              <a:solidFill>
                <a:schemeClr val="bg1"/>
              </a:solidFill>
            </a:rPr>
            <a:t> </a:t>
          </a:r>
          <a:r>
            <a:rPr lang="en-US" sz="1600" dirty="0" err="1" smtClean="0">
              <a:solidFill>
                <a:schemeClr val="bg1"/>
              </a:solidFill>
            </a:rPr>
            <a:t>cena</a:t>
          </a:r>
          <a:r>
            <a:rPr lang="en-US" sz="1600" dirty="0" smtClean="0">
              <a:solidFill>
                <a:schemeClr val="bg1"/>
              </a:solidFill>
            </a:rPr>
            <a:t> </a:t>
          </a:r>
          <a:r>
            <a:rPr lang="en-US" sz="1600" dirty="0" err="1" smtClean="0">
              <a:solidFill>
                <a:schemeClr val="bg1"/>
              </a:solidFill>
            </a:rPr>
            <a:t>sirovina</a:t>
          </a:r>
          <a:r>
            <a:rPr lang="en-US" sz="1600" dirty="0" smtClean="0">
              <a:solidFill>
                <a:schemeClr val="bg1"/>
              </a:solidFill>
            </a:rPr>
            <a:t>,</a:t>
          </a:r>
        </a:p>
        <a:p>
          <a:pPr algn="l"/>
          <a:r>
            <a:rPr lang="en-US" sz="1600" dirty="0" err="1" smtClean="0">
              <a:solidFill>
                <a:schemeClr val="bg1"/>
              </a:solidFill>
            </a:rPr>
            <a:t>Mogucnost</a:t>
          </a:r>
          <a:r>
            <a:rPr lang="en-US" sz="1600" dirty="0" smtClean="0">
              <a:solidFill>
                <a:schemeClr val="bg1"/>
              </a:solidFill>
            </a:rPr>
            <a:t> </a:t>
          </a:r>
          <a:r>
            <a:rPr lang="en-US" sz="1600" dirty="0" err="1" smtClean="0">
              <a:solidFill>
                <a:schemeClr val="bg1"/>
              </a:solidFill>
            </a:rPr>
            <a:t>kvara</a:t>
          </a:r>
          <a:r>
            <a:rPr lang="en-US" sz="1600" dirty="0" smtClean="0">
              <a:solidFill>
                <a:schemeClr val="bg1"/>
              </a:solidFill>
            </a:rPr>
            <a:t> u </a:t>
          </a:r>
          <a:r>
            <a:rPr lang="en-US" sz="1600" dirty="0" err="1" smtClean="0">
              <a:solidFill>
                <a:schemeClr val="bg1"/>
              </a:solidFill>
            </a:rPr>
            <a:t>masinama</a:t>
          </a:r>
          <a:r>
            <a:rPr lang="en-US" sz="1600" dirty="0" smtClean="0">
              <a:solidFill>
                <a:schemeClr val="bg1"/>
              </a:solidFill>
            </a:rPr>
            <a:t>.</a:t>
          </a:r>
          <a:endParaRPr lang="en-US" sz="1800" dirty="0">
            <a:solidFill>
              <a:schemeClr val="bg1"/>
            </a:solidFill>
          </a:endParaRPr>
        </a:p>
      </dgm:t>
    </dgm:pt>
    <dgm:pt modelId="{9E45B8C1-8D5E-4C9D-A06F-798DEB37BCB0}" type="parTrans" cxnId="{05A48C06-1047-49F2-A7F2-6C8B26204394}">
      <dgm:prSet/>
      <dgm:spPr/>
      <dgm:t>
        <a:bodyPr/>
        <a:lstStyle/>
        <a:p>
          <a:endParaRPr lang="en-US"/>
        </a:p>
      </dgm:t>
    </dgm:pt>
    <dgm:pt modelId="{CF911562-FD38-4F7A-8858-8C7BE4CF5BFE}" type="sibTrans" cxnId="{05A48C06-1047-49F2-A7F2-6C8B26204394}">
      <dgm:prSet/>
      <dgm:spPr/>
      <dgm:t>
        <a:bodyPr/>
        <a:lstStyle/>
        <a:p>
          <a:endParaRPr lang="en-US"/>
        </a:p>
      </dgm:t>
    </dgm:pt>
    <dgm:pt modelId="{CD1A2B0F-1D7D-499C-A322-F5BE3A987E5F}" type="pres">
      <dgm:prSet presAssocID="{90CB0A4D-0321-4169-94EF-725C6445A277}" presName="diagram" presStyleCnt="0">
        <dgm:presLayoutVars>
          <dgm:dir/>
          <dgm:resizeHandles val="exact"/>
        </dgm:presLayoutVars>
      </dgm:prSet>
      <dgm:spPr/>
      <dgm:t>
        <a:bodyPr/>
        <a:lstStyle/>
        <a:p>
          <a:endParaRPr lang="en-US"/>
        </a:p>
      </dgm:t>
    </dgm:pt>
    <dgm:pt modelId="{57C3AE2A-F5DD-4787-8BE5-D7335FF2760E}" type="pres">
      <dgm:prSet presAssocID="{0CD445E7-F483-4C59-A9FE-995141C31911}" presName="node" presStyleLbl="node1" presStyleIdx="0" presStyleCnt="4" custLinFactNeighborX="-26" custLinFactNeighborY="-169">
        <dgm:presLayoutVars>
          <dgm:bulletEnabled val="1"/>
        </dgm:presLayoutVars>
      </dgm:prSet>
      <dgm:spPr/>
      <dgm:t>
        <a:bodyPr/>
        <a:lstStyle/>
        <a:p>
          <a:endParaRPr lang="en-US"/>
        </a:p>
      </dgm:t>
    </dgm:pt>
    <dgm:pt modelId="{04B1AFC6-056A-4892-9479-AC6AA798A116}" type="pres">
      <dgm:prSet presAssocID="{5E2870E8-FF9B-44DB-BDDE-DF0A40BBCD08}" presName="sibTrans" presStyleCnt="0"/>
      <dgm:spPr/>
    </dgm:pt>
    <dgm:pt modelId="{1E20A4A7-88C2-44A7-A72A-4CAF0FAF392B}" type="pres">
      <dgm:prSet presAssocID="{2C099874-3B28-49FA-B420-263052F55346}" presName="node" presStyleLbl="node1" presStyleIdx="1" presStyleCnt="4">
        <dgm:presLayoutVars>
          <dgm:bulletEnabled val="1"/>
        </dgm:presLayoutVars>
      </dgm:prSet>
      <dgm:spPr/>
      <dgm:t>
        <a:bodyPr/>
        <a:lstStyle/>
        <a:p>
          <a:endParaRPr lang="en-US"/>
        </a:p>
      </dgm:t>
    </dgm:pt>
    <dgm:pt modelId="{8CA68501-B0B4-4AFD-B260-2F3BC2246D20}" type="pres">
      <dgm:prSet presAssocID="{A19786C8-1DFF-4494-91C0-F3F039BA49DD}" presName="sibTrans" presStyleCnt="0"/>
      <dgm:spPr/>
    </dgm:pt>
    <dgm:pt modelId="{0D08B678-A58E-4716-BB97-A0EF294E8A21}" type="pres">
      <dgm:prSet presAssocID="{91A0D37A-68D0-44D5-AB9A-C14C2E5596BD}" presName="node" presStyleLbl="node1" presStyleIdx="2" presStyleCnt="4">
        <dgm:presLayoutVars>
          <dgm:bulletEnabled val="1"/>
        </dgm:presLayoutVars>
      </dgm:prSet>
      <dgm:spPr/>
      <dgm:t>
        <a:bodyPr/>
        <a:lstStyle/>
        <a:p>
          <a:endParaRPr lang="en-US"/>
        </a:p>
      </dgm:t>
    </dgm:pt>
    <dgm:pt modelId="{F55478F9-C2A7-4DE9-A18C-D3A340E3DD2D}" type="pres">
      <dgm:prSet presAssocID="{80624315-F9D2-4594-B52E-F9AF2B005698}" presName="sibTrans" presStyleCnt="0"/>
      <dgm:spPr/>
    </dgm:pt>
    <dgm:pt modelId="{F91B5C52-FC49-4516-93D4-E0F2EEEB3914}" type="pres">
      <dgm:prSet presAssocID="{01BDC27A-C0D1-4E90-A8C0-8D730B0F784B}" presName="node" presStyleLbl="node1" presStyleIdx="3" presStyleCnt="4">
        <dgm:presLayoutVars>
          <dgm:bulletEnabled val="1"/>
        </dgm:presLayoutVars>
      </dgm:prSet>
      <dgm:spPr/>
      <dgm:t>
        <a:bodyPr/>
        <a:lstStyle/>
        <a:p>
          <a:endParaRPr lang="en-US"/>
        </a:p>
      </dgm:t>
    </dgm:pt>
  </dgm:ptLst>
  <dgm:cxnLst>
    <dgm:cxn modelId="{2E415A6E-2B1B-4309-BA8C-9C4B284744A0}" type="presOf" srcId="{91A0D37A-68D0-44D5-AB9A-C14C2E5596BD}" destId="{0D08B678-A58E-4716-BB97-A0EF294E8A21}" srcOrd="0" destOrd="0" presId="urn:microsoft.com/office/officeart/2005/8/layout/default"/>
    <dgm:cxn modelId="{195A4889-7D89-42AF-982A-1112CCFFBBE8}" type="presOf" srcId="{90CB0A4D-0321-4169-94EF-725C6445A277}" destId="{CD1A2B0F-1D7D-499C-A322-F5BE3A987E5F}" srcOrd="0" destOrd="0" presId="urn:microsoft.com/office/officeart/2005/8/layout/default"/>
    <dgm:cxn modelId="{94974F16-4EAA-4515-9B88-89B25561EDAA}" srcId="{90CB0A4D-0321-4169-94EF-725C6445A277}" destId="{0CD445E7-F483-4C59-A9FE-995141C31911}" srcOrd="0" destOrd="0" parTransId="{1C9006FE-979F-45A4-8124-F475E4CB6681}" sibTransId="{5E2870E8-FF9B-44DB-BDDE-DF0A40BBCD08}"/>
    <dgm:cxn modelId="{15E55F1D-E283-4FE9-B16D-54794E2298E5}" type="presOf" srcId="{01BDC27A-C0D1-4E90-A8C0-8D730B0F784B}" destId="{F91B5C52-FC49-4516-93D4-E0F2EEEB3914}" srcOrd="0" destOrd="0" presId="urn:microsoft.com/office/officeart/2005/8/layout/default"/>
    <dgm:cxn modelId="{43C44289-0B9D-4CA4-898A-F02739842349}" srcId="{90CB0A4D-0321-4169-94EF-725C6445A277}" destId="{91A0D37A-68D0-44D5-AB9A-C14C2E5596BD}" srcOrd="2" destOrd="0" parTransId="{20C46DD3-2F87-42D3-8B54-5EA0A4E542E8}" sibTransId="{80624315-F9D2-4594-B52E-F9AF2B005698}"/>
    <dgm:cxn modelId="{382567C9-7EF7-4D14-B9EC-37CA059AAB77}" type="presOf" srcId="{2C099874-3B28-49FA-B420-263052F55346}" destId="{1E20A4A7-88C2-44A7-A72A-4CAF0FAF392B}" srcOrd="0" destOrd="0" presId="urn:microsoft.com/office/officeart/2005/8/layout/default"/>
    <dgm:cxn modelId="{5532BFE5-7960-4FA6-93FE-6C152E6500F2}" type="presOf" srcId="{0CD445E7-F483-4C59-A9FE-995141C31911}" destId="{57C3AE2A-F5DD-4787-8BE5-D7335FF2760E}" srcOrd="0" destOrd="0" presId="urn:microsoft.com/office/officeart/2005/8/layout/default"/>
    <dgm:cxn modelId="{4BB7FECB-F63E-45E8-92B7-FE379BE7AF76}" srcId="{90CB0A4D-0321-4169-94EF-725C6445A277}" destId="{2C099874-3B28-49FA-B420-263052F55346}" srcOrd="1" destOrd="0" parTransId="{30D7B29D-FBFE-4E27-895E-752398056C65}" sibTransId="{A19786C8-1DFF-4494-91C0-F3F039BA49DD}"/>
    <dgm:cxn modelId="{05A48C06-1047-49F2-A7F2-6C8B26204394}" srcId="{90CB0A4D-0321-4169-94EF-725C6445A277}" destId="{01BDC27A-C0D1-4E90-A8C0-8D730B0F784B}" srcOrd="3" destOrd="0" parTransId="{9E45B8C1-8D5E-4C9D-A06F-798DEB37BCB0}" sibTransId="{CF911562-FD38-4F7A-8858-8C7BE4CF5BFE}"/>
    <dgm:cxn modelId="{E6442AF9-0D41-40E3-81A3-6E38DF274E4B}" type="presParOf" srcId="{CD1A2B0F-1D7D-499C-A322-F5BE3A987E5F}" destId="{57C3AE2A-F5DD-4787-8BE5-D7335FF2760E}" srcOrd="0" destOrd="0" presId="urn:microsoft.com/office/officeart/2005/8/layout/default"/>
    <dgm:cxn modelId="{34824567-A900-40E9-84B5-377AF5E3ACEB}" type="presParOf" srcId="{CD1A2B0F-1D7D-499C-A322-F5BE3A987E5F}" destId="{04B1AFC6-056A-4892-9479-AC6AA798A116}" srcOrd="1" destOrd="0" presId="urn:microsoft.com/office/officeart/2005/8/layout/default"/>
    <dgm:cxn modelId="{5F2B3CB1-8BB5-4C1F-BAB9-924E7AD239E5}" type="presParOf" srcId="{CD1A2B0F-1D7D-499C-A322-F5BE3A987E5F}" destId="{1E20A4A7-88C2-44A7-A72A-4CAF0FAF392B}" srcOrd="2" destOrd="0" presId="urn:microsoft.com/office/officeart/2005/8/layout/default"/>
    <dgm:cxn modelId="{E19EF565-6A91-43A5-B048-72F2E6DEF6C4}" type="presParOf" srcId="{CD1A2B0F-1D7D-499C-A322-F5BE3A987E5F}" destId="{8CA68501-B0B4-4AFD-B260-2F3BC2246D20}" srcOrd="3" destOrd="0" presId="urn:microsoft.com/office/officeart/2005/8/layout/default"/>
    <dgm:cxn modelId="{CDC4A49D-EFB3-47F2-A417-153C998C01E8}" type="presParOf" srcId="{CD1A2B0F-1D7D-499C-A322-F5BE3A987E5F}" destId="{0D08B678-A58E-4716-BB97-A0EF294E8A21}" srcOrd="4" destOrd="0" presId="urn:microsoft.com/office/officeart/2005/8/layout/default"/>
    <dgm:cxn modelId="{F34F90BB-B894-4912-ADFF-1A946DE731B0}" type="presParOf" srcId="{CD1A2B0F-1D7D-499C-A322-F5BE3A987E5F}" destId="{F55478F9-C2A7-4DE9-A18C-D3A340E3DD2D}" srcOrd="5" destOrd="0" presId="urn:microsoft.com/office/officeart/2005/8/layout/default"/>
    <dgm:cxn modelId="{8BC1FB13-A032-42B7-BD01-966FA3685630}" type="presParOf" srcId="{CD1A2B0F-1D7D-499C-A322-F5BE3A987E5F}" destId="{F91B5C52-FC49-4516-93D4-E0F2EEEB3914}"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3AE2A-F5DD-4787-8BE5-D7335FF2760E}">
      <dsp:nvSpPr>
        <dsp:cNvPr id="0" name=""/>
        <dsp:cNvSpPr/>
      </dsp:nvSpPr>
      <dsp:spPr>
        <a:xfrm>
          <a:off x="0" y="216034"/>
          <a:ext cx="3555131" cy="21330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smtClean="0">
            <a:solidFill>
              <a:schemeClr val="bg2">
                <a:lumMod val="10000"/>
              </a:schemeClr>
            </a:solidFill>
          </a:endParaRPr>
        </a:p>
        <a:p>
          <a:pPr lvl="0" algn="l" defTabSz="800100">
            <a:lnSpc>
              <a:spcPct val="90000"/>
            </a:lnSpc>
            <a:spcBef>
              <a:spcPct val="0"/>
            </a:spcBef>
            <a:spcAft>
              <a:spcPct val="35000"/>
            </a:spcAft>
          </a:pPr>
          <a:r>
            <a:rPr lang="en-US" sz="1800" b="0" kern="1200" dirty="0" smtClean="0">
              <a:solidFill>
                <a:schemeClr val="bg1"/>
              </a:solidFill>
              <a:effectLst/>
            </a:rPr>
            <a:t>S - </a:t>
          </a:r>
          <a:r>
            <a:rPr lang="en-US" sz="1800" b="0" kern="1200" dirty="0" err="1" smtClean="0">
              <a:solidFill>
                <a:schemeClr val="bg1"/>
              </a:solidFill>
              <a:effectLst/>
            </a:rPr>
            <a:t>Snaga</a:t>
          </a:r>
          <a:r>
            <a:rPr lang="en-US" sz="1800" b="0" kern="1200" dirty="0" smtClean="0">
              <a:solidFill>
                <a:schemeClr val="bg1"/>
              </a:solidFill>
              <a:effectLst/>
            </a:rPr>
            <a:t>:</a:t>
          </a:r>
        </a:p>
        <a:p>
          <a:pPr lvl="0" algn="l" defTabSz="800100">
            <a:lnSpc>
              <a:spcPct val="90000"/>
            </a:lnSpc>
            <a:spcBef>
              <a:spcPct val="0"/>
            </a:spcBef>
            <a:spcAft>
              <a:spcPct val="35000"/>
            </a:spcAft>
          </a:pPr>
          <a:r>
            <a:rPr lang="en-US" sz="1600" b="0" kern="1200" dirty="0" err="1" smtClean="0">
              <a:solidFill>
                <a:schemeClr val="bg1"/>
              </a:solidFill>
              <a:effectLst/>
            </a:rPr>
            <a:t>Kvalitet</a:t>
          </a:r>
          <a:r>
            <a:rPr lang="en-US" sz="1600" b="0" kern="1200" dirty="0" smtClean="0">
              <a:solidFill>
                <a:schemeClr val="bg1"/>
              </a:solidFill>
              <a:effectLst/>
            </a:rPr>
            <a:t> </a:t>
          </a:r>
          <a:r>
            <a:rPr lang="en-US" sz="1600" b="0" kern="1200" dirty="0" err="1" smtClean="0">
              <a:solidFill>
                <a:schemeClr val="bg1"/>
              </a:solidFill>
              <a:effectLst/>
            </a:rPr>
            <a:t>proizvoda</a:t>
          </a:r>
          <a:r>
            <a:rPr lang="en-US" sz="1600" b="0" kern="1200" dirty="0" smtClean="0">
              <a:solidFill>
                <a:schemeClr val="bg1"/>
              </a:solidFill>
              <a:effectLst/>
            </a:rPr>
            <a:t>,</a:t>
          </a:r>
        </a:p>
        <a:p>
          <a:pPr lvl="0" algn="l" defTabSz="800100">
            <a:lnSpc>
              <a:spcPct val="90000"/>
            </a:lnSpc>
            <a:spcBef>
              <a:spcPct val="0"/>
            </a:spcBef>
            <a:spcAft>
              <a:spcPct val="35000"/>
            </a:spcAft>
          </a:pPr>
          <a:r>
            <a:rPr lang="en-US" sz="1600" b="0" kern="1200" dirty="0" err="1" smtClean="0">
              <a:solidFill>
                <a:schemeClr val="bg1"/>
              </a:solidFill>
              <a:effectLst/>
            </a:rPr>
            <a:t>Raznovrsnost</a:t>
          </a:r>
          <a:r>
            <a:rPr lang="en-US" sz="1600" b="0" kern="1200" dirty="0" smtClean="0">
              <a:solidFill>
                <a:schemeClr val="bg1"/>
              </a:solidFill>
              <a:effectLst/>
            </a:rPr>
            <a:t> </a:t>
          </a:r>
          <a:r>
            <a:rPr lang="en-US" sz="1600" b="0" kern="1200" dirty="0" err="1" smtClean="0">
              <a:solidFill>
                <a:schemeClr val="bg1"/>
              </a:solidFill>
              <a:effectLst/>
            </a:rPr>
            <a:t>asortimana</a:t>
          </a:r>
          <a:r>
            <a:rPr lang="en-US" sz="1600" b="0" kern="1200" dirty="0" smtClean="0">
              <a:solidFill>
                <a:schemeClr val="bg1"/>
              </a:solidFill>
              <a:effectLst/>
            </a:rPr>
            <a:t>,</a:t>
          </a:r>
        </a:p>
        <a:p>
          <a:pPr lvl="0" algn="l" defTabSz="800100">
            <a:lnSpc>
              <a:spcPct val="90000"/>
            </a:lnSpc>
            <a:spcBef>
              <a:spcPct val="0"/>
            </a:spcBef>
            <a:spcAft>
              <a:spcPct val="35000"/>
            </a:spcAft>
          </a:pPr>
          <a:r>
            <a:rPr lang="en-US" sz="1600" b="0" kern="1200" dirty="0" err="1" smtClean="0">
              <a:solidFill>
                <a:schemeClr val="bg1"/>
              </a:solidFill>
              <a:effectLst/>
            </a:rPr>
            <a:t>Dostupnost</a:t>
          </a:r>
          <a:r>
            <a:rPr lang="en-US" sz="1600" b="0" kern="1200" dirty="0" smtClean="0">
              <a:solidFill>
                <a:schemeClr val="bg1"/>
              </a:solidFill>
              <a:effectLst/>
            </a:rPr>
            <a:t> i </a:t>
          </a:r>
          <a:r>
            <a:rPr lang="en-US" sz="1600" b="0" kern="1200" dirty="0" err="1" smtClean="0">
              <a:solidFill>
                <a:schemeClr val="bg1"/>
              </a:solidFill>
              <a:effectLst/>
            </a:rPr>
            <a:t>distribucija</a:t>
          </a:r>
          <a:r>
            <a:rPr lang="en-US" sz="1600" b="0" kern="1200" dirty="0" smtClean="0">
              <a:solidFill>
                <a:schemeClr val="bg1"/>
              </a:solidFill>
              <a:effectLst/>
            </a:rPr>
            <a:t>,</a:t>
          </a:r>
        </a:p>
        <a:p>
          <a:pPr lvl="0" algn="l" defTabSz="800100">
            <a:lnSpc>
              <a:spcPct val="90000"/>
            </a:lnSpc>
            <a:spcBef>
              <a:spcPct val="0"/>
            </a:spcBef>
            <a:spcAft>
              <a:spcPct val="35000"/>
            </a:spcAft>
          </a:pPr>
          <a:r>
            <a:rPr lang="en-US" sz="1600" kern="1200" dirty="0" smtClean="0">
              <a:solidFill>
                <a:schemeClr val="bg1"/>
              </a:solidFill>
            </a:rPr>
            <a:t>Online </a:t>
          </a:r>
          <a:r>
            <a:rPr lang="en-US" sz="1600" kern="1200" dirty="0" err="1" smtClean="0">
              <a:solidFill>
                <a:schemeClr val="bg1"/>
              </a:solidFill>
            </a:rPr>
            <a:t>prisustvo</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Ostavljanje</a:t>
          </a:r>
          <a:r>
            <a:rPr lang="en-US" sz="1600" kern="1200" dirty="0" smtClean="0">
              <a:solidFill>
                <a:schemeClr val="bg1"/>
              </a:solidFill>
            </a:rPr>
            <a:t> </a:t>
          </a:r>
          <a:r>
            <a:rPr lang="en-US" sz="1600" kern="1200" dirty="0" err="1" smtClean="0">
              <a:solidFill>
                <a:schemeClr val="bg1"/>
              </a:solidFill>
            </a:rPr>
            <a:t>recenzije</a:t>
          </a:r>
          <a:r>
            <a:rPr lang="en-US" sz="1800" kern="1200" dirty="0" smtClean="0">
              <a:solidFill>
                <a:schemeClr val="bg1"/>
              </a:solidFill>
            </a:rPr>
            <a:t>.</a:t>
          </a:r>
        </a:p>
        <a:p>
          <a:pPr lvl="0" algn="ctr" defTabSz="800100">
            <a:lnSpc>
              <a:spcPct val="90000"/>
            </a:lnSpc>
            <a:spcBef>
              <a:spcPct val="0"/>
            </a:spcBef>
            <a:spcAft>
              <a:spcPct val="35000"/>
            </a:spcAft>
          </a:pPr>
          <a:endParaRPr lang="en-US" sz="1800" kern="1200" dirty="0"/>
        </a:p>
      </dsp:txBody>
      <dsp:txXfrm>
        <a:off x="0" y="216034"/>
        <a:ext cx="3555131" cy="2133079"/>
      </dsp:txXfrm>
    </dsp:sp>
    <dsp:sp modelId="{1E20A4A7-88C2-44A7-A72A-4CAF0FAF392B}">
      <dsp:nvSpPr>
        <dsp:cNvPr id="0" name=""/>
        <dsp:cNvSpPr/>
      </dsp:nvSpPr>
      <dsp:spPr>
        <a:xfrm>
          <a:off x="3911556" y="219639"/>
          <a:ext cx="3555131" cy="2133079"/>
        </a:xfrm>
        <a:prstGeom prst="rect">
          <a:avLst/>
        </a:prstGeom>
        <a:solidFill>
          <a:schemeClr val="accent2">
            <a:hueOff val="6336281"/>
            <a:satOff val="-12229"/>
            <a:lumOff val="-15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solidFill>
                <a:schemeClr val="bg1"/>
              </a:solidFill>
            </a:rPr>
            <a:t>W – </a:t>
          </a:r>
          <a:r>
            <a:rPr lang="en-US" sz="1800" kern="1200" dirty="0" err="1" smtClean="0">
              <a:solidFill>
                <a:schemeClr val="bg1"/>
              </a:solidFill>
            </a:rPr>
            <a:t>Slabost</a:t>
          </a:r>
          <a:r>
            <a:rPr lang="en-US" sz="18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Konkurencija</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Ogranicen</a:t>
          </a:r>
          <a:r>
            <a:rPr lang="en-US" sz="1600" kern="1200" dirty="0" smtClean="0">
              <a:solidFill>
                <a:schemeClr val="bg1"/>
              </a:solidFill>
            </a:rPr>
            <a:t> </a:t>
          </a:r>
          <a:r>
            <a:rPr lang="en-US" sz="1600" kern="1200" dirty="0" err="1" smtClean="0">
              <a:solidFill>
                <a:schemeClr val="bg1"/>
              </a:solidFill>
            </a:rPr>
            <a:t>izbor</a:t>
          </a:r>
          <a:r>
            <a:rPr lang="en-US" sz="1600" kern="1200" dirty="0" smtClean="0">
              <a:solidFill>
                <a:schemeClr val="bg1"/>
              </a:solidFill>
            </a:rPr>
            <a:t> </a:t>
          </a:r>
          <a:r>
            <a:rPr lang="en-US" sz="1600" kern="1200" dirty="0" err="1" smtClean="0">
              <a:solidFill>
                <a:schemeClr val="bg1"/>
              </a:solidFill>
            </a:rPr>
            <a:t>proizvoda</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Nepoznavanje</a:t>
          </a:r>
          <a:r>
            <a:rPr lang="en-US" sz="1600" kern="1200" dirty="0" smtClean="0">
              <a:solidFill>
                <a:schemeClr val="bg1"/>
              </a:solidFill>
            </a:rPr>
            <a:t> </a:t>
          </a:r>
          <a:r>
            <a:rPr lang="en-US" sz="1600" kern="1200" dirty="0" err="1" smtClean="0">
              <a:solidFill>
                <a:schemeClr val="bg1"/>
              </a:solidFill>
            </a:rPr>
            <a:t>brenda</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Visoka</a:t>
          </a:r>
          <a:r>
            <a:rPr lang="en-US" sz="1600" kern="1200" dirty="0" smtClean="0">
              <a:solidFill>
                <a:schemeClr val="bg1"/>
              </a:solidFill>
            </a:rPr>
            <a:t> </a:t>
          </a:r>
          <a:r>
            <a:rPr lang="en-US" sz="1600" kern="1200" dirty="0" err="1" smtClean="0">
              <a:solidFill>
                <a:schemeClr val="bg1"/>
              </a:solidFill>
            </a:rPr>
            <a:t>zavisnost</a:t>
          </a:r>
          <a:r>
            <a:rPr lang="en-US" sz="1600" kern="1200" dirty="0" smtClean="0">
              <a:solidFill>
                <a:schemeClr val="bg1"/>
              </a:solidFill>
            </a:rPr>
            <a:t> od </a:t>
          </a:r>
          <a:r>
            <a:rPr lang="en-US" sz="1600" kern="1200" dirty="0" err="1" smtClean="0">
              <a:solidFill>
                <a:schemeClr val="bg1"/>
              </a:solidFill>
            </a:rPr>
            <a:t>sezonskih</a:t>
          </a:r>
          <a:r>
            <a:rPr lang="en-US" sz="1600" kern="1200" dirty="0" smtClean="0">
              <a:solidFill>
                <a:schemeClr val="bg1"/>
              </a:solidFill>
            </a:rPr>
            <a:t> </a:t>
          </a:r>
          <a:r>
            <a:rPr lang="en-US" sz="1600" kern="1200" dirty="0" err="1" smtClean="0">
              <a:solidFill>
                <a:schemeClr val="bg1"/>
              </a:solidFill>
            </a:rPr>
            <a:t>potreba</a:t>
          </a:r>
          <a:r>
            <a:rPr lang="en-US" sz="1600" kern="1200" dirty="0" smtClean="0">
              <a:solidFill>
                <a:schemeClr val="bg1"/>
              </a:solidFill>
            </a:rPr>
            <a:t>.</a:t>
          </a:r>
        </a:p>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endParaRPr lang="en-US" sz="1800" kern="1200" dirty="0"/>
        </a:p>
      </dsp:txBody>
      <dsp:txXfrm>
        <a:off x="3911556" y="219639"/>
        <a:ext cx="3555131" cy="2133079"/>
      </dsp:txXfrm>
    </dsp:sp>
    <dsp:sp modelId="{0D08B678-A58E-4716-BB97-A0EF294E8A21}">
      <dsp:nvSpPr>
        <dsp:cNvPr id="0" name=""/>
        <dsp:cNvSpPr/>
      </dsp:nvSpPr>
      <dsp:spPr>
        <a:xfrm>
          <a:off x="911" y="2708231"/>
          <a:ext cx="3555131" cy="2133079"/>
        </a:xfrm>
        <a:prstGeom prst="rect">
          <a:avLst/>
        </a:prstGeom>
        <a:solidFill>
          <a:schemeClr val="accent2">
            <a:hueOff val="12672563"/>
            <a:satOff val="-24457"/>
            <a:lumOff val="-31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O – </a:t>
          </a:r>
          <a:r>
            <a:rPr lang="en-US" sz="1800" kern="1200" dirty="0" err="1" smtClean="0">
              <a:solidFill>
                <a:schemeClr val="bg1"/>
              </a:solidFill>
            </a:rPr>
            <a:t>Sanse</a:t>
          </a:r>
          <a:r>
            <a:rPr lang="en-US" sz="18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Mogucnost</a:t>
          </a:r>
          <a:r>
            <a:rPr lang="en-US" sz="1600" kern="1200" dirty="0" smtClean="0">
              <a:solidFill>
                <a:schemeClr val="bg1"/>
              </a:solidFill>
            </a:rPr>
            <a:t> online </a:t>
          </a:r>
          <a:r>
            <a:rPr lang="en-US" sz="1600" kern="1200" dirty="0" err="1" smtClean="0">
              <a:solidFill>
                <a:schemeClr val="bg1"/>
              </a:solidFill>
            </a:rPr>
            <a:t>kupovine</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Diversifikacija</a:t>
          </a:r>
          <a:r>
            <a:rPr lang="en-US" sz="1600" kern="1200" dirty="0" smtClean="0">
              <a:solidFill>
                <a:schemeClr val="bg1"/>
              </a:solidFill>
            </a:rPr>
            <a:t> </a:t>
          </a:r>
          <a:r>
            <a:rPr lang="en-US" sz="1600" kern="1200" dirty="0" err="1" smtClean="0">
              <a:solidFill>
                <a:schemeClr val="bg1"/>
              </a:solidFill>
            </a:rPr>
            <a:t>asortimana</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Partnerstva</a:t>
          </a:r>
          <a:r>
            <a:rPr lang="en-US" sz="1600" kern="1200" dirty="0" smtClean="0">
              <a:solidFill>
                <a:schemeClr val="bg1"/>
              </a:solidFill>
            </a:rPr>
            <a:t> i </a:t>
          </a:r>
          <a:r>
            <a:rPr lang="en-US" sz="1600" kern="1200" dirty="0" err="1" smtClean="0">
              <a:solidFill>
                <a:schemeClr val="bg1"/>
              </a:solidFill>
            </a:rPr>
            <a:t>saradnje</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Mogucnost</a:t>
          </a:r>
          <a:r>
            <a:rPr lang="en-US" sz="1600" kern="1200" dirty="0" smtClean="0">
              <a:solidFill>
                <a:schemeClr val="bg1"/>
              </a:solidFill>
            </a:rPr>
            <a:t> </a:t>
          </a:r>
          <a:r>
            <a:rPr lang="en-US" sz="1600" kern="1200" dirty="0" err="1" smtClean="0">
              <a:solidFill>
                <a:schemeClr val="bg1"/>
              </a:solidFill>
            </a:rPr>
            <a:t>internacionalizacije</a:t>
          </a:r>
          <a:r>
            <a:rPr lang="en-US" sz="1600" kern="1200" dirty="0" smtClean="0">
              <a:solidFill>
                <a:schemeClr val="bg1"/>
              </a:solidFill>
            </a:rPr>
            <a:t>.</a:t>
          </a:r>
          <a:endParaRPr lang="en-US" sz="1600" kern="1200" dirty="0">
            <a:solidFill>
              <a:schemeClr val="bg1"/>
            </a:solidFill>
          </a:endParaRPr>
        </a:p>
      </dsp:txBody>
      <dsp:txXfrm>
        <a:off x="911" y="2708231"/>
        <a:ext cx="3555131" cy="2133079"/>
      </dsp:txXfrm>
    </dsp:sp>
    <dsp:sp modelId="{F91B5C52-FC49-4516-93D4-E0F2EEEB3914}">
      <dsp:nvSpPr>
        <dsp:cNvPr id="0" name=""/>
        <dsp:cNvSpPr/>
      </dsp:nvSpPr>
      <dsp:spPr>
        <a:xfrm>
          <a:off x="3911556" y="2708231"/>
          <a:ext cx="3555131" cy="2133079"/>
        </a:xfrm>
        <a:prstGeom prst="rect">
          <a:avLst/>
        </a:prstGeom>
        <a:solidFill>
          <a:schemeClr val="accent2">
            <a:hueOff val="19008843"/>
            <a:satOff val="-36686"/>
            <a:lumOff val="-47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solidFill>
                <a:schemeClr val="bg1"/>
              </a:solidFill>
            </a:rPr>
            <a:t>T – </a:t>
          </a:r>
          <a:r>
            <a:rPr lang="en-US" sz="1800" kern="1200" dirty="0" err="1" smtClean="0">
              <a:solidFill>
                <a:schemeClr val="bg1"/>
              </a:solidFill>
            </a:rPr>
            <a:t>Prepreke</a:t>
          </a:r>
          <a:r>
            <a:rPr lang="en-US" sz="18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Konkurencija</a:t>
          </a:r>
          <a:r>
            <a:rPr lang="en-US" sz="1600" kern="1200" dirty="0" smtClean="0">
              <a:solidFill>
                <a:schemeClr val="bg1"/>
              </a:solidFill>
            </a:rPr>
            <a:t> </a:t>
          </a:r>
          <a:r>
            <a:rPr lang="en-US" sz="1600" kern="1200" dirty="0" err="1" smtClean="0">
              <a:solidFill>
                <a:schemeClr val="bg1"/>
              </a:solidFill>
            </a:rPr>
            <a:t>na</a:t>
          </a:r>
          <a:r>
            <a:rPr lang="en-US" sz="1600" kern="1200" dirty="0" smtClean="0">
              <a:solidFill>
                <a:schemeClr val="bg1"/>
              </a:solidFill>
            </a:rPr>
            <a:t> </a:t>
          </a:r>
          <a:r>
            <a:rPr lang="en-US" sz="1600" kern="1200" dirty="0" err="1" smtClean="0">
              <a:solidFill>
                <a:schemeClr val="bg1"/>
              </a:solidFill>
            </a:rPr>
            <a:t>trzistu</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Troskovi</a:t>
          </a:r>
          <a:r>
            <a:rPr lang="en-US" sz="1600" kern="1200" dirty="0" smtClean="0">
              <a:solidFill>
                <a:schemeClr val="bg1"/>
              </a:solidFill>
            </a:rPr>
            <a:t> </a:t>
          </a:r>
          <a:r>
            <a:rPr lang="en-US" sz="1600" kern="1200" dirty="0" err="1" smtClean="0">
              <a:solidFill>
                <a:schemeClr val="bg1"/>
              </a:solidFill>
            </a:rPr>
            <a:t>proizvodnje</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Logisticki</a:t>
          </a:r>
          <a:r>
            <a:rPr lang="en-US" sz="1600" kern="1200" dirty="0" smtClean="0">
              <a:solidFill>
                <a:schemeClr val="bg1"/>
              </a:solidFill>
            </a:rPr>
            <a:t> </a:t>
          </a:r>
          <a:r>
            <a:rPr lang="en-US" sz="1600" kern="1200" dirty="0" err="1" smtClean="0">
              <a:solidFill>
                <a:schemeClr val="bg1"/>
              </a:solidFill>
            </a:rPr>
            <a:t>izazovi</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Fluktuacije</a:t>
          </a:r>
          <a:r>
            <a:rPr lang="en-US" sz="1600" kern="1200" dirty="0" smtClean="0">
              <a:solidFill>
                <a:schemeClr val="bg1"/>
              </a:solidFill>
            </a:rPr>
            <a:t> </a:t>
          </a:r>
          <a:r>
            <a:rPr lang="en-US" sz="1600" kern="1200" dirty="0" err="1" smtClean="0">
              <a:solidFill>
                <a:schemeClr val="bg1"/>
              </a:solidFill>
            </a:rPr>
            <a:t>cena</a:t>
          </a:r>
          <a:r>
            <a:rPr lang="en-US" sz="1600" kern="1200" dirty="0" smtClean="0">
              <a:solidFill>
                <a:schemeClr val="bg1"/>
              </a:solidFill>
            </a:rPr>
            <a:t> </a:t>
          </a:r>
          <a:r>
            <a:rPr lang="en-US" sz="1600" kern="1200" dirty="0" err="1" smtClean="0">
              <a:solidFill>
                <a:schemeClr val="bg1"/>
              </a:solidFill>
            </a:rPr>
            <a:t>sirovina</a:t>
          </a:r>
          <a:r>
            <a:rPr lang="en-US" sz="1600" kern="1200" dirty="0" smtClean="0">
              <a:solidFill>
                <a:schemeClr val="bg1"/>
              </a:solidFill>
            </a:rPr>
            <a:t>,</a:t>
          </a:r>
        </a:p>
        <a:p>
          <a:pPr lvl="0" algn="l" defTabSz="800100">
            <a:lnSpc>
              <a:spcPct val="90000"/>
            </a:lnSpc>
            <a:spcBef>
              <a:spcPct val="0"/>
            </a:spcBef>
            <a:spcAft>
              <a:spcPct val="35000"/>
            </a:spcAft>
          </a:pPr>
          <a:r>
            <a:rPr lang="en-US" sz="1600" kern="1200" dirty="0" err="1" smtClean="0">
              <a:solidFill>
                <a:schemeClr val="bg1"/>
              </a:solidFill>
            </a:rPr>
            <a:t>Mogucnost</a:t>
          </a:r>
          <a:r>
            <a:rPr lang="en-US" sz="1600" kern="1200" dirty="0" smtClean="0">
              <a:solidFill>
                <a:schemeClr val="bg1"/>
              </a:solidFill>
            </a:rPr>
            <a:t> </a:t>
          </a:r>
          <a:r>
            <a:rPr lang="en-US" sz="1600" kern="1200" dirty="0" err="1" smtClean="0">
              <a:solidFill>
                <a:schemeClr val="bg1"/>
              </a:solidFill>
            </a:rPr>
            <a:t>kvara</a:t>
          </a:r>
          <a:r>
            <a:rPr lang="en-US" sz="1600" kern="1200" dirty="0" smtClean="0">
              <a:solidFill>
                <a:schemeClr val="bg1"/>
              </a:solidFill>
            </a:rPr>
            <a:t> u </a:t>
          </a:r>
          <a:r>
            <a:rPr lang="en-US" sz="1600" kern="1200" dirty="0" err="1" smtClean="0">
              <a:solidFill>
                <a:schemeClr val="bg1"/>
              </a:solidFill>
            </a:rPr>
            <a:t>masinama</a:t>
          </a:r>
          <a:r>
            <a:rPr lang="en-US" sz="1600" kern="1200" dirty="0" smtClean="0">
              <a:solidFill>
                <a:schemeClr val="bg1"/>
              </a:solidFill>
            </a:rPr>
            <a:t>.</a:t>
          </a:r>
          <a:endParaRPr lang="en-US" sz="1800" kern="1200" dirty="0">
            <a:solidFill>
              <a:schemeClr val="bg1"/>
            </a:solidFill>
          </a:endParaRPr>
        </a:p>
      </dsp:txBody>
      <dsp:txXfrm>
        <a:off x="3911556" y="2708231"/>
        <a:ext cx="3555131" cy="21330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r-Latn-R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68F5A3-1723-4B46-91BA-416CF068A1A1}" type="datetimeFigureOut">
              <a:rPr lang="sr-Latn-RS" smtClean="0"/>
              <a:t>9.4.2024.</a:t>
            </a:fld>
            <a:endParaRPr lang="sr-Latn-R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7937B-9516-4B6E-92E9-99602FBAD934}" type="slidenum">
              <a:rPr lang="sr-Latn-RS" smtClean="0"/>
              <a:t>‹#›</a:t>
            </a:fld>
            <a:endParaRPr lang="sr-Latn-RS"/>
          </a:p>
        </p:txBody>
      </p:sp>
    </p:spTree>
    <p:extLst>
      <p:ext uri="{BB962C8B-B14F-4D97-AF65-F5344CB8AC3E}">
        <p14:creationId xmlns:p14="http://schemas.microsoft.com/office/powerpoint/2010/main" val="52639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7D0F2B3-E4BA-4350-A7B9-CF23226D591E}" type="datetime4">
              <a:rPr lang="en-US" smtClean="0"/>
              <a:t>April 9, 2024</a:t>
            </a:fld>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7310C9-8603-479E-A7EB-45B18E1C0B9A}" type="datetime4">
              <a:rPr lang="en-US" smtClean="0"/>
              <a:t>April 9, 2024</a:t>
            </a:fld>
            <a:endParaRPr lang="en-US"/>
          </a:p>
        </p:txBody>
      </p:sp>
      <p:sp>
        <p:nvSpPr>
          <p:cNvPr id="5" name="Footer Placeholder 4"/>
          <p:cNvSpPr>
            <a:spLocks noGrp="1"/>
          </p:cNvSpPr>
          <p:nvPr>
            <p:ph type="ftr" sz="quarter" idx="11"/>
          </p:nvPr>
        </p:nvSpPr>
        <p:spPr/>
        <p:txBody>
          <a:bodyPr/>
          <a:lstStyle/>
          <a:p>
            <a:r>
              <a:rPr lang="en-US" smtClean="0"/>
              <a:t>Upravljanje projektima - Vežbe</a:t>
            </a:r>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0F7D61-5DD9-48A1-BAE2-D44DC3693D20}" type="datetime4">
              <a:rPr lang="en-US" smtClean="0"/>
              <a:t>April 9, 2024</a:t>
            </a:fld>
            <a:endParaRPr lang="en-US"/>
          </a:p>
        </p:txBody>
      </p:sp>
      <p:sp>
        <p:nvSpPr>
          <p:cNvPr id="5" name="Footer Placeholder 4"/>
          <p:cNvSpPr>
            <a:spLocks noGrp="1"/>
          </p:cNvSpPr>
          <p:nvPr>
            <p:ph type="ftr" sz="quarter" idx="11"/>
          </p:nvPr>
        </p:nvSpPr>
        <p:spPr/>
        <p:txBody>
          <a:bodyPr/>
          <a:lstStyle/>
          <a:p>
            <a:r>
              <a:rPr lang="en-US" smtClean="0"/>
              <a:t>Upravljanje projektima - Vežbe</a:t>
            </a:r>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724942"/>
          </a:xfrm>
        </p:spPr>
        <p:txBody>
          <a:bodyPr/>
          <a:lstStyle/>
          <a:p>
            <a:r>
              <a:rPr kumimoji="0" lang="en-US" dirty="0" smtClean="0"/>
              <a:t>Click to edit Master title style</a:t>
            </a:r>
            <a:endParaRPr kumimoji="0" lang="en-US" dirty="0"/>
          </a:p>
        </p:txBody>
      </p:sp>
      <p:sp>
        <p:nvSpPr>
          <p:cNvPr id="8" name="Content Placeholder 7"/>
          <p:cNvSpPr>
            <a:spLocks noGrp="1"/>
          </p:cNvSpPr>
          <p:nvPr>
            <p:ph sz="quarter" idx="1"/>
          </p:nvPr>
        </p:nvSpPr>
        <p:spPr>
          <a:xfrm>
            <a:off x="457200" y="1412776"/>
            <a:ext cx="7467600" cy="5061176"/>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p:txBody>
          <a:bodyPr rtlCol="0"/>
          <a:lstStyle/>
          <a:p>
            <a:fld id="{A0BA321F-3CD3-4696-8F5C-894BF5819A01}" type="datetime4">
              <a:rPr lang="en-US" smtClean="0"/>
              <a:t>April 9, 2024</a:t>
            </a:fld>
            <a:endParaRPr lang="en-US"/>
          </a:p>
        </p:txBody>
      </p:sp>
      <p:sp>
        <p:nvSpPr>
          <p:cNvPr id="9" name="Slide Number Placeholder 8"/>
          <p:cNvSpPr>
            <a:spLocks noGrp="1"/>
          </p:cNvSpPr>
          <p:nvPr>
            <p:ph type="sldNum" sz="quarter" idx="15"/>
          </p:nvPr>
        </p:nvSpPr>
        <p:spPr/>
        <p:txBody>
          <a:bodyPr rtlCol="0"/>
          <a:lstStyle/>
          <a:p>
            <a:fld id="{F38DF745-7D3F-47F4-83A3-874385CFAA69}"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dirty="0" err="1" smtClean="0"/>
              <a:t>Elektronsko</a:t>
            </a:r>
            <a:r>
              <a:rPr lang="en-US" dirty="0" smtClean="0"/>
              <a:t> </a:t>
            </a:r>
            <a:r>
              <a:rPr lang="en-US" dirty="0" err="1" smtClean="0"/>
              <a:t>poslovanje</a:t>
            </a:r>
            <a:r>
              <a:rPr lang="en-US" dirty="0" smtClean="0"/>
              <a:t>- </a:t>
            </a:r>
            <a:r>
              <a:rPr lang="en-US" dirty="0" err="1" smtClean="0"/>
              <a:t>Vežbe</a:t>
            </a:r>
            <a:endParaRPr 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D62B312-F1FD-4BA6-A75F-A58121789993}" type="datetime4">
              <a:rPr lang="en-US" smtClean="0"/>
              <a:t>April 9, 2024</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Upravljanje projektima - Vežbe</a:t>
            </a:r>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38DF745-7D3F-47F4-83A3-874385CFAA6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78690D-E081-4FEE-B00F-422F42140EC7}" type="datetime4">
              <a:rPr lang="en-US" smtClean="0"/>
              <a:t>April 9, 2024</a:t>
            </a:fld>
            <a:endParaRPr lang="en-US"/>
          </a:p>
        </p:txBody>
      </p:sp>
      <p:sp>
        <p:nvSpPr>
          <p:cNvPr id="6" name="Footer Placeholder 5"/>
          <p:cNvSpPr>
            <a:spLocks noGrp="1"/>
          </p:cNvSpPr>
          <p:nvPr>
            <p:ph type="ftr" sz="quarter" idx="11"/>
          </p:nvPr>
        </p:nvSpPr>
        <p:spPr/>
        <p:txBody>
          <a:bodyPr/>
          <a:lstStyle/>
          <a:p>
            <a:r>
              <a:rPr lang="en-US" smtClean="0"/>
              <a:t>Upravljanje projektima - Vežbe</a:t>
            </a:r>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BAE3FF3-7340-40D6-A58F-399003B161BB}" type="datetime4">
              <a:rPr lang="en-US" smtClean="0"/>
              <a:t>April 9, 2024</a:t>
            </a:fld>
            <a:endParaRPr lang="en-US"/>
          </a:p>
        </p:txBody>
      </p:sp>
      <p:sp>
        <p:nvSpPr>
          <p:cNvPr id="8" name="Footer Placeholder 7"/>
          <p:cNvSpPr>
            <a:spLocks noGrp="1"/>
          </p:cNvSpPr>
          <p:nvPr>
            <p:ph type="ftr" sz="quarter" idx="11"/>
          </p:nvPr>
        </p:nvSpPr>
        <p:spPr/>
        <p:txBody>
          <a:bodyPr/>
          <a:lstStyle/>
          <a:p>
            <a:r>
              <a:rPr lang="en-US" smtClean="0"/>
              <a:t>Upravljanje projektima - Vežbe</a:t>
            </a:r>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4D6B041-AC2B-4E2A-9BE5-D5B29BB1C465}" type="datetime4">
              <a:rPr lang="en-US" smtClean="0"/>
              <a:t>April 9, 2024</a:t>
            </a:fld>
            <a:endParaRPr lang="en-US"/>
          </a:p>
        </p:txBody>
      </p:sp>
      <p:sp>
        <p:nvSpPr>
          <p:cNvPr id="7" name="Slide Number Placeholder 6"/>
          <p:cNvSpPr>
            <a:spLocks noGrp="1"/>
          </p:cNvSpPr>
          <p:nvPr>
            <p:ph type="sldNum" sz="quarter" idx="11"/>
          </p:nvPr>
        </p:nvSpPr>
        <p:spPr/>
        <p:txBody>
          <a:bodyPr rtlCol="0"/>
          <a:lstStyle/>
          <a:p>
            <a:fld id="{F38DF745-7D3F-47F4-83A3-874385CFAA69}"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Upravljanje projektima - Vežbe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F89B7-45F6-482D-A911-93738F26B116}" type="datetime4">
              <a:rPr lang="en-US" smtClean="0"/>
              <a:t>April 9, 2024</a:t>
            </a:fld>
            <a:endParaRPr lang="en-US"/>
          </a:p>
        </p:txBody>
      </p:sp>
      <p:sp>
        <p:nvSpPr>
          <p:cNvPr id="3" name="Footer Placeholder 2"/>
          <p:cNvSpPr>
            <a:spLocks noGrp="1"/>
          </p:cNvSpPr>
          <p:nvPr>
            <p:ph type="ftr" sz="quarter" idx="11"/>
          </p:nvPr>
        </p:nvSpPr>
        <p:spPr/>
        <p:txBody>
          <a:bodyPr/>
          <a:lstStyle/>
          <a:p>
            <a:r>
              <a:rPr lang="en-US" smtClean="0"/>
              <a:t>Upravljanje projektima - Vežbe</a:t>
            </a:r>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15B42A-2D3F-4860-9710-70DF2C0507F2}" type="datetime4">
              <a:rPr lang="en-US" smtClean="0"/>
              <a:t>April 9, 2024</a:t>
            </a:fld>
            <a:endParaRPr lang="en-US"/>
          </a:p>
        </p:txBody>
      </p:sp>
      <p:sp>
        <p:nvSpPr>
          <p:cNvPr id="22" name="Slide Number Placeholder 21"/>
          <p:cNvSpPr>
            <a:spLocks noGrp="1"/>
          </p:cNvSpPr>
          <p:nvPr>
            <p:ph type="sldNum" sz="quarter" idx="15"/>
          </p:nvPr>
        </p:nvSpPr>
        <p:spPr/>
        <p:txBody>
          <a:bodyPr rtlCol="0"/>
          <a:lstStyle/>
          <a:p>
            <a:fld id="{F38DF745-7D3F-47F4-83A3-874385CFAA69}"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Upravljanje projektima - Vežbe</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F1235D1-36AB-4CA4-BFDD-05E7FA79D2ED}" type="datetime4">
              <a:rPr lang="en-US" smtClean="0"/>
              <a:t>April 9, 2024</a:t>
            </a:fld>
            <a:endParaRPr lang="en-US"/>
          </a:p>
        </p:txBody>
      </p:sp>
      <p:sp>
        <p:nvSpPr>
          <p:cNvPr id="18" name="Slide Number Placeholder 17"/>
          <p:cNvSpPr>
            <a:spLocks noGrp="1"/>
          </p:cNvSpPr>
          <p:nvPr>
            <p:ph type="sldNum" sz="quarter" idx="11"/>
          </p:nvPr>
        </p:nvSpPr>
        <p:spPr/>
        <p:txBody>
          <a:bodyPr rtlCol="0"/>
          <a:lstStyle/>
          <a:p>
            <a:fld id="{F38DF745-7D3F-47F4-83A3-874385CFAA69}" type="slidenum">
              <a:rPr lang="en-US" smtClean="0"/>
              <a:pPr/>
              <a:t>‹#›</a:t>
            </a:fld>
            <a:endParaRPr lang="en-US" dirty="0"/>
          </a:p>
        </p:txBody>
      </p:sp>
      <p:sp>
        <p:nvSpPr>
          <p:cNvPr id="21" name="Footer Placeholder 20"/>
          <p:cNvSpPr>
            <a:spLocks noGrp="1"/>
          </p:cNvSpPr>
          <p:nvPr>
            <p:ph type="ftr" sz="quarter" idx="12"/>
          </p:nvPr>
        </p:nvSpPr>
        <p:spPr/>
        <p:txBody>
          <a:bodyPr rtlCol="0"/>
          <a:lstStyle/>
          <a:p>
            <a:r>
              <a:rPr lang="en-US" smtClean="0"/>
              <a:t>Upravljanje projektima - Vežbe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403A28C-F405-450B-AD68-E6344ED367F7}" type="datetime4">
              <a:rPr lang="en-US" smtClean="0"/>
              <a:t>April 9, 2024</a:t>
            </a:fld>
            <a:endParaRPr lang="en-US" dirty="0"/>
          </a:p>
        </p:txBody>
      </p:sp>
      <p:sp>
        <p:nvSpPr>
          <p:cNvPr id="3" name="Footer Placeholder 2"/>
          <p:cNvSpPr>
            <a:spLocks noGrp="1"/>
          </p:cNvSpPr>
          <p:nvPr>
            <p:ph type="ftr" sz="quarter" idx="3"/>
          </p:nvPr>
        </p:nvSpPr>
        <p:spPr>
          <a:xfrm>
            <a:off x="5520436" y="6519624"/>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dirty="0" err="1" smtClean="0"/>
              <a:t>Elektronsko</a:t>
            </a:r>
            <a:r>
              <a:rPr lang="en-US" dirty="0" smtClean="0"/>
              <a:t> </a:t>
            </a:r>
            <a:r>
              <a:rPr lang="en-US" dirty="0" err="1" smtClean="0"/>
              <a:t>poslovanje</a:t>
            </a:r>
            <a:r>
              <a:rPr lang="en-US" dirty="0" smtClean="0"/>
              <a:t>- </a:t>
            </a:r>
            <a:r>
              <a:rPr lang="en-US" dirty="0" err="1" smtClean="0"/>
              <a:t>Vežbe</a:t>
            </a:r>
            <a:endParaRPr lang="en-US" dirty="0" smtClean="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par>
    </p:tnLst>
  </p:timing>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r-Latn-RS" dirty="0" smtClean="0"/>
              <a:t>Internet biznis plan</a:t>
            </a:r>
            <a:endParaRPr lang="sr-Latn-RS" dirty="0"/>
          </a:p>
        </p:txBody>
      </p:sp>
      <p:sp>
        <p:nvSpPr>
          <p:cNvPr id="3" name="Subtitle 2"/>
          <p:cNvSpPr>
            <a:spLocks noGrp="1"/>
          </p:cNvSpPr>
          <p:nvPr>
            <p:ph type="subTitle" idx="1"/>
          </p:nvPr>
        </p:nvSpPr>
        <p:spPr/>
        <p:txBody>
          <a:bodyPr/>
          <a:lstStyle/>
          <a:p>
            <a:r>
              <a:rPr lang="sr-Latn-RS" dirty="0" smtClean="0"/>
              <a:t>Nemanja Radosavljević</a:t>
            </a:r>
          </a:p>
          <a:p>
            <a:r>
              <a:rPr lang="sr-Latn-RS" dirty="0" smtClean="0"/>
              <a:t>nradosavljevic@raf.edu.rs</a:t>
            </a:r>
            <a:endParaRPr lang="sr-Latn-RS" dirty="0"/>
          </a:p>
        </p:txBody>
      </p:sp>
      <p:sp>
        <p:nvSpPr>
          <p:cNvPr id="4" name="Slide Number Placeholder 3"/>
          <p:cNvSpPr>
            <a:spLocks noGrp="1"/>
          </p:cNvSpPr>
          <p:nvPr>
            <p:ph type="sldNum" sz="quarter" idx="4294967295"/>
          </p:nvPr>
        </p:nvSpPr>
        <p:spPr>
          <a:xfrm>
            <a:off x="0" y="4929188"/>
            <a:ext cx="609600" cy="517525"/>
          </a:xfrm>
        </p:spPr>
        <p:txBody>
          <a:bodyPr/>
          <a:lstStyle/>
          <a:p>
            <a:fld id="{F38DF745-7D3F-47F4-83A3-874385CFAA69}" type="slidenum">
              <a:rPr lang="en-US" smtClean="0"/>
              <a:pPr/>
              <a:t>1</a:t>
            </a:fld>
            <a:endParaRPr lang="en-US" dirty="0"/>
          </a:p>
        </p:txBody>
      </p:sp>
    </p:spTree>
    <p:extLst>
      <p:ext uri="{BB962C8B-B14F-4D97-AF65-F5344CB8AC3E}">
        <p14:creationId xmlns:p14="http://schemas.microsoft.com/office/powerpoint/2010/main" val="556585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rPr>
              <a:t>SWOT analiza</a:t>
            </a:r>
            <a:endParaRPr lang="sr-Latn-CS" dirty="0">
              <a:solidFill>
                <a:schemeClr val="tx1"/>
              </a:solidFill>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03603778"/>
              </p:ext>
            </p:extLst>
          </p:nvPr>
        </p:nvGraphicFramePr>
        <p:xfrm>
          <a:off x="755576" y="1196752"/>
          <a:ext cx="7467600" cy="506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717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Promotivna strategija</a:t>
            </a:r>
            <a:endParaRPr lang="sr-Latn-CS" dirty="0">
              <a:solidFill>
                <a:schemeClr val="tx1"/>
              </a:solidFill>
              <a:latin typeface="Times New Roman" pitchFamily="18" charset="0"/>
              <a:cs typeface="Times New Roman" pitchFamily="18" charset="0"/>
            </a:endParaRPr>
          </a:p>
        </p:txBody>
      </p:sp>
      <p:sp>
        <p:nvSpPr>
          <p:cNvPr id="55299" name="Content Placeholder 2"/>
          <p:cNvSpPr>
            <a:spLocks noGrp="1"/>
          </p:cNvSpPr>
          <p:nvPr>
            <p:ph idx="1"/>
          </p:nvPr>
        </p:nvSpPr>
        <p:spPr/>
        <p:txBody>
          <a:bodyPr>
            <a:normAutofit/>
          </a:bodyPr>
          <a:lstStyle/>
          <a:p>
            <a:pPr>
              <a:buFont typeface="Wingdings" pitchFamily="2" charset="2"/>
              <a:buChar char="Ø"/>
            </a:pPr>
            <a:r>
              <a:rPr lang="en-US" sz="1600" b="1" dirty="0" err="1">
                <a:latin typeface="Times New Roman" pitchFamily="18" charset="0"/>
                <a:cs typeface="Times New Roman" pitchFamily="18" charset="0"/>
              </a:rPr>
              <a:t>Popusti</a:t>
            </a:r>
            <a:r>
              <a:rPr lang="en-US" sz="1600" b="1" dirty="0">
                <a:latin typeface="Times New Roman" pitchFamily="18" charset="0"/>
                <a:cs typeface="Times New Roman" pitchFamily="18" charset="0"/>
              </a:rPr>
              <a:t> i </a:t>
            </a:r>
            <a:r>
              <a:rPr lang="en-US" sz="1600" b="1" dirty="0" err="1">
                <a:latin typeface="Times New Roman" pitchFamily="18" charset="0"/>
                <a:cs typeface="Times New Roman" pitchFamily="18" charset="0"/>
              </a:rPr>
              <a:t>promotivne</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akcije</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Organizovanje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periodicnih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popusta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promotivnih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akcija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jedan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dobij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drugi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besplatno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sezonski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vernost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kupaca</a:t>
            </a:r>
            <a:r>
              <a:rPr lang="en-US" sz="1600" dirty="0">
                <a:latin typeface="Times New Roman" pitchFamily="18" charset="0"/>
                <a:cs typeface="Times New Roman" pitchFamily="18" charset="0"/>
              </a:rPr>
              <a:t>.</a:t>
            </a:r>
          </a:p>
          <a:p>
            <a:pPr>
              <a:buFont typeface="Wingdings" pitchFamily="2" charset="2"/>
              <a:buChar char="Ø"/>
            </a:pPr>
            <a:r>
              <a:rPr lang="en-US" sz="1600" b="1" dirty="0" err="1">
                <a:latin typeface="Times New Roman" pitchFamily="18" charset="0"/>
                <a:cs typeface="Times New Roman" pitchFamily="18" charset="0"/>
              </a:rPr>
              <a:t>Degustacije</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proizvoda</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Organizovanje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degustacija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prodavnici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bi se </a:t>
            </a:r>
            <a:r>
              <a:rPr lang="en-US" sz="1600" dirty="0" err="1">
                <a:latin typeface="Times New Roman" pitchFamily="18" charset="0"/>
                <a:cs typeface="Times New Roman" pitchFamily="18" charset="0"/>
              </a:rPr>
              <a:t>potrosaci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upoznali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razlicitim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vrstama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slatkisa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osetili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ukus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pre </a:t>
            </a:r>
            <a:r>
              <a:rPr lang="en-US" sz="1600" dirty="0" err="1">
                <a:latin typeface="Times New Roman" pitchFamily="18" charset="0"/>
                <a:cs typeface="Times New Roman" pitchFamily="18" charset="0"/>
              </a:rPr>
              <a:t>nego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kupe</a:t>
            </a:r>
            <a:r>
              <a:rPr lang="en-US" sz="1600" dirty="0">
                <a:latin typeface="Times New Roman" pitchFamily="18" charset="0"/>
                <a:cs typeface="Times New Roman" pitchFamily="18" charset="0"/>
              </a:rPr>
              <a:t>.</a:t>
            </a:r>
          </a:p>
          <a:p>
            <a:pPr>
              <a:buFont typeface="Wingdings" pitchFamily="2" charset="2"/>
              <a:buChar char="Ø"/>
            </a:pPr>
            <a:r>
              <a:rPr lang="en-US" sz="1600" b="1" dirty="0" err="1">
                <a:latin typeface="Times New Roman" pitchFamily="18" charset="0"/>
                <a:cs typeface="Times New Roman" pitchFamily="18" charset="0"/>
              </a:rPr>
              <a:t>Sezonske</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promocije</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Prilagodjavanje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promotivnih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aktivnosti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razlicitim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sezonama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praznicima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Bozicni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Uskrsnje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akcije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letnje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promocije</a:t>
            </a:r>
            <a:r>
              <a:rPr lang="en-US" sz="1600" dirty="0">
                <a:latin typeface="Times New Roman" pitchFamily="18" charset="0"/>
                <a:cs typeface="Times New Roman" pitchFamily="18" charset="0"/>
              </a:rPr>
              <a:t>.</a:t>
            </a:r>
          </a:p>
          <a:p>
            <a:pPr>
              <a:buFont typeface="Wingdings" pitchFamily="2" charset="2"/>
              <a:buChar char="Ø"/>
            </a:pPr>
            <a:r>
              <a:rPr lang="en-US" sz="1600" b="1" dirty="0" err="1">
                <a:latin typeface="Times New Roman" pitchFamily="18" charset="0"/>
                <a:cs typeface="Times New Roman" pitchFamily="18" charset="0"/>
              </a:rPr>
              <a:t>Kreativno</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pakovanje</a:t>
            </a:r>
            <a:r>
              <a:rPr lang="en-US" sz="1600" b="1" dirty="0">
                <a:latin typeface="Times New Roman" pitchFamily="18" charset="0"/>
                <a:cs typeface="Times New Roman" pitchFamily="18" charset="0"/>
              </a:rPr>
              <a:t>: </a:t>
            </a:r>
            <a:r>
              <a:rPr lang="en-US" sz="1600" dirty="0" err="1">
                <a:latin typeface="Times New Roman" pitchFamily="18" charset="0"/>
                <a:cs typeface="Times New Roman" pitchFamily="18" charset="0"/>
              </a:rPr>
              <a:t>Kreiranje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atraktivnog</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kreativnog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pakovanja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bi se </a:t>
            </a:r>
            <a:r>
              <a:rPr lang="en-US" sz="1600" dirty="0" err="1">
                <a:latin typeface="Times New Roman" pitchFamily="18" charset="0"/>
                <a:cs typeface="Times New Roman" pitchFamily="18" charset="0"/>
              </a:rPr>
              <a:t>privukla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paznja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kupaca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istakla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jedinstvenost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brenda</a:t>
            </a:r>
            <a:endParaRPr lang="en-US" sz="1600" dirty="0">
              <a:latin typeface="Times New Roman" pitchFamily="18" charset="0"/>
              <a:cs typeface="Times New Roman" pitchFamily="18" charset="0"/>
            </a:endParaRPr>
          </a:p>
          <a:p>
            <a:pPr>
              <a:buFont typeface="Wingdings" pitchFamily="2" charset="2"/>
              <a:buChar char="Ø"/>
            </a:pPr>
            <a:r>
              <a:rPr lang="en-US" sz="1600" b="1" dirty="0" err="1">
                <a:latin typeface="Times New Roman" pitchFamily="18" charset="0"/>
                <a:cs typeface="Times New Roman" pitchFamily="18" charset="0"/>
              </a:rPr>
              <a:t>Saradnja</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sa</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drugim</a:t>
            </a:r>
            <a:r>
              <a:rPr lang="en-US" sz="1600" b="1" dirty="0">
                <a:latin typeface="Times New Roman" pitchFamily="18" charset="0"/>
                <a:cs typeface="Times New Roman" pitchFamily="18" charset="0"/>
              </a:rPr>
              <a:t> </a:t>
            </a:r>
            <a:r>
              <a:rPr lang="en-US" sz="1600" b="1" dirty="0" err="1">
                <a:latin typeface="Times New Roman" pitchFamily="18" charset="0"/>
                <a:cs typeface="Times New Roman" pitchFamily="18" charset="0"/>
              </a:rPr>
              <a:t>brendovima</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Partnerstvo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drugim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brendovima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lokalnim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biznisima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bi se </a:t>
            </a:r>
            <a:r>
              <a:rPr lang="en-US" sz="1600" dirty="0" err="1">
                <a:latin typeface="Times New Roman" pitchFamily="18" charset="0"/>
                <a:cs typeface="Times New Roman" pitchFamily="18" charset="0"/>
              </a:rPr>
              <a:t>organizovale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zajednicke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promocije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dogadjaji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mogu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privuci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nove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kupce</a:t>
            </a:r>
            <a:r>
              <a:rPr lang="en-US" sz="1600" dirty="0">
                <a:latin typeface="Times New Roman" pitchFamily="18" charset="0"/>
                <a:cs typeface="Times New Roman" pitchFamily="18" charset="0"/>
              </a:rPr>
              <a:t>.</a:t>
            </a:r>
          </a:p>
          <a:p>
            <a:pPr>
              <a:buFont typeface="Wingdings" pitchFamily="2" charset="2"/>
              <a:buChar char="Ø"/>
            </a:pPr>
            <a:r>
              <a:rPr lang="en-US" sz="1600" b="1" dirty="0">
                <a:latin typeface="Times New Roman" pitchFamily="18" charset="0"/>
                <a:cs typeface="Times New Roman" pitchFamily="18" charset="0"/>
              </a:rPr>
              <a:t>Online </a:t>
            </a:r>
            <a:r>
              <a:rPr lang="en-US" sz="1600" b="1" dirty="0" err="1">
                <a:latin typeface="Times New Roman" pitchFamily="18" charset="0"/>
                <a:cs typeface="Times New Roman" pitchFamily="18" charset="0"/>
              </a:rPr>
              <a:t>promocije</a:t>
            </a:r>
            <a:r>
              <a:rPr lang="en-US" sz="1600" b="1" dirty="0">
                <a:latin typeface="Times New Roman" pitchFamily="18" charset="0"/>
                <a:cs typeface="Times New Roman" pitchFamily="18" charset="0"/>
              </a:rPr>
              <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Ukljucivanje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promotivnih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aktivnosti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nasoj</a:t>
            </a:r>
            <a:r>
              <a:rPr lang="en-US" sz="1600" dirty="0">
                <a:latin typeface="Times New Roman" pitchFamily="18" charset="0"/>
                <a:cs typeface="Times New Roman" pitchFamily="18" charset="0"/>
              </a:rPr>
              <a:t> web </a:t>
            </a:r>
            <a:r>
              <a:rPr lang="en-US" sz="1600" dirty="0" err="1">
                <a:latin typeface="Times New Roman" pitchFamily="18" charset="0"/>
                <a:cs typeface="Times New Roman" pitchFamily="18" charset="0"/>
              </a:rPr>
              <a:t>stranici</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drustvenim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medijima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biste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privukli</a:t>
            </a:r>
            <a:r>
              <a:rPr lang="en-US" sz="1600" dirty="0">
                <a:latin typeface="Times New Roman" pitchFamily="18" charset="0"/>
                <a:cs typeface="Times New Roman" pitchFamily="18" charset="0"/>
              </a:rPr>
              <a:t> online </a:t>
            </a:r>
            <a:r>
              <a:rPr lang="en-US" sz="1600" dirty="0" err="1">
                <a:latin typeface="Times New Roman" pitchFamily="18" charset="0"/>
                <a:cs typeface="Times New Roman" pitchFamily="18" charset="0"/>
              </a:rPr>
              <a:t>publiku</a:t>
            </a:r>
            <a:r>
              <a:rPr lang="en-US" sz="1600" dirty="0">
                <a:latin typeface="Times New Roman" pitchFamily="18" charset="0"/>
                <a:cs typeface="Times New Roman" pitchFamily="18" charset="0"/>
              </a:rPr>
              <a:t>. To </a:t>
            </a:r>
            <a:r>
              <a:rPr lang="en-US" sz="1600" dirty="0" err="1">
                <a:latin typeface="Times New Roman" pitchFamily="18" charset="0"/>
                <a:cs typeface="Times New Roman" pitchFamily="18" charset="0"/>
              </a:rPr>
              <a:t>moze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ukljucivati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objave</a:t>
            </a:r>
            <a:r>
              <a:rPr lang="en-US" sz="1600" dirty="0">
                <a:latin typeface="Times New Roman" pitchFamily="18" charset="0"/>
                <a:cs typeface="Times New Roman" pitchFamily="18" charset="0"/>
              </a:rPr>
              <a:t> o </a:t>
            </a:r>
            <a:r>
              <a:rPr lang="en-US" sz="1600" dirty="0" err="1">
                <a:latin typeface="Times New Roman" pitchFamily="18" charset="0"/>
                <a:cs typeface="Times New Roman" pitchFamily="18" charset="0"/>
              </a:rPr>
              <a:t>specijalnim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ponudama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nagradnim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igrama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recenzijama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itd</a:t>
            </a:r>
            <a:r>
              <a:rPr lang="en-US" sz="1600" dirty="0">
                <a:latin typeface="Times New Roman" pitchFamily="18" charset="0"/>
                <a:cs typeface="Times New Roman" pitchFamily="18" charset="0"/>
              </a:rPr>
              <a:t>.</a:t>
            </a:r>
          </a:p>
          <a:p>
            <a:pPr marL="0" indent="0" algn="just">
              <a:buNone/>
            </a:pPr>
            <a:endParaRPr lang="en-US" sz="1600" dirty="0" smtClean="0"/>
          </a:p>
        </p:txBody>
      </p:sp>
    </p:spTree>
    <p:extLst>
      <p:ext uri="{BB962C8B-B14F-4D97-AF65-F5344CB8AC3E}">
        <p14:creationId xmlns:p14="http://schemas.microsoft.com/office/powerpoint/2010/main" val="1842654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55576" y="1484784"/>
            <a:ext cx="7200800" cy="2232248"/>
          </a:xfrm>
        </p:spPr>
        <p:txBody>
          <a:bodyPr/>
          <a:lstStyle/>
          <a:p>
            <a:pPr algn="just"/>
            <a:r>
              <a:rPr lang="en-US" sz="1800" dirty="0" err="1">
                <a:solidFill>
                  <a:schemeClr val="tx1"/>
                </a:solidFill>
                <a:latin typeface="Times New Roman" pitchFamily="18" charset="0"/>
                <a:cs typeface="Times New Roman" pitchFamily="18" charset="0"/>
              </a:rPr>
              <a:t>Registracija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naseg</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sajta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na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domenu</a:t>
            </a:r>
            <a:r>
              <a:rPr lang="en-US" sz="1800" dirty="0">
                <a:solidFill>
                  <a:schemeClr val="tx1"/>
                </a:solidFill>
                <a:latin typeface="Times New Roman" pitchFamily="18" charset="0"/>
                <a:cs typeface="Times New Roman" pitchFamily="18" charset="0"/>
              </a:rPr>
              <a:t> Slatkiraj.rs </a:t>
            </a:r>
            <a:r>
              <a:rPr lang="en-US" sz="1800" dirty="0" err="1">
                <a:solidFill>
                  <a:schemeClr val="tx1"/>
                </a:solidFill>
                <a:latin typeface="Times New Roman" pitchFamily="18" charset="0"/>
                <a:cs typeface="Times New Roman" pitchFamily="18" charset="0"/>
              </a:rPr>
              <a:t>ima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za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cilj</a:t>
            </a:r>
            <a:r>
              <a:rPr lang="en-US" sz="1800" dirty="0">
                <a:solidFill>
                  <a:schemeClr val="tx1"/>
                </a:solidFill>
                <a:latin typeface="Times New Roman" pitchFamily="18" charset="0"/>
                <a:cs typeface="Times New Roman" pitchFamily="18" charset="0"/>
              </a:rPr>
              <a:t> da </a:t>
            </a:r>
            <a:r>
              <a:rPr lang="en-US" sz="1800" dirty="0" err="1">
                <a:solidFill>
                  <a:schemeClr val="tx1"/>
                </a:solidFill>
                <a:latin typeface="Times New Roman" pitchFamily="18" charset="0"/>
                <a:cs typeface="Times New Roman" pitchFamily="18" charset="0"/>
              </a:rPr>
              <a:t>istakne</a:t>
            </a:r>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nasu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povezanost</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Srbijom</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koristeci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nacionalni</a:t>
            </a:r>
            <a:r>
              <a:rPr lang="en-US" sz="1800" dirty="0">
                <a:solidFill>
                  <a:schemeClr val="tx1"/>
                </a:solidFill>
                <a:latin typeface="Times New Roman" pitchFamily="18" charset="0"/>
                <a:cs typeface="Times New Roman" pitchFamily="18" charset="0"/>
              </a:rPr>
              <a:t> internet </a:t>
            </a:r>
            <a:r>
              <a:rPr lang="en-US" sz="1800" dirty="0" err="1">
                <a:solidFill>
                  <a:schemeClr val="tx1"/>
                </a:solidFill>
                <a:latin typeface="Times New Roman" pitchFamily="18" charset="0"/>
                <a:cs typeface="Times New Roman" pitchFamily="18" charset="0"/>
              </a:rPr>
              <a:t>domen</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rs</a:t>
            </a:r>
            <a:r>
              <a:rPr lang="en-US" sz="1800" dirty="0">
                <a:solidFill>
                  <a:schemeClr val="tx1"/>
                </a:solidFill>
                <a:latin typeface="Times New Roman" pitchFamily="18" charset="0"/>
                <a:cs typeface="Times New Roman" pitchFamily="18" charset="0"/>
              </a:rPr>
              <a:t>.</a:t>
            </a:r>
          </a:p>
          <a:p>
            <a:pPr algn="just"/>
            <a:r>
              <a:rPr lang="vi-VN" sz="1800" dirty="0" smtClean="0">
                <a:solidFill>
                  <a:schemeClr val="tx1"/>
                </a:solidFill>
                <a:latin typeface="Times New Roman" pitchFamily="18" charset="0"/>
                <a:cs typeface="Times New Roman" pitchFamily="18" charset="0"/>
              </a:rPr>
              <a:t>Kori</a:t>
            </a:r>
            <a:r>
              <a:rPr lang="en-US" sz="1800" dirty="0" err="1" smtClean="0">
                <a:solidFill>
                  <a:schemeClr val="tx1"/>
                </a:solidFill>
                <a:latin typeface="Times New Roman" pitchFamily="18" charset="0"/>
                <a:cs typeface="Times New Roman" pitchFamily="18" charset="0"/>
              </a:rPr>
              <a:t>sc</a:t>
            </a:r>
            <a:r>
              <a:rPr lang="vi-VN" sz="1800" dirty="0" smtClean="0">
                <a:solidFill>
                  <a:schemeClr val="tx1"/>
                </a:solidFill>
                <a:latin typeface="Times New Roman" pitchFamily="18" charset="0"/>
                <a:cs typeface="Times New Roman" pitchFamily="18" charset="0"/>
              </a:rPr>
              <a:t>enje </a:t>
            </a:r>
            <a:r>
              <a:rPr lang="vi-VN" sz="1800" dirty="0">
                <a:solidFill>
                  <a:schemeClr val="tx1"/>
                </a:solidFill>
                <a:latin typeface="Times New Roman" pitchFamily="18" charset="0"/>
                <a:cs typeface="Times New Roman" pitchFamily="18" charset="0"/>
              </a:rPr>
              <a:t>nacionalnog domena </a:t>
            </a:r>
            <a:r>
              <a:rPr lang="vi-VN" sz="1800" dirty="0" smtClean="0">
                <a:solidFill>
                  <a:schemeClr val="tx1"/>
                </a:solidFill>
                <a:latin typeface="Times New Roman" pitchFamily="18" charset="0"/>
                <a:cs typeface="Times New Roman" pitchFamily="18" charset="0"/>
              </a:rPr>
              <a:t>pru</a:t>
            </a:r>
            <a:r>
              <a:rPr lang="en-US" sz="1800" dirty="0" smtClean="0">
                <a:solidFill>
                  <a:schemeClr val="tx1"/>
                </a:solidFill>
                <a:latin typeface="Times New Roman" pitchFamily="18" charset="0"/>
                <a:cs typeface="Times New Roman" pitchFamily="18" charset="0"/>
              </a:rPr>
              <a:t>z</a:t>
            </a:r>
            <a:r>
              <a:rPr lang="vi-VN" sz="1800" dirty="0" smtClean="0">
                <a:solidFill>
                  <a:schemeClr val="tx1"/>
                </a:solidFill>
                <a:latin typeface="Times New Roman" pitchFamily="18" charset="0"/>
                <a:cs typeface="Times New Roman" pitchFamily="18" charset="0"/>
              </a:rPr>
              <a:t>a </a:t>
            </a:r>
            <a:r>
              <a:rPr lang="vi-VN" sz="1800" dirty="0">
                <a:solidFill>
                  <a:schemeClr val="tx1"/>
                </a:solidFill>
                <a:latin typeface="Times New Roman" pitchFamily="18" charset="0"/>
                <a:cs typeface="Times New Roman" pitchFamily="18" charset="0"/>
              </a:rPr>
              <a:t>nam prednost u lokalnom prepoznavanju, </a:t>
            </a:r>
            <a:r>
              <a:rPr lang="vi-VN" sz="1800" dirty="0" smtClean="0">
                <a:solidFill>
                  <a:schemeClr val="tx1"/>
                </a:solidFill>
                <a:latin typeface="Times New Roman" pitchFamily="18" charset="0"/>
                <a:cs typeface="Times New Roman" pitchFamily="18" charset="0"/>
              </a:rPr>
              <a:t>isti</a:t>
            </a:r>
            <a:r>
              <a:rPr lang="en-US" sz="1800" dirty="0" smtClean="0">
                <a:solidFill>
                  <a:schemeClr val="tx1"/>
                </a:solidFill>
                <a:latin typeface="Times New Roman" pitchFamily="18" charset="0"/>
                <a:cs typeface="Times New Roman" pitchFamily="18" charset="0"/>
              </a:rPr>
              <a:t>c</a:t>
            </a:r>
            <a:r>
              <a:rPr lang="vi-VN" sz="1800" dirty="0" smtClean="0">
                <a:solidFill>
                  <a:schemeClr val="tx1"/>
                </a:solidFill>
                <a:latin typeface="Times New Roman" pitchFamily="18" charset="0"/>
                <a:cs typeface="Times New Roman" pitchFamily="18" charset="0"/>
              </a:rPr>
              <a:t>u</a:t>
            </a:r>
            <a:r>
              <a:rPr lang="en-US" sz="1800" dirty="0" smtClean="0">
                <a:solidFill>
                  <a:schemeClr val="tx1"/>
                </a:solidFill>
                <a:latin typeface="Times New Roman" pitchFamily="18" charset="0"/>
                <a:cs typeface="Times New Roman" pitchFamily="18" charset="0"/>
              </a:rPr>
              <a:t>c</a:t>
            </a:r>
            <a:r>
              <a:rPr lang="vi-VN" sz="1800" dirty="0" smtClean="0">
                <a:solidFill>
                  <a:schemeClr val="tx1"/>
                </a:solidFill>
                <a:latin typeface="Times New Roman" pitchFamily="18" charset="0"/>
                <a:cs typeface="Times New Roman" pitchFamily="18" charset="0"/>
              </a:rPr>
              <a:t>i na</a:t>
            </a:r>
            <a:r>
              <a:rPr lang="en-US" sz="1800" dirty="0" smtClean="0">
                <a:solidFill>
                  <a:schemeClr val="tx1"/>
                </a:solidFill>
                <a:latin typeface="Times New Roman" pitchFamily="18" charset="0"/>
                <a:cs typeface="Times New Roman" pitchFamily="18" charset="0"/>
              </a:rPr>
              <a:t>s</a:t>
            </a:r>
            <a:r>
              <a:rPr lang="vi-VN" sz="1800" dirty="0" smtClean="0">
                <a:solidFill>
                  <a:schemeClr val="tx1"/>
                </a:solidFill>
                <a:latin typeface="Times New Roman" pitchFamily="18" charset="0"/>
                <a:cs typeface="Times New Roman" pitchFamily="18" charset="0"/>
              </a:rPr>
              <a:t>u autenti</a:t>
            </a:r>
            <a:r>
              <a:rPr lang="en-US" sz="1800" dirty="0" smtClean="0">
                <a:solidFill>
                  <a:schemeClr val="tx1"/>
                </a:solidFill>
                <a:latin typeface="Times New Roman" pitchFamily="18" charset="0"/>
                <a:cs typeface="Times New Roman" pitchFamily="18" charset="0"/>
              </a:rPr>
              <a:t>c</a:t>
            </a:r>
            <a:r>
              <a:rPr lang="vi-VN" sz="1800" dirty="0" smtClean="0">
                <a:solidFill>
                  <a:schemeClr val="tx1"/>
                </a:solidFill>
                <a:latin typeface="Times New Roman" pitchFamily="18" charset="0"/>
                <a:cs typeface="Times New Roman" pitchFamily="18" charset="0"/>
              </a:rPr>
              <a:t>nost </a:t>
            </a:r>
            <a:r>
              <a:rPr lang="vi-VN" sz="1800" dirty="0">
                <a:solidFill>
                  <a:schemeClr val="tx1"/>
                </a:solidFill>
                <a:latin typeface="Times New Roman" pitchFamily="18" charset="0"/>
                <a:cs typeface="Times New Roman" pitchFamily="18" charset="0"/>
              </a:rPr>
              <a:t>i </a:t>
            </a:r>
            <a:r>
              <a:rPr lang="vi-VN" sz="1800" dirty="0" smtClean="0">
                <a:solidFill>
                  <a:schemeClr val="tx1"/>
                </a:solidFill>
                <a:latin typeface="Times New Roman" pitchFamily="18" charset="0"/>
                <a:cs typeface="Times New Roman" pitchFamily="18" charset="0"/>
              </a:rPr>
              <a:t>podr</a:t>
            </a:r>
            <a:r>
              <a:rPr lang="en-US" sz="1800" dirty="0" smtClean="0">
                <a:solidFill>
                  <a:schemeClr val="tx1"/>
                </a:solidFill>
                <a:latin typeface="Times New Roman" pitchFamily="18" charset="0"/>
                <a:cs typeface="Times New Roman" pitchFamily="18" charset="0"/>
              </a:rPr>
              <a:t>s</a:t>
            </a:r>
            <a:r>
              <a:rPr lang="vi-VN" sz="1800" dirty="0" smtClean="0">
                <a:solidFill>
                  <a:schemeClr val="tx1"/>
                </a:solidFill>
                <a:latin typeface="Times New Roman" pitchFamily="18" charset="0"/>
                <a:cs typeface="Times New Roman" pitchFamily="18" charset="0"/>
              </a:rPr>
              <a:t>ku doma</a:t>
            </a:r>
            <a:r>
              <a:rPr lang="en-US" sz="1800" dirty="0" smtClean="0">
                <a:solidFill>
                  <a:schemeClr val="tx1"/>
                </a:solidFill>
                <a:latin typeface="Times New Roman" pitchFamily="18" charset="0"/>
                <a:cs typeface="Times New Roman" pitchFamily="18" charset="0"/>
              </a:rPr>
              <a:t>c</a:t>
            </a:r>
            <a:r>
              <a:rPr lang="vi-VN" sz="1800" dirty="0" smtClean="0">
                <a:solidFill>
                  <a:schemeClr val="tx1"/>
                </a:solidFill>
                <a:latin typeface="Times New Roman" pitchFamily="18" charset="0"/>
                <a:cs typeface="Times New Roman" pitchFamily="18" charset="0"/>
              </a:rPr>
              <a:t>em tr</a:t>
            </a:r>
            <a:r>
              <a:rPr lang="en-US" sz="1800" dirty="0" smtClean="0">
                <a:solidFill>
                  <a:schemeClr val="tx1"/>
                </a:solidFill>
                <a:latin typeface="Times New Roman" pitchFamily="18" charset="0"/>
                <a:cs typeface="Times New Roman" pitchFamily="18" charset="0"/>
              </a:rPr>
              <a:t>z</a:t>
            </a:r>
            <a:r>
              <a:rPr lang="vi-VN" sz="1800" dirty="0" smtClean="0">
                <a:solidFill>
                  <a:schemeClr val="tx1"/>
                </a:solidFill>
                <a:latin typeface="Times New Roman" pitchFamily="18" charset="0"/>
                <a:cs typeface="Times New Roman" pitchFamily="18" charset="0"/>
              </a:rPr>
              <a:t>i</a:t>
            </a:r>
            <a:r>
              <a:rPr lang="en-US" sz="1800" dirty="0" smtClean="0">
                <a:solidFill>
                  <a:schemeClr val="tx1"/>
                </a:solidFill>
                <a:latin typeface="Times New Roman" pitchFamily="18" charset="0"/>
                <a:cs typeface="Times New Roman" pitchFamily="18" charset="0"/>
              </a:rPr>
              <a:t>s</a:t>
            </a:r>
            <a:r>
              <a:rPr lang="vi-VN" sz="1800" dirty="0" smtClean="0">
                <a:solidFill>
                  <a:schemeClr val="tx1"/>
                </a:solidFill>
                <a:latin typeface="Times New Roman" pitchFamily="18" charset="0"/>
                <a:cs typeface="Times New Roman" pitchFamily="18" charset="0"/>
              </a:rPr>
              <a:t>tu</a:t>
            </a:r>
            <a:r>
              <a:rPr lang="vi-VN" sz="1800" dirty="0">
                <a:solidFill>
                  <a:schemeClr val="tx1"/>
                </a:solidFill>
                <a:latin typeface="Times New Roman" pitchFamily="18" charset="0"/>
                <a:cs typeface="Times New Roman" pitchFamily="18" charset="0"/>
              </a:rPr>
              <a:t>. </a:t>
            </a:r>
            <a:r>
              <a:rPr lang="vi-VN" sz="1800" dirty="0" smtClean="0">
                <a:solidFill>
                  <a:schemeClr val="tx1"/>
                </a:solidFill>
                <a:latin typeface="Times New Roman" pitchFamily="18" charset="0"/>
                <a:cs typeface="Times New Roman" pitchFamily="18" charset="0"/>
              </a:rPr>
              <a:t>Tako</a:t>
            </a:r>
            <a:r>
              <a:rPr lang="en-US" sz="1800" dirty="0" err="1" smtClean="0">
                <a:solidFill>
                  <a:schemeClr val="tx1"/>
                </a:solidFill>
                <a:latin typeface="Times New Roman" pitchFamily="18" charset="0"/>
                <a:cs typeface="Times New Roman" pitchFamily="18" charset="0"/>
              </a:rPr>
              <a:t>dj</a:t>
            </a:r>
            <a:r>
              <a:rPr lang="vi-VN" sz="1800" dirty="0" smtClean="0">
                <a:solidFill>
                  <a:schemeClr val="tx1"/>
                </a:solidFill>
                <a:latin typeface="Times New Roman" pitchFamily="18" charset="0"/>
                <a:cs typeface="Times New Roman" pitchFamily="18" charset="0"/>
              </a:rPr>
              <a:t>e</a:t>
            </a:r>
            <a:r>
              <a:rPr lang="vi-VN" sz="1800" dirty="0">
                <a:solidFill>
                  <a:schemeClr val="tx1"/>
                </a:solidFill>
                <a:latin typeface="Times New Roman" pitchFamily="18" charset="0"/>
                <a:cs typeface="Times New Roman" pitchFamily="18" charset="0"/>
              </a:rPr>
              <a:t>, takav domen </a:t>
            </a:r>
            <a:r>
              <a:rPr lang="vi-VN" sz="1800" dirty="0" smtClean="0">
                <a:solidFill>
                  <a:schemeClr val="tx1"/>
                </a:solidFill>
                <a:latin typeface="Times New Roman" pitchFamily="18" charset="0"/>
                <a:cs typeface="Times New Roman" pitchFamily="18" charset="0"/>
              </a:rPr>
              <a:t>izgra</a:t>
            </a:r>
            <a:r>
              <a:rPr lang="en-US" sz="1800" dirty="0" err="1" smtClean="0">
                <a:solidFill>
                  <a:schemeClr val="tx1"/>
                </a:solidFill>
                <a:latin typeface="Times New Roman" pitchFamily="18" charset="0"/>
                <a:cs typeface="Times New Roman" pitchFamily="18" charset="0"/>
              </a:rPr>
              <a:t>dj</a:t>
            </a:r>
            <a:r>
              <a:rPr lang="vi-VN" sz="1800" dirty="0" smtClean="0">
                <a:solidFill>
                  <a:schemeClr val="tx1"/>
                </a:solidFill>
                <a:latin typeface="Times New Roman" pitchFamily="18" charset="0"/>
                <a:cs typeface="Times New Roman" pitchFamily="18" charset="0"/>
              </a:rPr>
              <a:t>uje</a:t>
            </a:r>
            <a:r>
              <a:rPr lang="en-US" sz="1800" dirty="0" smtClean="0">
                <a:solidFill>
                  <a:schemeClr val="tx1"/>
                </a:solidFill>
                <a:latin typeface="Times New Roman" pitchFamily="18" charset="0"/>
                <a:cs typeface="Times New Roman" pitchFamily="18" charset="0"/>
              </a:rPr>
              <a:t> </a:t>
            </a:r>
            <a:r>
              <a:rPr lang="vi-VN" sz="1800" dirty="0" smtClean="0">
                <a:solidFill>
                  <a:schemeClr val="tx1"/>
                </a:solidFill>
                <a:latin typeface="Times New Roman" pitchFamily="18" charset="0"/>
                <a:cs typeface="Times New Roman" pitchFamily="18" charset="0"/>
              </a:rPr>
              <a:t>poverenje me</a:t>
            </a:r>
            <a:r>
              <a:rPr lang="en-US" sz="1800" dirty="0" err="1" smtClean="0">
                <a:solidFill>
                  <a:schemeClr val="tx1"/>
                </a:solidFill>
                <a:latin typeface="Times New Roman" pitchFamily="18" charset="0"/>
                <a:cs typeface="Times New Roman" pitchFamily="18" charset="0"/>
              </a:rPr>
              <a:t>dj</a:t>
            </a:r>
            <a:r>
              <a:rPr lang="vi-VN" sz="1800" dirty="0" smtClean="0">
                <a:solidFill>
                  <a:schemeClr val="tx1"/>
                </a:solidFill>
                <a:latin typeface="Times New Roman" pitchFamily="18" charset="0"/>
                <a:cs typeface="Times New Roman" pitchFamily="18" charset="0"/>
              </a:rPr>
              <a:t>u na</a:t>
            </a:r>
            <a:r>
              <a:rPr lang="en-US" sz="1800" dirty="0" smtClean="0">
                <a:solidFill>
                  <a:schemeClr val="tx1"/>
                </a:solidFill>
                <a:latin typeface="Times New Roman" pitchFamily="18" charset="0"/>
                <a:cs typeface="Times New Roman" pitchFamily="18" charset="0"/>
              </a:rPr>
              <a:t>s</a:t>
            </a:r>
            <a:r>
              <a:rPr lang="vi-VN" sz="1800" dirty="0" smtClean="0">
                <a:solidFill>
                  <a:schemeClr val="tx1"/>
                </a:solidFill>
                <a:latin typeface="Times New Roman" pitchFamily="18" charset="0"/>
                <a:cs typeface="Times New Roman" pitchFamily="18" charset="0"/>
              </a:rPr>
              <a:t>im </a:t>
            </a:r>
            <a:r>
              <a:rPr lang="vi-VN" sz="1800" dirty="0">
                <a:solidFill>
                  <a:schemeClr val="tx1"/>
                </a:solidFill>
                <a:latin typeface="Times New Roman" pitchFamily="18" charset="0"/>
                <a:cs typeface="Times New Roman" pitchFamily="18" charset="0"/>
              </a:rPr>
              <a:t>korisnicima, jer signalizira da smo deo lokalne internet </a:t>
            </a:r>
            <a:r>
              <a:rPr lang="vi-VN" sz="1800" dirty="0" smtClean="0">
                <a:solidFill>
                  <a:schemeClr val="tx1"/>
                </a:solidFill>
                <a:latin typeface="Times New Roman" pitchFamily="18" charset="0"/>
                <a:cs typeface="Times New Roman" pitchFamily="18" charset="0"/>
              </a:rPr>
              <a:t>zajednice </a:t>
            </a:r>
            <a:r>
              <a:rPr lang="vi-VN" sz="1800" dirty="0">
                <a:solidFill>
                  <a:schemeClr val="tx1"/>
                </a:solidFill>
                <a:latin typeface="Times New Roman" pitchFamily="18" charset="0"/>
                <a:cs typeface="Times New Roman" pitchFamily="18" charset="0"/>
              </a:rPr>
              <a:t>i da razumemo potrebe i preferencije </a:t>
            </a:r>
            <a:r>
              <a:rPr lang="vi-VN" sz="1800" dirty="0" smtClean="0">
                <a:solidFill>
                  <a:schemeClr val="tx1"/>
                </a:solidFill>
                <a:latin typeface="Times New Roman" pitchFamily="18" charset="0"/>
                <a:cs typeface="Times New Roman" pitchFamily="18" charset="0"/>
              </a:rPr>
              <a:t>na</a:t>
            </a:r>
            <a:r>
              <a:rPr lang="en-US" sz="1800" dirty="0" smtClean="0">
                <a:solidFill>
                  <a:schemeClr val="tx1"/>
                </a:solidFill>
                <a:latin typeface="Times New Roman" pitchFamily="18" charset="0"/>
                <a:cs typeface="Times New Roman" pitchFamily="18" charset="0"/>
              </a:rPr>
              <a:t>s</a:t>
            </a:r>
            <a:r>
              <a:rPr lang="vi-VN" sz="1800" dirty="0" smtClean="0">
                <a:solidFill>
                  <a:schemeClr val="tx1"/>
                </a:solidFill>
                <a:latin typeface="Times New Roman" pitchFamily="18" charset="0"/>
                <a:cs typeface="Times New Roman" pitchFamily="18" charset="0"/>
              </a:rPr>
              <a:t>e </a:t>
            </a:r>
            <a:r>
              <a:rPr lang="vi-VN" sz="1800" dirty="0">
                <a:solidFill>
                  <a:schemeClr val="tx1"/>
                </a:solidFill>
                <a:latin typeface="Times New Roman" pitchFamily="18" charset="0"/>
                <a:cs typeface="Times New Roman" pitchFamily="18" charset="0"/>
              </a:rPr>
              <a:t>ciljne publike.</a:t>
            </a:r>
            <a:endParaRPr lang="en-US" sz="18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F38DF745-7D3F-47F4-83A3-874385CFAA69}" type="slidenum">
              <a:rPr lang="en-US" smtClean="0"/>
              <a:pPr/>
              <a:t>12</a:t>
            </a:fld>
            <a:endParaRPr lang="en-US"/>
          </a:p>
        </p:txBody>
      </p:sp>
      <p:sp>
        <p:nvSpPr>
          <p:cNvPr id="4" name="TextBox 3"/>
          <p:cNvSpPr txBox="1"/>
          <p:nvPr/>
        </p:nvSpPr>
        <p:spPr>
          <a:xfrm>
            <a:off x="755576" y="620688"/>
            <a:ext cx="3549370" cy="584775"/>
          </a:xfrm>
          <a:prstGeom prst="rect">
            <a:avLst/>
          </a:prstGeom>
          <a:noFill/>
        </p:spPr>
        <p:txBody>
          <a:bodyPr wrap="none" rtlCol="0">
            <a:spAutoFit/>
          </a:bodyPr>
          <a:lstStyle/>
          <a:p>
            <a:r>
              <a:rPr lang="en-US" sz="3200" dirty="0" err="1" smtClean="0">
                <a:latin typeface="Times New Roman" pitchFamily="18" charset="0"/>
                <a:cs typeface="Times New Roman" pitchFamily="18" charset="0"/>
              </a:rPr>
              <a:t>Registracija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domena</a:t>
            </a:r>
            <a:endParaRPr lang="en-US" sz="3200" dirty="0">
              <a:latin typeface="Times New Roman" pitchFamily="18" charset="0"/>
              <a:cs typeface="Times New Roman" pitchFamily="18" charset="0"/>
            </a:endParaRPr>
          </a:p>
        </p:txBody>
      </p:sp>
      <p:sp>
        <p:nvSpPr>
          <p:cNvPr id="6" name="TextBox 5"/>
          <p:cNvSpPr txBox="1"/>
          <p:nvPr/>
        </p:nvSpPr>
        <p:spPr>
          <a:xfrm>
            <a:off x="738560" y="3805561"/>
            <a:ext cx="6833922" cy="369332"/>
          </a:xfrm>
          <a:prstGeom prst="rect">
            <a:avLst/>
          </a:prstGeom>
          <a:noFill/>
        </p:spPr>
        <p:txBody>
          <a:bodyPr wrap="none" rtlCol="0">
            <a:spAutoFit/>
          </a:bodyPr>
          <a:lstStyle/>
          <a:p>
            <a:pPr algn="just"/>
            <a:r>
              <a:rPr lang="en-US" dirty="0">
                <a:latin typeface="Times New Roman" pitchFamily="18" charset="0"/>
                <a:cs typeface="Times New Roman" pitchFamily="18" charset="0"/>
              </a:rPr>
              <a:t>Slatkiraj.rs je </a:t>
            </a:r>
            <a:r>
              <a:rPr lang="en-US" dirty="0" err="1">
                <a:latin typeface="Times New Roman" pitchFamily="18" charset="0"/>
                <a:cs typeface="Times New Roman" pitchFamily="18" charset="0"/>
              </a:rPr>
              <a:t>domen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koji</a:t>
            </a:r>
            <a:r>
              <a:rPr lang="en-US" dirty="0">
                <a:latin typeface="Times New Roman" pitchFamily="18" charset="0"/>
                <a:cs typeface="Times New Roman" pitchFamily="18" charset="0"/>
              </a:rPr>
              <a:t> se </a:t>
            </a:r>
            <a:r>
              <a:rPr lang="en-US" dirty="0" err="1">
                <a:latin typeface="Times New Roman" pitchFamily="18" charset="0"/>
                <a:cs typeface="Times New Roman" pitchFamily="18" charset="0"/>
              </a:rPr>
              <a:t>lako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pamti</a:t>
            </a:r>
            <a:r>
              <a:rPr lang="en-US" dirty="0">
                <a:latin typeface="Times New Roman" pitchFamily="18" charset="0"/>
                <a:cs typeface="Times New Roman" pitchFamily="18" charset="0"/>
              </a:rPr>
              <a:t> i </a:t>
            </a:r>
            <a:r>
              <a:rPr lang="en-US" dirty="0" err="1">
                <a:latin typeface="Times New Roman" pitchFamily="18" charset="0"/>
                <a:cs typeface="Times New Roman" pitchFamily="18" charset="0"/>
              </a:rPr>
              <a:t>koji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ostavlja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dugotrajan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utisak</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604084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55576" y="2276872"/>
            <a:ext cx="7127139" cy="2592288"/>
          </a:xfrm>
        </p:spPr>
        <p:txBody>
          <a:bodyPr/>
          <a:lstStyle/>
          <a:p>
            <a:pPr algn="just"/>
            <a:endParaRPr lang="en-US" sz="1800" dirty="0" smtClean="0">
              <a:solidFill>
                <a:schemeClr val="tx1"/>
              </a:solidFill>
              <a:latin typeface="Times New Roman" pitchFamily="18" charset="0"/>
              <a:cs typeface="Times New Roman" pitchFamily="18" charset="0"/>
            </a:endParaRPr>
          </a:p>
          <a:p>
            <a:pPr algn="just"/>
            <a:r>
              <a:rPr lang="en-US" sz="1800" dirty="0" err="1" smtClean="0">
                <a:solidFill>
                  <a:schemeClr val="tx1"/>
                </a:solidFill>
                <a:latin typeface="Times New Roman" pitchFamily="18" charset="0"/>
                <a:cs typeface="Times New Roman" pitchFamily="18" charset="0"/>
              </a:rPr>
              <a:t>Nas</a:t>
            </a:r>
            <a:r>
              <a:rPr lang="en-US" sz="1800" dirty="0" smtClean="0">
                <a:solidFill>
                  <a:schemeClr val="tx1"/>
                </a:solidFill>
                <a:latin typeface="Times New Roman" pitchFamily="18" charset="0"/>
                <a:cs typeface="Times New Roman" pitchFamily="18" charset="0"/>
              </a:rPr>
              <a:t> hosting </a:t>
            </a:r>
            <a:r>
              <a:rPr lang="en-US" sz="1800" dirty="0">
                <a:solidFill>
                  <a:schemeClr val="tx1"/>
                </a:solidFill>
                <a:latin typeface="Times New Roman" pitchFamily="18" charset="0"/>
                <a:cs typeface="Times New Roman" pitchFamily="18" charset="0"/>
              </a:rPr>
              <a:t>w</a:t>
            </a:r>
            <a:r>
              <a:rPr lang="en-US" sz="1800" dirty="0" smtClean="0">
                <a:solidFill>
                  <a:schemeClr val="tx1"/>
                </a:solidFill>
                <a:latin typeface="Times New Roman" pitchFamily="18" charset="0"/>
                <a:cs typeface="Times New Roman" pitchFamily="18" charset="0"/>
              </a:rPr>
              <a:t>eb </a:t>
            </a:r>
            <a:r>
              <a:rPr lang="en-US" sz="1800" dirty="0" err="1" smtClean="0">
                <a:solidFill>
                  <a:schemeClr val="tx1"/>
                </a:solidFill>
                <a:latin typeface="Times New Roman" pitchFamily="18" charset="0"/>
                <a:cs typeface="Times New Roman" pitchFamily="18" charset="0"/>
              </a:rPr>
              <a:t>sajt</a:t>
            </a:r>
            <a:r>
              <a:rPr lang="en-US" sz="1800" dirty="0" smtClean="0">
                <a:solidFill>
                  <a:schemeClr val="tx1"/>
                </a:solidFill>
                <a:latin typeface="Times New Roman" pitchFamily="18" charset="0"/>
                <a:cs typeface="Times New Roman" pitchFamily="18" charset="0"/>
              </a:rPr>
              <a:t> se </a:t>
            </a:r>
            <a:r>
              <a:rPr lang="en-US" sz="1800" dirty="0" err="1" smtClean="0">
                <a:solidFill>
                  <a:schemeClr val="tx1"/>
                </a:solidFill>
                <a:latin typeface="Times New Roman" pitchFamily="18" charset="0"/>
                <a:cs typeface="Times New Roman" pitchFamily="18" charset="0"/>
              </a:rPr>
              <a:t>oslanja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a:t>
            </a:r>
            <a:r>
              <a:rPr lang="en-US" sz="1800" dirty="0" smtClean="0">
                <a:solidFill>
                  <a:schemeClr val="tx1"/>
                </a:solidFill>
                <a:latin typeface="Times New Roman" pitchFamily="18" charset="0"/>
                <a:cs typeface="Times New Roman" pitchFamily="18" charset="0"/>
              </a:rPr>
              <a:t> Apache web server </a:t>
            </a:r>
            <a:r>
              <a:rPr lang="en-US" sz="1800" dirty="0" err="1" smtClean="0">
                <a:solidFill>
                  <a:schemeClr val="tx1"/>
                </a:solidFill>
                <a:latin typeface="Times New Roman" pitchFamily="18" charset="0"/>
                <a:cs typeface="Times New Roman" pitchFamily="18" charset="0"/>
              </a:rPr>
              <a:t>kako</a:t>
            </a:r>
            <a:r>
              <a:rPr lang="en-US" sz="1800" dirty="0" smtClean="0">
                <a:solidFill>
                  <a:schemeClr val="tx1"/>
                </a:solidFill>
                <a:latin typeface="Times New Roman" pitchFamily="18" charset="0"/>
                <a:cs typeface="Times New Roman" pitchFamily="18" charset="0"/>
              </a:rPr>
              <a:t> bi </a:t>
            </a:r>
            <a:r>
              <a:rPr lang="en-US" sz="1800" dirty="0" err="1" smtClean="0">
                <a:solidFill>
                  <a:schemeClr val="tx1"/>
                </a:solidFill>
                <a:latin typeface="Times New Roman" pitchFamily="18" charset="0"/>
                <a:cs typeface="Times New Roman" pitchFamily="18" charset="0"/>
              </a:rPr>
              <a:t>pruzio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sigurno</a:t>
            </a:r>
            <a:r>
              <a:rPr lang="en-US" sz="1800" dirty="0" smtClean="0">
                <a:solidFill>
                  <a:schemeClr val="tx1"/>
                </a:solidFill>
                <a:latin typeface="Times New Roman" pitchFamily="18" charset="0"/>
                <a:cs typeface="Times New Roman" pitchFamily="18" charset="0"/>
              </a:rPr>
              <a:t> i </a:t>
            </a:r>
            <a:r>
              <a:rPr lang="en-US" sz="1800" dirty="0" err="1" smtClean="0">
                <a:solidFill>
                  <a:schemeClr val="tx1"/>
                </a:solidFill>
                <a:latin typeface="Times New Roman" pitchFamily="18" charset="0"/>
                <a:cs typeface="Times New Roman" pitchFamily="18" charset="0"/>
              </a:rPr>
              <a:t>stabilno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okruzenje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za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korisnike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Za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skladistenje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informacija</a:t>
            </a:r>
            <a:r>
              <a:rPr lang="en-US" sz="1800" dirty="0" smtClean="0">
                <a:solidFill>
                  <a:schemeClr val="tx1"/>
                </a:solidFill>
                <a:latin typeface="Times New Roman" pitchFamily="18" charset="0"/>
                <a:cs typeface="Times New Roman" pitchFamily="18" charset="0"/>
              </a:rPr>
              <a:t> o </a:t>
            </a:r>
            <a:r>
              <a:rPr lang="en-US" sz="1800" dirty="0" err="1" smtClean="0">
                <a:solidFill>
                  <a:schemeClr val="tx1"/>
                </a:solidFill>
                <a:latin typeface="Times New Roman" pitchFamily="18" charset="0"/>
                <a:cs typeface="Times New Roman" pitchFamily="18" charset="0"/>
              </a:rPr>
              <a:t>nasim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korisnicima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koristimo</a:t>
            </a:r>
            <a:r>
              <a:rPr lang="en-US" sz="1800" dirty="0" smtClean="0">
                <a:solidFill>
                  <a:schemeClr val="tx1"/>
                </a:solidFill>
                <a:latin typeface="Times New Roman" pitchFamily="18" charset="0"/>
                <a:cs typeface="Times New Roman" pitchFamily="18" charset="0"/>
              </a:rPr>
              <a:t> MySQL server, </a:t>
            </a:r>
            <a:r>
              <a:rPr lang="en-US" sz="1800" dirty="0" err="1" smtClean="0">
                <a:solidFill>
                  <a:schemeClr val="tx1"/>
                </a:solidFill>
                <a:latin typeface="Times New Roman" pitchFamily="18" charset="0"/>
                <a:cs typeface="Times New Roman" pitchFamily="18" charset="0"/>
              </a:rPr>
              <a:t>gde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pazljivo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cuvamo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njihove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podatke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sajt</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koristi</a:t>
            </a:r>
            <a:r>
              <a:rPr lang="en-US" sz="1800" dirty="0" smtClean="0">
                <a:solidFill>
                  <a:schemeClr val="tx1"/>
                </a:solidFill>
                <a:latin typeface="Times New Roman" pitchFamily="18" charset="0"/>
                <a:cs typeface="Times New Roman" pitchFamily="18" charset="0"/>
              </a:rPr>
              <a:t> FAQ </a:t>
            </a:r>
            <a:r>
              <a:rPr lang="en-US" sz="1800" dirty="0" err="1" smtClean="0">
                <a:solidFill>
                  <a:schemeClr val="tx1"/>
                </a:solidFill>
                <a:latin typeface="Times New Roman" pitchFamily="18" charset="0"/>
                <a:cs typeface="Times New Roman" pitchFamily="18" charset="0"/>
              </a:rPr>
              <a:t>sekcijom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koja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pruza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korisnicima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brz</a:t>
            </a:r>
            <a:r>
              <a:rPr lang="en-US" sz="1800" dirty="0" smtClean="0">
                <a:solidFill>
                  <a:schemeClr val="tx1"/>
                </a:solidFill>
                <a:latin typeface="Times New Roman" pitchFamily="18" charset="0"/>
                <a:cs typeface="Times New Roman" pitchFamily="18" charset="0"/>
              </a:rPr>
              <a:t> i </a:t>
            </a:r>
            <a:r>
              <a:rPr lang="en-US" sz="1800" dirty="0" err="1" smtClean="0">
                <a:solidFill>
                  <a:schemeClr val="tx1"/>
                </a:solidFill>
                <a:latin typeface="Times New Roman" pitchFamily="18" charset="0"/>
                <a:cs typeface="Times New Roman" pitchFamily="18" charset="0"/>
              </a:rPr>
              <a:t>jednostavan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pristup</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cesto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postavljanim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pitanjima</a:t>
            </a:r>
            <a:r>
              <a:rPr lang="en-US" sz="1800" dirty="0" smtClean="0">
                <a:solidFill>
                  <a:schemeClr val="tx1"/>
                </a:solidFill>
                <a:latin typeface="Times New Roman" pitchFamily="18" charset="0"/>
                <a:cs typeface="Times New Roman" pitchFamily="18" charset="0"/>
              </a:rPr>
              <a:t> i </a:t>
            </a:r>
            <a:r>
              <a:rPr lang="en-US" sz="1800" dirty="0" err="1" smtClean="0">
                <a:solidFill>
                  <a:schemeClr val="tx1"/>
                </a:solidFill>
                <a:latin typeface="Times New Roman" pitchFamily="18" charset="0"/>
                <a:cs typeface="Times New Roman" pitchFamily="18" charset="0"/>
              </a:rPr>
              <a:t>odgovorima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sto</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im</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olaksava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pronalazenje</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potrebnih</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informacija</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sajt</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Slatki</a:t>
            </a:r>
            <a:r>
              <a:rPr lang="en-US" sz="1800" dirty="0">
                <a:solidFill>
                  <a:schemeClr val="tx1"/>
                </a:solidFill>
                <a:latin typeface="Times New Roman" pitchFamily="18" charset="0"/>
                <a:cs typeface="Times New Roman" pitchFamily="18" charset="0"/>
              </a:rPr>
              <a:t> Raj" </a:t>
            </a:r>
            <a:r>
              <a:rPr lang="en-US" sz="1800" dirty="0" err="1">
                <a:solidFill>
                  <a:schemeClr val="tx1"/>
                </a:solidFill>
                <a:latin typeface="Times New Roman" pitchFamily="18" charset="0"/>
                <a:cs typeface="Times New Roman" pitchFamily="18" charset="0"/>
              </a:rPr>
              <a:t>koristi</a:t>
            </a:r>
            <a:r>
              <a:rPr lang="en-US" sz="1800" dirty="0">
                <a:solidFill>
                  <a:schemeClr val="tx1"/>
                </a:solidFill>
                <a:latin typeface="Times New Roman" pitchFamily="18" charset="0"/>
                <a:cs typeface="Times New Roman" pitchFamily="18" charset="0"/>
              </a:rPr>
              <a:t> Google Analytics </a:t>
            </a:r>
            <a:r>
              <a:rPr lang="en-US" sz="1800" dirty="0" err="1">
                <a:solidFill>
                  <a:schemeClr val="tx1"/>
                </a:solidFill>
                <a:latin typeface="Times New Roman" pitchFamily="18" charset="0"/>
                <a:cs typeface="Times New Roman" pitchFamily="18" charset="0"/>
              </a:rPr>
              <a:t>alat</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kako</a:t>
            </a:r>
            <a:r>
              <a:rPr lang="en-US" sz="1800" dirty="0">
                <a:solidFill>
                  <a:schemeClr val="tx1"/>
                </a:solidFill>
                <a:latin typeface="Times New Roman" pitchFamily="18" charset="0"/>
                <a:cs typeface="Times New Roman" pitchFamily="18" charset="0"/>
              </a:rPr>
              <a:t> bi </a:t>
            </a:r>
            <a:r>
              <a:rPr lang="en-US" sz="1800" dirty="0" err="1">
                <a:solidFill>
                  <a:schemeClr val="tx1"/>
                </a:solidFill>
                <a:latin typeface="Times New Roman" pitchFamily="18" charset="0"/>
                <a:cs typeface="Times New Roman" pitchFamily="18" charset="0"/>
              </a:rPr>
              <a:t>pratili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broj</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poseta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izvor</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poseta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trajanje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sesija</a:t>
            </a:r>
            <a:r>
              <a:rPr lang="en-US" sz="1800" dirty="0">
                <a:solidFill>
                  <a:schemeClr val="tx1"/>
                </a:solidFill>
                <a:latin typeface="Times New Roman" pitchFamily="18" charset="0"/>
                <a:cs typeface="Times New Roman" pitchFamily="18" charset="0"/>
              </a:rPr>
              <a:t> i </a:t>
            </a:r>
            <a:r>
              <a:rPr lang="en-US" sz="1800" dirty="0" err="1">
                <a:solidFill>
                  <a:schemeClr val="tx1"/>
                </a:solidFill>
                <a:latin typeface="Times New Roman" pitchFamily="18" charset="0"/>
                <a:cs typeface="Times New Roman" pitchFamily="18" charset="0"/>
              </a:rPr>
              <a:t>druge</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vazne</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metrike</a:t>
            </a:r>
            <a:endParaRPr lang="en-US" sz="1800" dirty="0" smtClean="0">
              <a:solidFill>
                <a:schemeClr val="tx1"/>
              </a:solidFill>
              <a:latin typeface="Times New Roman" pitchFamily="18" charset="0"/>
              <a:cs typeface="Times New Roman" pitchFamily="18" charset="0"/>
            </a:endParaRPr>
          </a:p>
          <a:p>
            <a:pPr algn="just"/>
            <a:endParaRPr lang="en-US" sz="1800" dirty="0" smtClean="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Da bi </a:t>
            </a:r>
            <a:r>
              <a:rPr lang="en-US" sz="1800" dirty="0" err="1">
                <a:solidFill>
                  <a:schemeClr val="tx1"/>
                </a:solidFill>
                <a:latin typeface="Times New Roman" pitchFamily="18" charset="0"/>
                <a:cs typeface="Times New Roman" pitchFamily="18" charset="0"/>
              </a:rPr>
              <a:t>korisnik</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mogao</a:t>
            </a:r>
            <a:r>
              <a:rPr lang="en-US" sz="1800" dirty="0">
                <a:solidFill>
                  <a:schemeClr val="tx1"/>
                </a:solidFill>
                <a:latin typeface="Times New Roman" pitchFamily="18" charset="0"/>
                <a:cs typeface="Times New Roman" pitchFamily="18" charset="0"/>
              </a:rPr>
              <a:t> da </a:t>
            </a:r>
            <a:r>
              <a:rPr lang="en-US" sz="1800" dirty="0" err="1">
                <a:solidFill>
                  <a:schemeClr val="tx1"/>
                </a:solidFill>
                <a:latin typeface="Times New Roman" pitchFamily="18" charset="0"/>
                <a:cs typeface="Times New Roman" pitchFamily="18" charset="0"/>
              </a:rPr>
              <a:t>kupi</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proizvod</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potrebno</a:t>
            </a:r>
            <a:r>
              <a:rPr lang="en-US" sz="1800" dirty="0">
                <a:solidFill>
                  <a:schemeClr val="tx1"/>
                </a:solidFill>
                <a:latin typeface="Times New Roman" pitchFamily="18" charset="0"/>
                <a:cs typeface="Times New Roman" pitchFamily="18" charset="0"/>
              </a:rPr>
              <a:t> je da </a:t>
            </a:r>
            <a:r>
              <a:rPr lang="en-US" sz="1800" dirty="0" err="1">
                <a:solidFill>
                  <a:schemeClr val="tx1"/>
                </a:solidFill>
                <a:latin typeface="Times New Roman" pitchFamily="18" charset="0"/>
                <a:cs typeface="Times New Roman" pitchFamily="18" charset="0"/>
              </a:rPr>
              <a:t>unese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svoje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podatke</a:t>
            </a:r>
            <a:r>
              <a:rPr lang="en-US" sz="1800" dirty="0">
                <a:solidFill>
                  <a:schemeClr val="tx1"/>
                </a:solidFill>
                <a:latin typeface="Times New Roman" pitchFamily="18" charset="0"/>
                <a:cs typeface="Times New Roman" pitchFamily="18" charset="0"/>
              </a:rPr>
              <a:t> i </a:t>
            </a:r>
            <a:r>
              <a:rPr lang="en-US" sz="1800" dirty="0" err="1">
                <a:solidFill>
                  <a:schemeClr val="tx1"/>
                </a:solidFill>
                <a:latin typeface="Times New Roman" pitchFamily="18" charset="0"/>
                <a:cs typeface="Times New Roman" pitchFamily="18" charset="0"/>
              </a:rPr>
              <a:t>registruje</a:t>
            </a:r>
            <a:r>
              <a:rPr lang="en-US" sz="1800" dirty="0">
                <a:solidFill>
                  <a:schemeClr val="tx1"/>
                </a:solidFill>
                <a:latin typeface="Times New Roman" pitchFamily="18" charset="0"/>
                <a:cs typeface="Times New Roman" pitchFamily="18" charset="0"/>
              </a:rPr>
              <a:t> se </a:t>
            </a:r>
            <a:r>
              <a:rPr lang="en-US" sz="1800" dirty="0" err="1">
                <a:solidFill>
                  <a:schemeClr val="tx1"/>
                </a:solidFill>
                <a:latin typeface="Times New Roman" pitchFamily="18" charset="0"/>
                <a:cs typeface="Times New Roman" pitchFamily="18" charset="0"/>
              </a:rPr>
              <a:t>na</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nasem</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sajtu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Kada</a:t>
            </a:r>
            <a:r>
              <a:rPr lang="en-US" sz="1800" dirty="0">
                <a:solidFill>
                  <a:schemeClr val="tx1"/>
                </a:solidFill>
                <a:latin typeface="Times New Roman" pitchFamily="18" charset="0"/>
                <a:cs typeface="Times New Roman" pitchFamily="18" charset="0"/>
              </a:rPr>
              <a:t> se </a:t>
            </a:r>
            <a:r>
              <a:rPr lang="en-US" sz="1800" dirty="0" err="1">
                <a:solidFill>
                  <a:schemeClr val="tx1"/>
                </a:solidFill>
                <a:latin typeface="Times New Roman" pitchFamily="18" charset="0"/>
                <a:cs typeface="Times New Roman" pitchFamily="18" charset="0"/>
              </a:rPr>
              <a:t>korisnici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registruju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imaju</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ogranicene</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privilegije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koje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im</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omogucavaju</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pristup</a:t>
            </a:r>
            <a:r>
              <a:rPr lang="en-US" sz="1800" dirty="0">
                <a:solidFill>
                  <a:schemeClr val="tx1"/>
                </a:solidFill>
                <a:latin typeface="Times New Roman" pitchFamily="18" charset="0"/>
                <a:cs typeface="Times New Roman" pitchFamily="18" charset="0"/>
              </a:rPr>
              <a:t> web </a:t>
            </a:r>
            <a:r>
              <a:rPr lang="en-US" sz="1800" dirty="0" err="1">
                <a:solidFill>
                  <a:schemeClr val="tx1"/>
                </a:solidFill>
                <a:latin typeface="Times New Roman" pitchFamily="18" charset="0"/>
                <a:cs typeface="Times New Roman" pitchFamily="18" charset="0"/>
              </a:rPr>
              <a:t>sajtu</a:t>
            </a:r>
            <a:r>
              <a:rPr lang="en-US" sz="1800" dirty="0">
                <a:solidFill>
                  <a:schemeClr val="tx1"/>
                </a:solidFill>
                <a:latin typeface="Times New Roman" pitchFamily="18" charset="0"/>
                <a:cs typeface="Times New Roman" pitchFamily="18" charset="0"/>
              </a:rPr>
              <a:t> i </a:t>
            </a:r>
            <a:r>
              <a:rPr lang="en-US" sz="1800" dirty="0" err="1" smtClean="0">
                <a:solidFill>
                  <a:schemeClr val="tx1"/>
                </a:solidFill>
                <a:latin typeface="Times New Roman" pitchFamily="18" charset="0"/>
                <a:cs typeface="Times New Roman" pitchFamily="18" charset="0"/>
              </a:rPr>
              <a:t>mogucnost</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kupovine</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nasih</a:t>
            </a:r>
            <a:r>
              <a:rPr lang="en-US" sz="1800" dirty="0" smtClean="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proizvoda</a:t>
            </a:r>
            <a:r>
              <a:rPr lang="en-US" sz="1800" dirty="0">
                <a:solidFill>
                  <a:schemeClr val="tx1"/>
                </a:solidFill>
                <a:latin typeface="Times New Roman" pitchFamily="18" charset="0"/>
                <a:cs typeface="Times New Roman" pitchFamily="18" charset="0"/>
              </a:rPr>
              <a:t>. S </a:t>
            </a:r>
            <a:r>
              <a:rPr lang="en-US" sz="1800" dirty="0" err="1">
                <a:solidFill>
                  <a:schemeClr val="tx1"/>
                </a:solidFill>
                <a:latin typeface="Times New Roman" pitchFamily="18" charset="0"/>
                <a:cs typeface="Times New Roman" pitchFamily="18" charset="0"/>
              </a:rPr>
              <a:t>druge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strane</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administratori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imaju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punu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kontrolu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nad</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svim</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delovima</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sajta</a:t>
            </a:r>
            <a:r>
              <a:rPr lang="en-US" sz="1800" dirty="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ukljucujuci</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 </a:t>
            </a:r>
            <a:r>
              <a:rPr lang="en-US" sz="1800" dirty="0" err="1">
                <a:solidFill>
                  <a:schemeClr val="tx1"/>
                </a:solidFill>
                <a:latin typeface="Times New Roman" pitchFamily="18" charset="0"/>
                <a:cs typeface="Times New Roman" pitchFamily="18" charset="0"/>
              </a:rPr>
              <a:t>pristup</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kodu</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ako</a:t>
            </a:r>
            <a:r>
              <a:rPr lang="en-US" sz="1800" dirty="0">
                <a:solidFill>
                  <a:schemeClr val="tx1"/>
                </a:solidFill>
                <a:latin typeface="Times New Roman" pitchFamily="18" charset="0"/>
                <a:cs typeface="Times New Roman" pitchFamily="18" charset="0"/>
              </a:rPr>
              <a:t> je to </a:t>
            </a:r>
            <a:r>
              <a:rPr lang="en-US" sz="1800" dirty="0" err="1">
                <a:solidFill>
                  <a:schemeClr val="tx1"/>
                </a:solidFill>
                <a:latin typeface="Times New Roman" pitchFamily="18" charset="0"/>
                <a:cs typeface="Times New Roman" pitchFamily="18" charset="0"/>
              </a:rPr>
              <a:t>potrebno</a:t>
            </a:r>
            <a:r>
              <a:rPr lang="en-US" sz="1800" dirty="0">
                <a:solidFill>
                  <a:schemeClr val="tx1"/>
                </a:solidFill>
                <a:latin typeface="Times New Roman" pitchFamily="18" charset="0"/>
                <a:cs typeface="Times New Roman" pitchFamily="18" charset="0"/>
              </a:rPr>
              <a:t>.</a:t>
            </a:r>
          </a:p>
        </p:txBody>
      </p:sp>
      <p:sp>
        <p:nvSpPr>
          <p:cNvPr id="3" name="Slide Number Placeholder 2"/>
          <p:cNvSpPr>
            <a:spLocks noGrp="1"/>
          </p:cNvSpPr>
          <p:nvPr>
            <p:ph type="sldNum" sz="quarter" idx="12"/>
          </p:nvPr>
        </p:nvSpPr>
        <p:spPr/>
        <p:txBody>
          <a:bodyPr/>
          <a:lstStyle/>
          <a:p>
            <a:fld id="{F38DF745-7D3F-47F4-83A3-874385CFAA69}" type="slidenum">
              <a:rPr lang="en-US" smtClean="0"/>
              <a:pPr/>
              <a:t>13</a:t>
            </a:fld>
            <a:endParaRPr lang="en-US"/>
          </a:p>
        </p:txBody>
      </p:sp>
      <p:sp>
        <p:nvSpPr>
          <p:cNvPr id="4" name="TextBox 3"/>
          <p:cNvSpPr txBox="1"/>
          <p:nvPr/>
        </p:nvSpPr>
        <p:spPr>
          <a:xfrm>
            <a:off x="755576" y="692696"/>
            <a:ext cx="3127779" cy="584775"/>
          </a:xfrm>
          <a:prstGeom prst="rect">
            <a:avLst/>
          </a:prstGeom>
          <a:noFill/>
        </p:spPr>
        <p:txBody>
          <a:bodyPr wrap="none" rtlCol="0">
            <a:spAutoFit/>
          </a:bodyPr>
          <a:lstStyle/>
          <a:p>
            <a:r>
              <a:rPr lang="en-US" sz="3200" dirty="0" smtClean="0">
                <a:latin typeface="Times New Roman" pitchFamily="18" charset="0"/>
                <a:cs typeface="Times New Roman" pitchFamily="18" charset="0"/>
              </a:rPr>
              <a:t>Hosting web </a:t>
            </a:r>
            <a:r>
              <a:rPr lang="en-US" sz="3200" dirty="0" err="1" smtClean="0">
                <a:latin typeface="Times New Roman" pitchFamily="18" charset="0"/>
                <a:cs typeface="Times New Roman" pitchFamily="18" charset="0"/>
              </a:rPr>
              <a:t>sajta</a:t>
            </a:r>
            <a:endParaRPr lang="en-US"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863318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611560" y="548680"/>
            <a:ext cx="3200400" cy="365760"/>
          </a:xfrm>
        </p:spPr>
        <p:txBody>
          <a:bodyPr/>
          <a:lstStyle/>
          <a:p>
            <a:r>
              <a:rPr lang="en-US" sz="3200" dirty="0" err="1" smtClean="0">
                <a:solidFill>
                  <a:schemeClr val="tx1"/>
                </a:solidFill>
                <a:latin typeface="Times New Roman" pitchFamily="18" charset="0"/>
                <a:cs typeface="Times New Roman" pitchFamily="18" charset="0"/>
              </a:rPr>
              <a:t>Izrada</a:t>
            </a:r>
            <a:r>
              <a:rPr lang="en-US" sz="3200" dirty="0" smtClean="0">
                <a:solidFill>
                  <a:schemeClr val="tx1"/>
                </a:solidFill>
                <a:latin typeface="Times New Roman" pitchFamily="18" charset="0"/>
                <a:cs typeface="Times New Roman" pitchFamily="18" charset="0"/>
              </a:rPr>
              <a:t> </a:t>
            </a:r>
            <a:r>
              <a:rPr lang="en-US" sz="3200" dirty="0" err="1" smtClean="0">
                <a:solidFill>
                  <a:schemeClr val="tx1"/>
                </a:solidFill>
                <a:latin typeface="Times New Roman" pitchFamily="18" charset="0"/>
                <a:cs typeface="Times New Roman" pitchFamily="18" charset="0"/>
              </a:rPr>
              <a:t>sajta</a:t>
            </a:r>
            <a:endParaRPr lang="en-US" sz="32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F38DF745-7D3F-47F4-83A3-874385CFAA69}" type="slidenum">
              <a:rPr lang="en-US" smtClean="0"/>
              <a:pPr/>
              <a:t>14</a:t>
            </a:fld>
            <a:endParaRPr lang="en-US"/>
          </a:p>
        </p:txBody>
      </p:sp>
      <p:sp>
        <p:nvSpPr>
          <p:cNvPr id="6" name="TextBox 5"/>
          <p:cNvSpPr txBox="1"/>
          <p:nvPr/>
        </p:nvSpPr>
        <p:spPr>
          <a:xfrm>
            <a:off x="409836" y="1484784"/>
            <a:ext cx="7596951" cy="2862322"/>
          </a:xfrm>
          <a:prstGeom prst="rect">
            <a:avLst/>
          </a:prstGeom>
          <a:noFill/>
        </p:spPr>
        <p:txBody>
          <a:bodyPr wrap="none" rtlCol="0">
            <a:spAutoFit/>
          </a:bodyPr>
          <a:lstStyle/>
          <a:p>
            <a:pPr algn="just"/>
            <a:r>
              <a:rPr lang="vi-VN" dirty="0">
                <a:latin typeface="Times New Roman" pitchFamily="18" charset="0"/>
                <a:cs typeface="Times New Roman" pitchFamily="18" charset="0"/>
              </a:rPr>
              <a:t>Web stranica "Slatki raj" ce omogucavanje posetiocima da pregledaju </a:t>
            </a:r>
            <a:r>
              <a:rPr lang="vi-VN" dirty="0" smtClean="0">
                <a:latin typeface="Times New Roman" pitchFamily="18" charset="0"/>
                <a:cs typeface="Times New Roman" pitchFamily="18" charset="0"/>
              </a:rPr>
              <a:t>nas</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asortiman cokolada, da ih kupuju online, kao i da se </a:t>
            </a:r>
            <a:r>
              <a:rPr lang="vi-VN" dirty="0" smtClean="0">
                <a:latin typeface="Times New Roman" pitchFamily="18" charset="0"/>
                <a:cs typeface="Times New Roman" pitchFamily="18" charset="0"/>
              </a:rPr>
              <a:t>informi</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u </a:t>
            </a:r>
            <a:r>
              <a:rPr lang="vi-VN" dirty="0">
                <a:latin typeface="Times New Roman" pitchFamily="18" charset="0"/>
                <a:cs typeface="Times New Roman" pitchFamily="18" charset="0"/>
              </a:rPr>
              <a:t>o nasim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ponudama</a:t>
            </a:r>
            <a:r>
              <a:rPr lang="vi-VN" dirty="0">
                <a:latin typeface="Times New Roman" pitchFamily="18" charset="0"/>
                <a:cs typeface="Times New Roman" pitchFamily="18" charset="0"/>
              </a:rPr>
              <a:t>, akcijama i dogadjajima. Odgovornost za </a:t>
            </a:r>
            <a:r>
              <a:rPr lang="vi-VN" dirty="0" smtClean="0">
                <a:latin typeface="Times New Roman" pitchFamily="18" charset="0"/>
                <a:cs typeface="Times New Roman" pitchFamily="18" charset="0"/>
              </a:rPr>
              <a:t>odr</a:t>
            </a:r>
            <a:r>
              <a:rPr lang="en-US" dirty="0" smtClean="0">
                <a:latin typeface="Times New Roman" pitchFamily="18" charset="0"/>
                <a:cs typeface="Times New Roman" pitchFamily="18" charset="0"/>
              </a:rPr>
              <a:t>z</a:t>
            </a:r>
            <a:r>
              <a:rPr lang="vi-VN" dirty="0" smtClean="0">
                <a:latin typeface="Times New Roman" pitchFamily="18" charset="0"/>
                <a:cs typeface="Times New Roman" pitchFamily="18" charset="0"/>
              </a:rPr>
              <a:t>avanje </a:t>
            </a:r>
            <a:r>
              <a:rPr lang="vi-VN" dirty="0">
                <a:latin typeface="Times New Roman" pitchFamily="18" charset="0"/>
                <a:cs typeface="Times New Roman" pitchFamily="18" charset="0"/>
              </a:rPr>
              <a:t>sajta </a:t>
            </a:r>
            <a:r>
              <a:rPr lang="vi-VN" dirty="0" smtClean="0">
                <a:latin typeface="Times New Roman" pitchFamily="18" charset="0"/>
                <a:cs typeface="Times New Roman" pitchFamily="18" charset="0"/>
              </a:rPr>
              <a:t>bi</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e</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poverena internom timu </a:t>
            </a:r>
            <a:r>
              <a:rPr lang="vi-VN" dirty="0" smtClean="0">
                <a:latin typeface="Times New Roman" pitchFamily="18" charset="0"/>
                <a:cs typeface="Times New Roman" pitchFamily="18" charset="0"/>
              </a:rPr>
              <a:t>zadu</a:t>
            </a:r>
            <a:r>
              <a:rPr lang="en-US" dirty="0" smtClean="0">
                <a:latin typeface="Times New Roman" pitchFamily="18" charset="0"/>
                <a:cs typeface="Times New Roman" pitchFamily="18" charset="0"/>
              </a:rPr>
              <a:t>z</a:t>
            </a:r>
            <a:r>
              <a:rPr lang="vi-VN" dirty="0" smtClean="0">
                <a:latin typeface="Times New Roman" pitchFamily="18" charset="0"/>
                <a:cs typeface="Times New Roman" pitchFamily="18" charset="0"/>
              </a:rPr>
              <a:t>enom </a:t>
            </a:r>
            <a:r>
              <a:rPr lang="vi-VN" dirty="0">
                <a:latin typeface="Times New Roman" pitchFamily="18" charset="0"/>
                <a:cs typeface="Times New Roman" pitchFamily="18" charset="0"/>
              </a:rPr>
              <a:t>za IT. </a:t>
            </a:r>
            <a:r>
              <a:rPr lang="vi-VN"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ekujemo </a:t>
            </a:r>
            <a:r>
              <a:rPr lang="vi-VN" dirty="0">
                <a:latin typeface="Times New Roman" pitchFamily="18" charset="0"/>
                <a:cs typeface="Times New Roman" pitchFamily="18" charset="0"/>
              </a:rPr>
              <a:t>da bi </a:t>
            </a:r>
            <a:r>
              <a:rPr lang="vi-VN" dirty="0" smtClean="0">
                <a:latin typeface="Times New Roman" pitchFamily="18" charset="0"/>
                <a:cs typeface="Times New Roman" pitchFamily="18" charset="0"/>
              </a:rPr>
              <a:t>tro</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kovi</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anga</a:t>
            </a:r>
            <a:r>
              <a:rPr lang="en-US" dirty="0" smtClean="0">
                <a:latin typeface="Times New Roman" pitchFamily="18" charset="0"/>
                <a:cs typeface="Times New Roman" pitchFamily="18" charset="0"/>
              </a:rPr>
              <a:t>z</a:t>
            </a:r>
            <a:r>
              <a:rPr lang="vi-VN" dirty="0" smtClean="0">
                <a:latin typeface="Times New Roman" pitchFamily="18" charset="0"/>
                <a:cs typeface="Times New Roman" pitchFamily="18" charset="0"/>
              </a:rPr>
              <a:t>ovanja </a:t>
            </a:r>
            <a:r>
              <a:rPr lang="vi-VN" dirty="0">
                <a:latin typeface="Times New Roman" pitchFamily="18" charset="0"/>
                <a:cs typeface="Times New Roman" pitchFamily="18" charset="0"/>
              </a:rPr>
              <a:t>i </a:t>
            </a:r>
            <a:r>
              <a:rPr lang="vi-VN" dirty="0" smtClean="0">
                <a:latin typeface="Times New Roman" pitchFamily="18" charset="0"/>
                <a:cs typeface="Times New Roman" pitchFamily="18" charset="0"/>
              </a:rPr>
              <a:t>odr</a:t>
            </a:r>
            <a:r>
              <a:rPr lang="en-US" dirty="0" smtClean="0">
                <a:latin typeface="Times New Roman" pitchFamily="18" charset="0"/>
                <a:cs typeface="Times New Roman" pitchFamily="18" charset="0"/>
              </a:rPr>
              <a:t>z</a:t>
            </a:r>
            <a:r>
              <a:rPr lang="vi-VN" dirty="0" smtClean="0">
                <a:latin typeface="Times New Roman" pitchFamily="18" charset="0"/>
                <a:cs typeface="Times New Roman" pitchFamily="18" charset="0"/>
              </a:rPr>
              <a:t>avanja </a:t>
            </a:r>
            <a:r>
              <a:rPr lang="vi-VN" dirty="0">
                <a:latin typeface="Times New Roman" pitchFamily="18" charset="0"/>
                <a:cs typeface="Times New Roman" pitchFamily="18" charset="0"/>
              </a:rPr>
              <a:t>tima za IT, </a:t>
            </a:r>
            <a:r>
              <a:rPr lang="vi-VN" dirty="0" smtClean="0">
                <a:latin typeface="Times New Roman" pitchFamily="18" charset="0"/>
                <a:cs typeface="Times New Roman" pitchFamily="18" charset="0"/>
              </a:rPr>
              <a:t>uklju</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uju</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i </a:t>
            </a:r>
            <a:r>
              <a:rPr lang="vi-VN" dirty="0">
                <a:latin typeface="Times New Roman" pitchFamily="18" charset="0"/>
                <a:cs typeface="Times New Roman" pitchFamily="18" charset="0"/>
              </a:rPr>
              <a:t>plate zaposlenih, </a:t>
            </a:r>
            <a:r>
              <a:rPr lang="vi-VN" dirty="0" smtClean="0">
                <a:latin typeface="Times New Roman" pitchFamily="18" charset="0"/>
                <a:cs typeface="Times New Roman" pitchFamily="18" charset="0"/>
              </a:rPr>
              <a:t>mogli</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iznositi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trecinu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godisnje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stedjevine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u zavisnosti od </a:t>
            </a:r>
            <a:r>
              <a:rPr lang="vi-VN" dirty="0" smtClean="0">
                <a:latin typeface="Times New Roman" pitchFamily="18" charset="0"/>
                <a:cs typeface="Times New Roman" pitchFamily="18" charset="0"/>
              </a:rPr>
              <a:t>specificnih</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uloga</a:t>
            </a:r>
            <a:r>
              <a:rPr lang="vi-VN"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iskustva </a:t>
            </a:r>
            <a:r>
              <a:rPr lang="vi-VN" dirty="0">
                <a:latin typeface="Times New Roman" pitchFamily="18" charset="0"/>
                <a:cs typeface="Times New Roman" pitchFamily="18" charset="0"/>
              </a:rPr>
              <a:t>i lokalnih trzisnih uslova. </a:t>
            </a:r>
            <a:r>
              <a:rPr lang="vi-VN" dirty="0" smtClean="0">
                <a:latin typeface="Times New Roman" pitchFamily="18" charset="0"/>
                <a:cs typeface="Times New Roman" pitchFamily="18" charset="0"/>
              </a:rPr>
              <a:t>Na</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a </a:t>
            </a:r>
            <a:r>
              <a:rPr lang="vi-VN" dirty="0">
                <a:latin typeface="Times New Roman" pitchFamily="18" charset="0"/>
                <a:cs typeface="Times New Roman" pitchFamily="18" charset="0"/>
              </a:rPr>
              <a:t>web stranica </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e biti</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jednostavna</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za </a:t>
            </a:r>
            <a:r>
              <a:rPr lang="vi-VN" dirty="0" smtClean="0">
                <a:latin typeface="Times New Roman" pitchFamily="18" charset="0"/>
                <a:cs typeface="Times New Roman" pitchFamily="18" charset="0"/>
              </a:rPr>
              <a:t>kori</a:t>
            </a:r>
            <a:r>
              <a:rPr lang="en-US" dirty="0" err="1" smtClean="0">
                <a:latin typeface="Times New Roman" pitchFamily="18" charset="0"/>
                <a:cs typeface="Times New Roman" pitchFamily="18" charset="0"/>
              </a:rPr>
              <a:t>sc</a:t>
            </a:r>
            <a:r>
              <a:rPr lang="vi-VN" dirty="0" smtClean="0">
                <a:latin typeface="Times New Roman" pitchFamily="18" charset="0"/>
                <a:cs typeface="Times New Roman" pitchFamily="18" charset="0"/>
              </a:rPr>
              <a:t>enje</a:t>
            </a:r>
            <a:r>
              <a:rPr lang="vi-VN" dirty="0">
                <a:latin typeface="Times New Roman" pitchFamily="18" charset="0"/>
                <a:cs typeface="Times New Roman" pitchFamily="18" charset="0"/>
              </a:rPr>
              <a:t>, ali kreativno dizajnirana kako bi se istakla </a:t>
            </a:r>
            <a:r>
              <a:rPr lang="vi-VN" dirty="0" smtClean="0">
                <a:latin typeface="Times New Roman" pitchFamily="18" charset="0"/>
                <a:cs typeface="Times New Roman" pitchFamily="18" charset="0"/>
              </a:rPr>
              <a:t>o</a:t>
            </a:r>
            <a:r>
              <a:rPr lang="en-US" dirty="0" smtClean="0">
                <a:latin typeface="Times New Roman" pitchFamily="18" charset="0"/>
                <a:cs typeface="Times New Roman" pitchFamily="18" charset="0"/>
              </a:rPr>
              <a:t>d </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konkurencije</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Sajt </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e pru</a:t>
            </a:r>
            <a:r>
              <a:rPr lang="en-US" dirty="0" smtClean="0">
                <a:latin typeface="Times New Roman" pitchFamily="18" charset="0"/>
                <a:cs typeface="Times New Roman" pitchFamily="18" charset="0"/>
              </a:rPr>
              <a:t>z</a:t>
            </a:r>
            <a:r>
              <a:rPr lang="vi-VN" dirty="0" smtClean="0">
                <a:latin typeface="Times New Roman" pitchFamily="18" charset="0"/>
                <a:cs typeface="Times New Roman" pitchFamily="18" charset="0"/>
              </a:rPr>
              <a:t>iti dinami</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ku podr</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ku </a:t>
            </a:r>
            <a:r>
              <a:rPr lang="vi-VN" dirty="0">
                <a:latin typeface="Times New Roman" pitchFamily="18" charset="0"/>
                <a:cs typeface="Times New Roman" pitchFamily="18" charset="0"/>
              </a:rPr>
              <a:t>prodaje proizvoda i </a:t>
            </a:r>
            <a:r>
              <a:rPr lang="vi-VN" dirty="0" smtClean="0">
                <a:latin typeface="Times New Roman" pitchFamily="18" charset="0"/>
                <a:cs typeface="Times New Roman" pitchFamily="18" charset="0"/>
              </a:rPr>
              <a:t>usluga</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osiguravaju</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i </a:t>
            </a:r>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interaktivno </a:t>
            </a:r>
            <a:r>
              <a:rPr lang="vi-VN" dirty="0">
                <a:latin typeface="Times New Roman" pitchFamily="18" charset="0"/>
                <a:cs typeface="Times New Roman" pitchFamily="18" charset="0"/>
              </a:rPr>
              <a:t>iskustvo za </a:t>
            </a:r>
            <a:r>
              <a:rPr lang="vi-VN" dirty="0" smtClean="0">
                <a:latin typeface="Times New Roman" pitchFamily="18" charset="0"/>
                <a:cs typeface="Times New Roman" pitchFamily="18" charset="0"/>
              </a:rPr>
              <a:t>kupce</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 olak</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avaju</a:t>
            </a:r>
            <a:r>
              <a:rPr lang="en-US" dirty="0" smtClean="0">
                <a:latin typeface="Times New Roman" pitchFamily="18" charset="0"/>
                <a:cs typeface="Times New Roman" pitchFamily="18" charset="0"/>
              </a:rPr>
              <a:t>c</a:t>
            </a:r>
            <a:r>
              <a:rPr lang="vi-VN" dirty="0" smtClean="0">
                <a:latin typeface="Times New Roman" pitchFamily="18" charset="0"/>
                <a:cs typeface="Times New Roman" pitchFamily="18" charset="0"/>
              </a:rPr>
              <a:t>i online</a:t>
            </a:r>
            <a:r>
              <a:rPr lang="en-US" dirty="0">
                <a:latin typeface="Times New Roman" pitchFamily="18" charset="0"/>
                <a:cs typeface="Times New Roman" pitchFamily="18" charset="0"/>
              </a:rPr>
              <a:t> </a:t>
            </a:r>
            <a:r>
              <a:rPr lang="vi-VN" dirty="0" smtClean="0">
                <a:latin typeface="Times New Roman" pitchFamily="18" charset="0"/>
                <a:cs typeface="Times New Roman" pitchFamily="18" charset="0"/>
              </a:rPr>
              <a:t>kupovinu na</a:t>
            </a:r>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ih </a:t>
            </a:r>
            <a:r>
              <a:rPr lang="vi-VN" dirty="0">
                <a:latin typeface="Times New Roman" pitchFamily="18" charset="0"/>
                <a:cs typeface="Times New Roman" pitchFamily="18" charset="0"/>
              </a:rPr>
              <a:t>proizvoda.</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559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95536" y="1916832"/>
            <a:ext cx="5832648" cy="3024336"/>
          </a:xfrm>
        </p:spPr>
        <p:txBody>
          <a:bodyPr/>
          <a:lstStyle/>
          <a:p>
            <a:pPr marL="285750" indent="-285750" algn="just">
              <a:buFont typeface="Wingdings" pitchFamily="2" charset="2"/>
              <a:buChar char="Ø"/>
            </a:pPr>
            <a:r>
              <a:rPr lang="en-US" sz="1400" b="1" dirty="0" err="1">
                <a:solidFill>
                  <a:schemeClr val="tx1">
                    <a:lumMod val="95000"/>
                    <a:lumOff val="5000"/>
                  </a:schemeClr>
                </a:solidFill>
                <a:latin typeface="Times New Roman" pitchFamily="18" charset="0"/>
                <a:cs typeface="Times New Roman" pitchFamily="18" charset="0"/>
              </a:rPr>
              <a:t>Unapredenje</a:t>
            </a:r>
            <a:r>
              <a:rPr lang="en-US" sz="1400" b="1" dirty="0">
                <a:solidFill>
                  <a:schemeClr val="tx1">
                    <a:lumMod val="95000"/>
                    <a:lumOff val="5000"/>
                  </a:schemeClr>
                </a:solidFill>
                <a:latin typeface="Times New Roman" pitchFamily="18" charset="0"/>
                <a:cs typeface="Times New Roman" pitchFamily="18" charset="0"/>
              </a:rPr>
              <a:t> </a:t>
            </a:r>
            <a:r>
              <a:rPr lang="en-US" sz="1400" b="1" dirty="0" err="1">
                <a:solidFill>
                  <a:schemeClr val="tx1">
                    <a:lumMod val="95000"/>
                    <a:lumOff val="5000"/>
                  </a:schemeClr>
                </a:solidFill>
                <a:latin typeface="Times New Roman" pitchFamily="18" charset="0"/>
                <a:cs typeface="Times New Roman" pitchFamily="18" charset="0"/>
              </a:rPr>
              <a:t>proizvodnih</a:t>
            </a:r>
            <a:r>
              <a:rPr lang="en-US" sz="1400" b="1" dirty="0">
                <a:solidFill>
                  <a:schemeClr val="tx1">
                    <a:lumMod val="95000"/>
                    <a:lumOff val="5000"/>
                  </a:schemeClr>
                </a:solidFill>
                <a:latin typeface="Times New Roman" pitchFamily="18" charset="0"/>
                <a:cs typeface="Times New Roman" pitchFamily="18" charset="0"/>
              </a:rPr>
              <a:t> </a:t>
            </a:r>
            <a:r>
              <a:rPr lang="en-US" sz="1400" b="1" dirty="0" err="1">
                <a:solidFill>
                  <a:schemeClr val="tx1">
                    <a:lumMod val="95000"/>
                    <a:lumOff val="5000"/>
                  </a:schemeClr>
                </a:solidFill>
                <a:latin typeface="Times New Roman" pitchFamily="18" charset="0"/>
                <a:cs typeface="Times New Roman" pitchFamily="18" charset="0"/>
              </a:rPr>
              <a:t>procesa</a:t>
            </a:r>
            <a:r>
              <a:rPr lang="en-US" sz="1400" b="1" dirty="0">
                <a:solidFill>
                  <a:schemeClr val="tx1">
                    <a:lumMod val="95000"/>
                    <a:lumOff val="5000"/>
                  </a:schemeClr>
                </a:solidFill>
                <a:latin typeface="Times New Roman" pitchFamily="18" charset="0"/>
                <a:cs typeface="Times New Roman" pitchFamily="18" charset="0"/>
              </a:rPr>
              <a:t>:</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Investiranje</a:t>
            </a:r>
            <a:r>
              <a:rPr lang="en-US" sz="1400" dirty="0">
                <a:solidFill>
                  <a:schemeClr val="tx1">
                    <a:lumMod val="95000"/>
                    <a:lumOff val="5000"/>
                  </a:schemeClr>
                </a:solidFill>
                <a:latin typeface="Times New Roman" pitchFamily="18" charset="0"/>
                <a:cs typeface="Times New Roman" pitchFamily="18" charset="0"/>
              </a:rPr>
              <a:t> u </a:t>
            </a:r>
            <a:r>
              <a:rPr lang="en-US" sz="1400" dirty="0" err="1">
                <a:solidFill>
                  <a:schemeClr val="tx1">
                    <a:lumMod val="95000"/>
                    <a:lumOff val="5000"/>
                  </a:schemeClr>
                </a:solidFill>
                <a:latin typeface="Times New Roman" pitchFamily="18" charset="0"/>
                <a:cs typeface="Times New Roman" pitchFamily="18" charset="0"/>
              </a:rPr>
              <a:t>tehnologiju</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automatizaciju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proizvodnje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kako</a:t>
            </a:r>
            <a:r>
              <a:rPr lang="en-US" sz="1400" dirty="0">
                <a:solidFill>
                  <a:schemeClr val="tx1">
                    <a:lumMod val="95000"/>
                    <a:lumOff val="5000"/>
                  </a:schemeClr>
                </a:solidFill>
                <a:latin typeface="Times New Roman" pitchFamily="18" charset="0"/>
                <a:cs typeface="Times New Roman" pitchFamily="18" charset="0"/>
              </a:rPr>
              <a:t> bi se </a:t>
            </a:r>
            <a:r>
              <a:rPr lang="en-US" sz="1400" dirty="0" err="1">
                <a:solidFill>
                  <a:schemeClr val="tx1">
                    <a:lumMod val="95000"/>
                    <a:lumOff val="5000"/>
                  </a:schemeClr>
                </a:solidFill>
                <a:latin typeface="Times New Roman" pitchFamily="18" charset="0"/>
                <a:cs typeface="Times New Roman" pitchFamily="18" charset="0"/>
              </a:rPr>
              <a:t>poboljsala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efikasnost</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smanjili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troskovi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proizvodnje</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povecala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konkurentnost</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na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trzistu</a:t>
            </a:r>
            <a:r>
              <a:rPr lang="en-US" sz="1400" dirty="0">
                <a:solidFill>
                  <a:schemeClr val="tx1">
                    <a:lumMod val="95000"/>
                    <a:lumOff val="5000"/>
                  </a:schemeClr>
                </a:solidFill>
                <a:latin typeface="Times New Roman" pitchFamily="18" charset="0"/>
                <a:cs typeface="Times New Roman" pitchFamily="18" charset="0"/>
              </a:rPr>
              <a:t>. To </a:t>
            </a:r>
            <a:r>
              <a:rPr lang="en-US" sz="1400" dirty="0" err="1">
                <a:solidFill>
                  <a:schemeClr val="tx1">
                    <a:lumMod val="95000"/>
                    <a:lumOff val="5000"/>
                  </a:schemeClr>
                </a:solidFill>
                <a:latin typeface="Times New Roman" pitchFamily="18" charset="0"/>
                <a:cs typeface="Times New Roman" pitchFamily="18" charset="0"/>
              </a:rPr>
              <a:t>moze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ukljucivati</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upotrebu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novih</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tehnologija</a:t>
            </a:r>
            <a:r>
              <a:rPr lang="en-US" sz="1400" dirty="0">
                <a:solidFill>
                  <a:schemeClr val="tx1">
                    <a:lumMod val="95000"/>
                    <a:lumOff val="5000"/>
                  </a:schemeClr>
                </a:solidFill>
                <a:latin typeface="Times New Roman" pitchFamily="18" charset="0"/>
                <a:cs typeface="Times New Roman" pitchFamily="18" charset="0"/>
              </a:rPr>
              <a:t> u </a:t>
            </a:r>
            <a:r>
              <a:rPr lang="en-US" sz="1400" dirty="0" err="1">
                <a:solidFill>
                  <a:schemeClr val="tx1">
                    <a:lumMod val="95000"/>
                    <a:lumOff val="5000"/>
                  </a:schemeClr>
                </a:solidFill>
                <a:latin typeface="Times New Roman" pitchFamily="18" charset="0"/>
                <a:cs typeface="Times New Roman" pitchFamily="18" charset="0"/>
              </a:rPr>
              <a:t>preradi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sirovina</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proizvodnji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cokolade</a:t>
            </a:r>
            <a:r>
              <a:rPr lang="en-US" sz="1400" dirty="0" smtClean="0">
                <a:solidFill>
                  <a:schemeClr val="tx1">
                    <a:lumMod val="95000"/>
                    <a:lumOff val="5000"/>
                  </a:schemeClr>
                </a:solidFill>
                <a:latin typeface="Times New Roman" pitchFamily="18" charset="0"/>
                <a:cs typeface="Times New Roman" pitchFamily="18" charset="0"/>
              </a:rPr>
              <a:t>.</a:t>
            </a:r>
          </a:p>
          <a:p>
            <a:pPr marL="285750" indent="-285750" algn="just">
              <a:buFont typeface="Wingdings" pitchFamily="2" charset="2"/>
              <a:buChar char="Ø"/>
            </a:pPr>
            <a:endParaRPr lang="en-US" sz="1400" dirty="0">
              <a:solidFill>
                <a:schemeClr val="tx1">
                  <a:lumMod val="95000"/>
                  <a:lumOff val="5000"/>
                </a:schemeClr>
              </a:solidFill>
              <a:latin typeface="Times New Roman" pitchFamily="18" charset="0"/>
              <a:cs typeface="Times New Roman" pitchFamily="18" charset="0"/>
            </a:endParaRPr>
          </a:p>
          <a:p>
            <a:pPr marL="285750" indent="-285750" algn="just">
              <a:buFont typeface="Wingdings" pitchFamily="2" charset="2"/>
              <a:buChar char="Ø"/>
            </a:pPr>
            <a:r>
              <a:rPr lang="en-US" sz="1400" b="1" dirty="0">
                <a:solidFill>
                  <a:schemeClr val="tx1">
                    <a:lumMod val="95000"/>
                    <a:lumOff val="5000"/>
                  </a:schemeClr>
                </a:solidFill>
                <a:latin typeface="Times New Roman" pitchFamily="18" charset="0"/>
                <a:cs typeface="Times New Roman" pitchFamily="18" charset="0"/>
              </a:rPr>
              <a:t>Online </a:t>
            </a:r>
            <a:r>
              <a:rPr lang="en-US" sz="1400" b="1" dirty="0" err="1">
                <a:solidFill>
                  <a:schemeClr val="tx1">
                    <a:lumMod val="95000"/>
                    <a:lumOff val="5000"/>
                  </a:schemeClr>
                </a:solidFill>
                <a:latin typeface="Times New Roman" pitchFamily="18" charset="0"/>
                <a:cs typeface="Times New Roman" pitchFamily="18" charset="0"/>
              </a:rPr>
              <a:t>prisustvo</a:t>
            </a:r>
            <a:r>
              <a:rPr lang="en-US" sz="1400" b="1" dirty="0">
                <a:solidFill>
                  <a:schemeClr val="tx1">
                    <a:lumMod val="95000"/>
                    <a:lumOff val="5000"/>
                  </a:schemeClr>
                </a:solidFill>
                <a:latin typeface="Times New Roman" pitchFamily="18" charset="0"/>
                <a:cs typeface="Times New Roman" pitchFamily="18" charset="0"/>
              </a:rPr>
              <a:t>:</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Kontinuirano</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unapredjivanje</a:t>
            </a:r>
            <a:r>
              <a:rPr lang="en-US" sz="1400" dirty="0">
                <a:solidFill>
                  <a:schemeClr val="tx1">
                    <a:lumMod val="95000"/>
                    <a:lumOff val="5000"/>
                  </a:schemeClr>
                </a:solidFill>
                <a:latin typeface="Times New Roman" pitchFamily="18" charset="0"/>
                <a:cs typeface="Times New Roman" pitchFamily="18" charset="0"/>
              </a:rPr>
              <a:t> online </a:t>
            </a:r>
            <a:r>
              <a:rPr lang="en-US" sz="1400" dirty="0" err="1">
                <a:solidFill>
                  <a:schemeClr val="tx1">
                    <a:lumMod val="95000"/>
                    <a:lumOff val="5000"/>
                  </a:schemeClr>
                </a:solidFill>
                <a:latin typeface="Times New Roman" pitchFamily="18" charset="0"/>
                <a:cs typeface="Times New Roman" pitchFamily="18" charset="0"/>
              </a:rPr>
              <a:t>platforme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kako</a:t>
            </a:r>
            <a:r>
              <a:rPr lang="en-US" sz="1400" dirty="0">
                <a:solidFill>
                  <a:schemeClr val="tx1">
                    <a:lumMod val="95000"/>
                    <a:lumOff val="5000"/>
                  </a:schemeClr>
                </a:solidFill>
                <a:latin typeface="Times New Roman" pitchFamily="18" charset="0"/>
                <a:cs typeface="Times New Roman" pitchFamily="18" charset="0"/>
              </a:rPr>
              <a:t> bi se </a:t>
            </a:r>
            <a:r>
              <a:rPr lang="en-US" sz="1400" dirty="0" err="1">
                <a:solidFill>
                  <a:schemeClr val="tx1">
                    <a:lumMod val="95000"/>
                    <a:lumOff val="5000"/>
                  </a:schemeClr>
                </a:solidFill>
                <a:latin typeface="Times New Roman" pitchFamily="18" charset="0"/>
                <a:cs typeface="Times New Roman" pitchFamily="18" charset="0"/>
              </a:rPr>
              <a:t>poboljsalo</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korisnicko</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iskustvo</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omogucila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jednostavna</a:t>
            </a:r>
            <a:r>
              <a:rPr lang="en-US" sz="1400" dirty="0">
                <a:solidFill>
                  <a:schemeClr val="tx1">
                    <a:lumMod val="95000"/>
                    <a:lumOff val="5000"/>
                  </a:schemeClr>
                </a:solidFill>
                <a:latin typeface="Times New Roman" pitchFamily="18" charset="0"/>
                <a:cs typeface="Times New Roman" pitchFamily="18" charset="0"/>
              </a:rPr>
              <a:t> online </a:t>
            </a:r>
            <a:r>
              <a:rPr lang="en-US" sz="1400" dirty="0" err="1">
                <a:solidFill>
                  <a:schemeClr val="tx1">
                    <a:lumMod val="95000"/>
                    <a:lumOff val="5000"/>
                  </a:schemeClr>
                </a:solidFill>
                <a:latin typeface="Times New Roman" pitchFamily="18" charset="0"/>
                <a:cs typeface="Times New Roman" pitchFamily="18" charset="0"/>
              </a:rPr>
              <a:t>kupovina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Razmatranje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implementacije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dodatnih</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funkcionalnosti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kao</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sto</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personalizacija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narudzbina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programi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lojalnosti</a:t>
            </a:r>
            <a:r>
              <a:rPr lang="en-US" sz="1400" dirty="0">
                <a:solidFill>
                  <a:schemeClr val="tx1">
                    <a:lumMod val="95000"/>
                    <a:lumOff val="5000"/>
                  </a:schemeClr>
                </a:solidFill>
                <a:latin typeface="Times New Roman" pitchFamily="18" charset="0"/>
                <a:cs typeface="Times New Roman" pitchFamily="18" charset="0"/>
              </a:rPr>
              <a:t> i online </a:t>
            </a:r>
            <a:r>
              <a:rPr lang="en-US" sz="1400" dirty="0" err="1">
                <a:solidFill>
                  <a:schemeClr val="tx1">
                    <a:lumMod val="95000"/>
                    <a:lumOff val="5000"/>
                  </a:schemeClr>
                </a:solidFill>
                <a:latin typeface="Times New Roman" pitchFamily="18" charset="0"/>
                <a:cs typeface="Times New Roman" pitchFamily="18" charset="0"/>
              </a:rPr>
              <a:t>promocije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radi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privlacenja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veceg</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broja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kupaca</a:t>
            </a:r>
            <a:r>
              <a:rPr lang="en-US" sz="1400" dirty="0" smtClean="0">
                <a:solidFill>
                  <a:schemeClr val="tx1">
                    <a:lumMod val="95000"/>
                    <a:lumOff val="5000"/>
                  </a:schemeClr>
                </a:solidFill>
                <a:latin typeface="Times New Roman" pitchFamily="18" charset="0"/>
                <a:cs typeface="Times New Roman" pitchFamily="18" charset="0"/>
              </a:rPr>
              <a:t>.</a:t>
            </a:r>
          </a:p>
          <a:p>
            <a:pPr marL="285750" indent="-285750" algn="just">
              <a:buFont typeface="Wingdings" pitchFamily="2" charset="2"/>
              <a:buChar char="Ø"/>
            </a:pPr>
            <a:endParaRPr lang="en-US" sz="1400" dirty="0">
              <a:solidFill>
                <a:schemeClr val="tx1">
                  <a:lumMod val="95000"/>
                  <a:lumOff val="5000"/>
                </a:schemeClr>
              </a:solidFill>
              <a:latin typeface="Times New Roman" pitchFamily="18" charset="0"/>
              <a:cs typeface="Times New Roman" pitchFamily="18" charset="0"/>
            </a:endParaRPr>
          </a:p>
          <a:p>
            <a:pPr marL="285750" indent="-285750" algn="just">
              <a:buFont typeface="Wingdings" pitchFamily="2" charset="2"/>
              <a:buChar char="Ø"/>
            </a:pPr>
            <a:r>
              <a:rPr lang="en-US" sz="1400" b="1" dirty="0" err="1">
                <a:solidFill>
                  <a:schemeClr val="tx1">
                    <a:lumMod val="95000"/>
                    <a:lumOff val="5000"/>
                  </a:schemeClr>
                </a:solidFill>
                <a:latin typeface="Times New Roman" pitchFamily="18" charset="0"/>
                <a:cs typeface="Times New Roman" pitchFamily="18" charset="0"/>
              </a:rPr>
              <a:t>Odrzivost</a:t>
            </a:r>
            <a:r>
              <a:rPr lang="en-US" sz="1400" b="1" dirty="0">
                <a:solidFill>
                  <a:schemeClr val="tx1">
                    <a:lumMod val="95000"/>
                    <a:lumOff val="5000"/>
                  </a:schemeClr>
                </a:solidFill>
                <a:latin typeface="Times New Roman" pitchFamily="18" charset="0"/>
                <a:cs typeface="Times New Roman" pitchFamily="18" charset="0"/>
              </a:rPr>
              <a:t> i </a:t>
            </a:r>
            <a:r>
              <a:rPr lang="en-US" sz="1400" b="1" dirty="0" err="1">
                <a:solidFill>
                  <a:schemeClr val="tx1">
                    <a:lumMod val="95000"/>
                    <a:lumOff val="5000"/>
                  </a:schemeClr>
                </a:solidFill>
                <a:latin typeface="Times New Roman" pitchFamily="18" charset="0"/>
                <a:cs typeface="Times New Roman" pitchFamily="18" charset="0"/>
              </a:rPr>
              <a:t>drustvena</a:t>
            </a:r>
            <a:r>
              <a:rPr lang="en-US" sz="1400" b="1" dirty="0">
                <a:solidFill>
                  <a:schemeClr val="tx1">
                    <a:lumMod val="95000"/>
                    <a:lumOff val="5000"/>
                  </a:schemeClr>
                </a:solidFill>
                <a:latin typeface="Times New Roman" pitchFamily="18" charset="0"/>
                <a:cs typeface="Times New Roman" pitchFamily="18" charset="0"/>
              </a:rPr>
              <a:t> </a:t>
            </a:r>
            <a:r>
              <a:rPr lang="en-US" sz="1400" b="1" dirty="0" err="1">
                <a:solidFill>
                  <a:schemeClr val="tx1">
                    <a:lumMod val="95000"/>
                    <a:lumOff val="5000"/>
                  </a:schemeClr>
                </a:solidFill>
                <a:latin typeface="Times New Roman" pitchFamily="18" charset="0"/>
                <a:cs typeface="Times New Roman" pitchFamily="18" charset="0"/>
              </a:rPr>
              <a:t>odgovornost</a:t>
            </a:r>
            <a:r>
              <a:rPr lang="en-US" sz="1400" b="1" dirty="0">
                <a:solidFill>
                  <a:schemeClr val="tx1">
                    <a:lumMod val="95000"/>
                    <a:lumOff val="5000"/>
                  </a:schemeClr>
                </a:solidFill>
                <a:latin typeface="Times New Roman" pitchFamily="18" charset="0"/>
                <a:cs typeface="Times New Roman" pitchFamily="18" charset="0"/>
              </a:rPr>
              <a:t>:</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Povecanje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fokusa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na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odrzivost</a:t>
            </a:r>
            <a:r>
              <a:rPr lang="en-US" sz="1400" dirty="0">
                <a:solidFill>
                  <a:schemeClr val="tx1">
                    <a:lumMod val="95000"/>
                    <a:lumOff val="5000"/>
                  </a:schemeClr>
                </a:solidFill>
                <a:latin typeface="Times New Roman" pitchFamily="18" charset="0"/>
                <a:cs typeface="Times New Roman" pitchFamily="18" charset="0"/>
              </a:rPr>
              <a:t> u </a:t>
            </a:r>
            <a:r>
              <a:rPr lang="en-US" sz="1400" dirty="0" err="1">
                <a:solidFill>
                  <a:schemeClr val="tx1">
                    <a:lumMod val="95000"/>
                    <a:lumOff val="5000"/>
                  </a:schemeClr>
                </a:solidFill>
                <a:latin typeface="Times New Roman" pitchFamily="18" charset="0"/>
                <a:cs typeface="Times New Roman" pitchFamily="18" charset="0"/>
              </a:rPr>
              <a:t>proizvodnji</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poslovanju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ukljucujuci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smanjenje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uticaja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na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zivotnu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sredinu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podrsku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lokalnoj</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zajednici</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unapredjenje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uslova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rada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zaposlenih</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Razmatranje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sertifikacija</a:t>
            </a:r>
            <a:r>
              <a:rPr lang="en-US" sz="1400" dirty="0">
                <a:solidFill>
                  <a:schemeClr val="tx1">
                    <a:lumMod val="95000"/>
                    <a:lumOff val="5000"/>
                  </a:schemeClr>
                </a:solidFill>
                <a:latin typeface="Times New Roman" pitchFamily="18" charset="0"/>
                <a:cs typeface="Times New Roman" pitchFamily="18" charset="0"/>
              </a:rPr>
              <a:t> i </a:t>
            </a:r>
            <a:r>
              <a:rPr lang="en-US" sz="1400" dirty="0" err="1">
                <a:solidFill>
                  <a:schemeClr val="tx1">
                    <a:lumMod val="95000"/>
                    <a:lumOff val="5000"/>
                  </a:schemeClr>
                </a:solidFill>
                <a:latin typeface="Times New Roman" pitchFamily="18" charset="0"/>
                <a:cs typeface="Times New Roman" pitchFamily="18" charset="0"/>
              </a:rPr>
              <a:t>standarda</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koji</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promovisu</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odrzive</a:t>
            </a:r>
            <a:r>
              <a:rPr lang="en-US" sz="1400" dirty="0">
                <a:solidFill>
                  <a:schemeClr val="tx1">
                    <a:lumMod val="95000"/>
                    <a:lumOff val="5000"/>
                  </a:schemeClr>
                </a:solidFill>
                <a:latin typeface="Times New Roman" pitchFamily="18" charset="0"/>
                <a:cs typeface="Times New Roman" pitchFamily="18" charset="0"/>
              </a:rPr>
              <a:t> </a:t>
            </a:r>
            <a:r>
              <a:rPr lang="en-US" sz="1400" dirty="0" err="1">
                <a:solidFill>
                  <a:schemeClr val="tx1">
                    <a:lumMod val="95000"/>
                    <a:lumOff val="5000"/>
                  </a:schemeClr>
                </a:solidFill>
                <a:latin typeface="Times New Roman" pitchFamily="18" charset="0"/>
                <a:cs typeface="Times New Roman" pitchFamily="18" charset="0"/>
              </a:rPr>
              <a:t>prakse</a:t>
            </a:r>
            <a:r>
              <a:rPr lang="en-US" sz="1400" dirty="0">
                <a:solidFill>
                  <a:schemeClr val="tx1">
                    <a:lumMod val="95000"/>
                    <a:lumOff val="5000"/>
                  </a:schemeClr>
                </a:solidFill>
                <a:latin typeface="Times New Roman" pitchFamily="18" charset="0"/>
                <a:cs typeface="Times New Roman" pitchFamily="18" charset="0"/>
              </a:rPr>
              <a:t> u </a:t>
            </a:r>
            <a:r>
              <a:rPr lang="en-US" sz="1400" dirty="0" err="1">
                <a:solidFill>
                  <a:schemeClr val="tx1">
                    <a:lumMod val="95000"/>
                    <a:lumOff val="5000"/>
                  </a:schemeClr>
                </a:solidFill>
                <a:latin typeface="Times New Roman" pitchFamily="18" charset="0"/>
                <a:cs typeface="Times New Roman" pitchFamily="18" charset="0"/>
              </a:rPr>
              <a:t>poslovanju</a:t>
            </a:r>
            <a:r>
              <a:rPr lang="en-US" sz="1400" dirty="0">
                <a:solidFill>
                  <a:schemeClr val="tx1">
                    <a:lumMod val="95000"/>
                    <a:lumOff val="5000"/>
                  </a:schemeClr>
                </a:solidFill>
              </a:rPr>
              <a:t>.</a:t>
            </a:r>
          </a:p>
          <a:p>
            <a:endParaRPr lang="en-US" dirty="0"/>
          </a:p>
        </p:txBody>
      </p:sp>
      <p:sp>
        <p:nvSpPr>
          <p:cNvPr id="3" name="Slide Number Placeholder 2"/>
          <p:cNvSpPr>
            <a:spLocks noGrp="1"/>
          </p:cNvSpPr>
          <p:nvPr>
            <p:ph type="sldNum" sz="quarter" idx="12"/>
          </p:nvPr>
        </p:nvSpPr>
        <p:spPr/>
        <p:txBody>
          <a:bodyPr/>
          <a:lstStyle/>
          <a:p>
            <a:fld id="{F38DF745-7D3F-47F4-83A3-874385CFAA69}" type="slidenum">
              <a:rPr lang="en-US" smtClean="0"/>
              <a:pPr/>
              <a:t>15</a:t>
            </a:fld>
            <a:endParaRPr lang="en-US"/>
          </a:p>
        </p:txBody>
      </p:sp>
      <p:sp>
        <p:nvSpPr>
          <p:cNvPr id="4" name="TextBox 3"/>
          <p:cNvSpPr txBox="1"/>
          <p:nvPr/>
        </p:nvSpPr>
        <p:spPr>
          <a:xfrm>
            <a:off x="395536" y="461863"/>
            <a:ext cx="4464496"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Plan </a:t>
            </a:r>
            <a:r>
              <a:rPr lang="en-US" sz="2800" dirty="0" err="1" smtClean="0">
                <a:latin typeface="Times New Roman" pitchFamily="18" charset="0"/>
                <a:cs typeface="Times New Roman" pitchFamily="18" charset="0"/>
              </a:rPr>
              <a:t>buduceg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razvoja</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662036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Promotivne aktivnosti</a:t>
            </a:r>
            <a:endParaRPr lang="sr-Latn-CS" dirty="0">
              <a:solidFill>
                <a:schemeClr val="tx1"/>
              </a:solidFill>
              <a:latin typeface="Times New Roman" pitchFamily="18" charset="0"/>
              <a:cs typeface="Times New Roman" pitchFamily="18" charset="0"/>
            </a:endParaRPr>
          </a:p>
        </p:txBody>
      </p:sp>
      <p:sp>
        <p:nvSpPr>
          <p:cNvPr id="70659" name="Content Placeholder 2"/>
          <p:cNvSpPr>
            <a:spLocks noGrp="1"/>
          </p:cNvSpPr>
          <p:nvPr>
            <p:ph idx="1"/>
          </p:nvPr>
        </p:nvSpPr>
        <p:spPr/>
        <p:txBody>
          <a:bodyPr>
            <a:normAutofit/>
          </a:bodyPr>
          <a:lstStyle/>
          <a:p>
            <a:pPr marL="0" indent="0" algn="just">
              <a:buNone/>
            </a:pPr>
            <a:r>
              <a:rPr lang="en-US" sz="1600" dirty="0" err="1" smtClean="0">
                <a:latin typeface="Times New Roman" pitchFamily="18" charset="0"/>
                <a:cs typeface="Times New Roman" pitchFamily="18" charset="0"/>
              </a:rPr>
              <a:t>Osiguravanje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stranice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Slatki</a:t>
            </a:r>
            <a:r>
              <a:rPr lang="en-US" sz="1600" dirty="0" smtClean="0">
                <a:latin typeface="Times New Roman" pitchFamily="18" charset="0"/>
                <a:cs typeface="Times New Roman" pitchFamily="18" charset="0"/>
              </a:rPr>
              <a:t> Raj” </a:t>
            </a:r>
            <a:r>
              <a:rPr lang="en-US" sz="1600" dirty="0" err="1">
                <a:latin typeface="Times New Roman" pitchFamily="18" charset="0"/>
                <a:cs typeface="Times New Roman" pitchFamily="18" charset="0"/>
              </a:rPr>
              <a:t>bude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visoko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rangirana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pretrazivacima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putem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kvalitetnog</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sadrzaja</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 </a:t>
            </a:r>
            <a:r>
              <a:rPr lang="en-US" sz="1600" dirty="0" err="1">
                <a:latin typeface="Times New Roman" pitchFamily="18" charset="0"/>
                <a:cs typeface="Times New Roman" pitchFamily="18" charset="0"/>
              </a:rPr>
              <a:t>optimizacije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brzinu</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ucitavanja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mobilnu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prijatnost</a:t>
            </a:r>
            <a:r>
              <a:rPr lang="en-US" sz="1600" dirty="0">
                <a:latin typeface="Times New Roman" pitchFamily="18" charset="0"/>
                <a:cs typeface="Times New Roman" pitchFamily="18" charset="0"/>
              </a:rPr>
              <a:t> i </a:t>
            </a:r>
            <a:r>
              <a:rPr lang="en-US" sz="1600" dirty="0" err="1" smtClean="0">
                <a:latin typeface="Times New Roman" pitchFamily="18" charset="0"/>
                <a:cs typeface="Times New Roman" pitchFamily="18" charset="0"/>
              </a:rPr>
              <a:t>tehnicke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SEO </a:t>
            </a:r>
            <a:r>
              <a:rPr lang="en-US" sz="1600" dirty="0" err="1">
                <a:latin typeface="Times New Roman" pitchFamily="18" charset="0"/>
                <a:cs typeface="Times New Roman" pitchFamily="18" charset="0"/>
              </a:rPr>
              <a:t>elemente</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privlaceci</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tako</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veci</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broj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ljubitelja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
            </a:r>
            <a:r>
              <a:rPr lang="en-US" sz="1600" dirty="0" err="1" smtClean="0">
                <a:latin typeface="Times New Roman" pitchFamily="18" charset="0"/>
                <a:cs typeface="Times New Roman" pitchFamily="18" charset="0"/>
              </a:rPr>
              <a:t>okolade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 </a:t>
            </a:r>
            <a:r>
              <a:rPr lang="en-US" sz="1600" dirty="0" err="1">
                <a:latin typeface="Times New Roman" pitchFamily="18" charset="0"/>
                <a:cs typeface="Times New Roman" pitchFamily="18" charset="0"/>
              </a:rPr>
              <a:t>potencijalnih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kupaca</a:t>
            </a:r>
            <a:r>
              <a:rPr lang="en-US" sz="1600" dirty="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marL="0" indent="0" algn="just">
              <a:buNone/>
            </a:pPr>
            <a:endParaRPr lang="en-US" sz="1600" dirty="0" smtClean="0">
              <a:latin typeface="Times New Roman" pitchFamily="18" charset="0"/>
              <a:cs typeface="Times New Roman" pitchFamily="18" charset="0"/>
            </a:endParaRPr>
          </a:p>
          <a:p>
            <a:pPr marL="0" indent="0" algn="just">
              <a:buNone/>
            </a:pPr>
            <a:r>
              <a:rPr lang="en-US" sz="1600" dirty="0" err="1" smtClean="0">
                <a:latin typeface="Times New Roman" pitchFamily="18" charset="0"/>
                <a:cs typeface="Times New Roman" pitchFamily="18" charset="0"/>
              </a:rPr>
              <a:t>Prilagodite</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banere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bilborde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praznicne</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dane</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pokazujuci</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posebne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
            </a:r>
            <a:r>
              <a:rPr lang="en-US" sz="1600" dirty="0" err="1" smtClean="0">
                <a:latin typeface="Times New Roman" pitchFamily="18" charset="0"/>
                <a:cs typeface="Times New Roman" pitchFamily="18" charset="0"/>
              </a:rPr>
              <a:t>okolade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 </a:t>
            </a:r>
            <a:r>
              <a:rPr lang="en-US" sz="1600" dirty="0" err="1">
                <a:latin typeface="Times New Roman" pitchFamily="18" charset="0"/>
                <a:cs typeface="Times New Roman" pitchFamily="18" charset="0"/>
              </a:rPr>
              <a:t>poklon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setove</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privlaceci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paznju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kupaca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svojim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t>
            </a:r>
            <a:r>
              <a:rPr lang="en-US" sz="1600" dirty="0" err="1" smtClean="0">
                <a:latin typeface="Times New Roman" pitchFamily="18" charset="0"/>
                <a:cs typeface="Times New Roman" pitchFamily="18" charset="0"/>
              </a:rPr>
              <a:t>armom</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 </a:t>
            </a:r>
            <a:r>
              <a:rPr lang="en-US" sz="1600" dirty="0" err="1" smtClean="0">
                <a:latin typeface="Times New Roman" pitchFamily="18" charset="0"/>
                <a:cs typeface="Times New Roman" pitchFamily="18" charset="0"/>
              </a:rPr>
              <a:t>praznicnim</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duhom</a:t>
            </a:r>
            <a:r>
              <a:rPr lang="en-US" sz="1600" dirty="0" smtClean="0">
                <a:latin typeface="Times New Roman" pitchFamily="18" charset="0"/>
                <a:cs typeface="Times New Roman" pitchFamily="18" charset="0"/>
              </a:rPr>
              <a:t>.</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err="1" smtClean="0">
                <a:latin typeface="Times New Roman" pitchFamily="18" charset="0"/>
                <a:cs typeface="Times New Roman" pitchFamily="18" charset="0"/>
              </a:rPr>
              <a:t>Integrisanje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Slatki</a:t>
            </a:r>
            <a:r>
              <a:rPr lang="en-US" sz="1600" dirty="0" smtClean="0">
                <a:latin typeface="Times New Roman" pitchFamily="18" charset="0"/>
                <a:cs typeface="Times New Roman" pitchFamily="18" charset="0"/>
              </a:rPr>
              <a:t> Raj” </a:t>
            </a:r>
            <a:r>
              <a:rPr lang="en-US" sz="1600" dirty="0">
                <a:latin typeface="Times New Roman" pitchFamily="18" charset="0"/>
                <a:cs typeface="Times New Roman" pitchFamily="18" charset="0"/>
              </a:rPr>
              <a:t>u </a:t>
            </a:r>
            <a:r>
              <a:rPr lang="en-US" sz="1600" dirty="0" err="1" smtClean="0">
                <a:latin typeface="Times New Roman" pitchFamily="18" charset="0"/>
                <a:cs typeface="Times New Roman" pitchFamily="18" charset="0"/>
              </a:rPr>
              <a:t>postojece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marketinske</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kampanje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kroz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kreativne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strategije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povezivanja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relevantnim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influenserima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organizovanja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interaktivnih</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takmicenja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drustvenim</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mrezama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poput</a:t>
            </a:r>
            <a:r>
              <a:rPr lang="en-US" sz="1600" dirty="0" smtClean="0">
                <a:latin typeface="Times New Roman" pitchFamily="18" charset="0"/>
                <a:cs typeface="Times New Roman" pitchFamily="18" charset="0"/>
              </a:rPr>
              <a:t> Facebook,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kreiranja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specijalnih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promotivnih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kodova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
            </a:r>
            <a:r>
              <a:rPr lang="en-US" sz="1600" dirty="0" err="1" smtClean="0">
                <a:latin typeface="Times New Roman" pitchFamily="18" charset="0"/>
                <a:cs typeface="Times New Roman" pitchFamily="18" charset="0"/>
              </a:rPr>
              <a: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privuci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paznju</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ciljne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publike</a:t>
            </a:r>
            <a:r>
              <a:rPr lang="en-US" sz="1600" dirty="0">
                <a:latin typeface="Times New Roman" pitchFamily="18" charset="0"/>
                <a:cs typeface="Times New Roman" pitchFamily="18" charset="0"/>
              </a:rPr>
              <a:t> i </a:t>
            </a:r>
            <a:r>
              <a:rPr lang="en-US" sz="1600" dirty="0" err="1" smtClean="0">
                <a:latin typeface="Times New Roman" pitchFamily="18" charset="0"/>
                <a:cs typeface="Times New Roman" pitchFamily="18" charset="0"/>
              </a:rPr>
              <a:t>povecati</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svest</a:t>
            </a:r>
            <a:r>
              <a:rPr lang="en-US" sz="1600" dirty="0">
                <a:latin typeface="Times New Roman" pitchFamily="18" charset="0"/>
                <a:cs typeface="Times New Roman" pitchFamily="18" charset="0"/>
              </a:rPr>
              <a:t> o </a:t>
            </a:r>
            <a:r>
              <a:rPr lang="en-US" sz="1600" dirty="0" err="1" smtClean="0">
                <a:latin typeface="Times New Roman" pitchFamily="18" charset="0"/>
                <a:cs typeface="Times New Roman" pitchFamily="18" charset="0"/>
              </a:rPr>
              <a:t>vasim</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ukusnim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
            </a:r>
            <a:r>
              <a:rPr lang="en-US" sz="1600" dirty="0" err="1" smtClean="0">
                <a:latin typeface="Times New Roman" pitchFamily="18" charset="0"/>
                <a:cs typeface="Times New Roman" pitchFamily="18" charset="0"/>
              </a:rPr>
              <a:t>okoladama</a:t>
            </a:r>
            <a:r>
              <a:rPr lang="en-US" sz="1600" dirty="0">
                <a:latin typeface="Times New Roman" pitchFamily="18" charset="0"/>
                <a:cs typeface="Times New Roman" pitchFamily="18" charset="0"/>
              </a:rPr>
              <a:t>.</a:t>
            </a:r>
            <a:endParaRPr lang="sr-Latn-C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110735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Finansijska analiza</a:t>
            </a:r>
            <a:endParaRPr lang="sr-Latn-C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b="1" dirty="0" err="1">
                <a:latin typeface="Times New Roman" pitchFamily="18" charset="0"/>
                <a:cs typeface="Times New Roman" pitchFamily="18" charset="0"/>
              </a:rPr>
              <a:t>Rashodi</a:t>
            </a: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lvl="0" indent="0">
              <a:buNone/>
            </a:pPr>
            <a:r>
              <a:rPr lang="en-US" sz="1600" dirty="0" err="1">
                <a:latin typeface="Times New Roman" pitchFamily="18" charset="0"/>
                <a:cs typeface="Times New Roman" pitchFamily="18" charset="0"/>
              </a:rPr>
              <a:t>Nabavka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opreme</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masina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proizvodnju</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2.160.000RSD.</a:t>
            </a:r>
          </a:p>
          <a:p>
            <a:pPr marL="0" lvl="0" indent="0">
              <a:buNone/>
            </a:pPr>
            <a:r>
              <a:rPr lang="en-US" sz="1600" dirty="0" err="1">
                <a:latin typeface="Times New Roman" pitchFamily="18" charset="0"/>
                <a:cs typeface="Times New Roman" pitchFamily="18" charset="0"/>
              </a:rPr>
              <a:t>Izgradnja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iznajmljivanje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prostorija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godisnje</a:t>
            </a:r>
            <a:r>
              <a:rPr lang="en-US" sz="1600" dirty="0">
                <a:latin typeface="Times New Roman" pitchFamily="18" charset="0"/>
                <a:cs typeface="Times New Roman" pitchFamily="18" charset="0"/>
              </a:rPr>
              <a:t> 2.400.000 RSD.</a:t>
            </a:r>
          </a:p>
          <a:p>
            <a:pPr marL="0" lvl="0" indent="0">
              <a:buNone/>
            </a:pPr>
            <a:r>
              <a:rPr lang="en-US" sz="1600" dirty="0" err="1">
                <a:latin typeface="Times New Roman" pitchFamily="18" charset="0"/>
                <a:cs typeface="Times New Roman" pitchFamily="18" charset="0"/>
              </a:rPr>
              <a:t>Nabavka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sirovina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materijala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proizvodnju</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1.680.000 RSD.</a:t>
            </a:r>
          </a:p>
          <a:p>
            <a:pPr marL="0" lvl="0" indent="0">
              <a:buNone/>
            </a:pPr>
            <a:r>
              <a:rPr lang="en-US" sz="1600" dirty="0">
                <a:latin typeface="Times New Roman" pitchFamily="18" charset="0"/>
                <a:cs typeface="Times New Roman" pitchFamily="18" charset="0"/>
              </a:rPr>
              <a:t>Marketing i </a:t>
            </a:r>
            <a:r>
              <a:rPr lang="en-US" sz="1600" dirty="0" err="1">
                <a:latin typeface="Times New Roman" pitchFamily="18" charset="0"/>
                <a:cs typeface="Times New Roman" pitchFamily="18" charset="0"/>
              </a:rPr>
              <a:t>promocija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1.800.000 RSD</a:t>
            </a:r>
          </a:p>
          <a:p>
            <a:pPr marL="0" lvl="0" indent="0">
              <a:buNone/>
            </a:pPr>
            <a:r>
              <a:rPr lang="en-US" sz="1600" dirty="0" err="1">
                <a:latin typeface="Times New Roman" pitchFamily="18" charset="0"/>
                <a:cs typeface="Times New Roman" pitchFamily="18" charset="0"/>
              </a:rPr>
              <a:t>Troskovi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zaposlenih</a:t>
            </a:r>
            <a:r>
              <a:rPr lang="en-US" sz="1600" dirty="0">
                <a:latin typeface="Times New Roman" pitchFamily="18" charset="0"/>
                <a:cs typeface="Times New Roman" pitchFamily="18" charset="0"/>
              </a:rPr>
              <a:t> (plate, </a:t>
            </a:r>
            <a:r>
              <a:rPr lang="en-US" sz="1600" dirty="0" err="1">
                <a:latin typeface="Times New Roman" pitchFamily="18" charset="0"/>
                <a:cs typeface="Times New Roman" pitchFamily="18" charset="0"/>
              </a:rPr>
              <a:t>osiguranje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porezi</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3.000.000 RSD. </a:t>
            </a:r>
          </a:p>
          <a:p>
            <a:pPr marL="0" lvl="0" indent="0">
              <a:buNone/>
            </a:pPr>
            <a:r>
              <a:rPr lang="en-US" sz="1600" dirty="0" err="1">
                <a:latin typeface="Times New Roman" pitchFamily="18" charset="0"/>
                <a:cs typeface="Times New Roman" pitchFamily="18" charset="0"/>
              </a:rPr>
              <a:t>Odrzavanje</a:t>
            </a:r>
            <a:r>
              <a:rPr lang="en-US" sz="1600" dirty="0">
                <a:latin typeface="Times New Roman" pitchFamily="18" charset="0"/>
                <a:cs typeface="Times New Roman" pitchFamily="18" charset="0"/>
              </a:rPr>
              <a:t> online </a:t>
            </a:r>
            <a:r>
              <a:rPr lang="en-US" sz="1600" dirty="0" err="1">
                <a:latin typeface="Times New Roman" pitchFamily="18" charset="0"/>
                <a:cs typeface="Times New Roman" pitchFamily="18" charset="0"/>
              </a:rPr>
              <a:t>marketa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dostavljanje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sirom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Srbije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1.920.000 RSD.</a:t>
            </a:r>
          </a:p>
          <a:p>
            <a:pPr marL="0" lvl="0" indent="0">
              <a:buNone/>
            </a:pPr>
            <a:r>
              <a:rPr lang="en-US" sz="1600" dirty="0" err="1" smtClean="0">
                <a:latin typeface="Times New Roman" pitchFamily="18" charset="0"/>
                <a:cs typeface="Times New Roman" pitchFamily="18" charset="0"/>
              </a:rPr>
              <a:t>Ukupno</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12.960.000 RSD</a:t>
            </a:r>
            <a:endParaRPr lang="en-US" sz="1600" dirty="0">
              <a:solidFill>
                <a:srgbClr val="FF0000"/>
              </a:solidFill>
              <a:latin typeface="Times New Roman" pitchFamily="18" charset="0"/>
              <a:cs typeface="Times New Roman" pitchFamily="18" charset="0"/>
            </a:endParaRPr>
          </a:p>
          <a:p>
            <a:pPr marL="0" indent="0">
              <a:buNone/>
            </a:pPr>
            <a:r>
              <a:rPr lang="en-US" sz="1800" b="1" dirty="0" err="1">
                <a:latin typeface="Times New Roman" pitchFamily="18" charset="0"/>
                <a:cs typeface="Times New Roman" pitchFamily="18" charset="0"/>
              </a:rPr>
              <a:t>Prihodi</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lvl="0" indent="0">
              <a:buNone/>
            </a:pPr>
            <a:r>
              <a:rPr lang="en-US" sz="1600" dirty="0" err="1">
                <a:latin typeface="Times New Roman" pitchFamily="18" charset="0"/>
                <a:cs typeface="Times New Roman" pitchFamily="18" charset="0"/>
              </a:rPr>
              <a:t>Ocekujemo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prihode</a:t>
            </a:r>
            <a:r>
              <a:rPr lang="en-US" sz="1600" dirty="0">
                <a:latin typeface="Times New Roman" pitchFamily="18" charset="0"/>
                <a:cs typeface="Times New Roman" pitchFamily="18" charset="0"/>
              </a:rPr>
              <a:t> od </a:t>
            </a:r>
            <a:r>
              <a:rPr lang="en-US" sz="1600" dirty="0" err="1">
                <a:latin typeface="Times New Roman" pitchFamily="18" charset="0"/>
                <a:cs typeface="Times New Roman" pitchFamily="18" charset="0"/>
              </a:rPr>
              <a:t>prodaje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nasih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godisnje</a:t>
            </a:r>
            <a:r>
              <a:rPr lang="en-US" sz="1600" dirty="0" smtClean="0">
                <a:latin typeface="Times New Roman" pitchFamily="18" charset="0"/>
                <a:cs typeface="Times New Roman" pitchFamily="18" charset="0"/>
              </a:rPr>
              <a:t> u </a:t>
            </a:r>
            <a:r>
              <a:rPr lang="en-US" sz="1600" dirty="0" err="1">
                <a:latin typeface="Times New Roman" pitchFamily="18" charset="0"/>
                <a:cs typeface="Times New Roman" pitchFamily="18" charset="0"/>
              </a:rPr>
              <a:t>iznosu</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od </a:t>
            </a:r>
            <a:r>
              <a:rPr lang="en-US" sz="1600" dirty="0" smtClean="0">
                <a:solidFill>
                  <a:srgbClr val="0070C0"/>
                </a:solidFill>
                <a:latin typeface="Times New Roman" pitchFamily="18" charset="0"/>
                <a:cs typeface="Times New Roman" pitchFamily="18" charset="0"/>
              </a:rPr>
              <a:t>14.400.000 </a:t>
            </a:r>
            <a:r>
              <a:rPr lang="en-US" sz="1600" dirty="0">
                <a:solidFill>
                  <a:srgbClr val="0070C0"/>
                </a:solidFill>
                <a:latin typeface="Times New Roman" pitchFamily="18" charset="0"/>
                <a:cs typeface="Times New Roman" pitchFamily="18" charset="0"/>
              </a:rPr>
              <a:t>RSD</a:t>
            </a:r>
          </a:p>
          <a:p>
            <a:pPr marL="0" lvl="0" indent="0">
              <a:buNone/>
            </a:pPr>
            <a:r>
              <a:rPr lang="en-US" sz="1600" dirty="0" err="1">
                <a:latin typeface="Times New Roman" pitchFamily="18" charset="0"/>
                <a:cs typeface="Times New Roman" pitchFamily="18" charset="0"/>
              </a:rPr>
              <a:t>Ocekujemo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povecanje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7% </a:t>
            </a:r>
            <a:r>
              <a:rPr lang="en-US" sz="1600" dirty="0" err="1">
                <a:latin typeface="Times New Roman" pitchFamily="18" charset="0"/>
                <a:cs typeface="Times New Roman" pitchFamily="18" charset="0"/>
              </a:rPr>
              <a:t>dobita</a:t>
            </a:r>
            <a:r>
              <a:rPr lang="en-US" sz="1600" dirty="0">
                <a:latin typeface="Times New Roman" pitchFamily="18" charset="0"/>
                <a:cs typeface="Times New Roman" pitchFamily="18" charset="0"/>
              </a:rPr>
              <a:t> od </a:t>
            </a:r>
            <a:r>
              <a:rPr lang="en-US" sz="1600" dirty="0" err="1">
                <a:latin typeface="Times New Roman" pitchFamily="18" charset="0"/>
                <a:cs typeface="Times New Roman" pitchFamily="18" charset="0"/>
              </a:rPr>
              <a:t>nasih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toku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sledece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godine</a:t>
            </a:r>
            <a:r>
              <a:rPr lang="en-US" sz="1600" dirty="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Profit: </a:t>
            </a:r>
            <a:endParaRPr lang="en-US" sz="1800" dirty="0">
              <a:latin typeface="Times New Roman" pitchFamily="18" charset="0"/>
              <a:cs typeface="Times New Roman" pitchFamily="18" charset="0"/>
            </a:endParaRPr>
          </a:p>
          <a:p>
            <a:pPr marL="0" lvl="0" indent="0">
              <a:buNone/>
            </a:pPr>
            <a:r>
              <a:rPr lang="en-US" sz="1600" dirty="0">
                <a:latin typeface="Times New Roman" pitchFamily="18" charset="0"/>
                <a:cs typeface="Times New Roman" pitchFamily="18" charset="0"/>
              </a:rPr>
              <a:t>Po </a:t>
            </a:r>
            <a:r>
              <a:rPr lang="en-US" sz="1600" dirty="0" err="1">
                <a:latin typeface="Times New Roman" pitchFamily="18" charset="0"/>
                <a:cs typeface="Times New Roman" pitchFamily="18" charset="0"/>
              </a:rPr>
              <a:t>nasoj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preciznoj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racunici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nasi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prihodi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godisnje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1.440.000 RSD, a </a:t>
            </a:r>
            <a:r>
              <a:rPr lang="en-US" sz="1600" dirty="0" err="1">
                <a:latin typeface="Times New Roman" pitchFamily="18" charset="0"/>
                <a:cs typeface="Times New Roman" pitchFamily="18" charset="0"/>
              </a:rPr>
              <a:t>mesecno</a:t>
            </a:r>
            <a:r>
              <a:rPr lang="en-US" sz="1600" dirty="0">
                <a:latin typeface="Times New Roman" pitchFamily="18" charset="0"/>
                <a:cs typeface="Times New Roman" pitchFamily="18" charset="0"/>
              </a:rPr>
              <a:t> je 120.000 RSD</a:t>
            </a:r>
            <a:r>
              <a:rPr lang="en-US" sz="1700" dirty="0">
                <a:latin typeface="Times New Roman" pitchFamily="18" charset="0"/>
                <a:cs typeface="Times New Roman" pitchFamily="18" charset="0"/>
              </a:rPr>
              <a:t>.</a:t>
            </a:r>
          </a:p>
          <a:p>
            <a:endParaRPr lang="sr-Latn-CS" dirty="0"/>
          </a:p>
        </p:txBody>
      </p:sp>
    </p:spTree>
    <p:extLst>
      <p:ext uri="{BB962C8B-B14F-4D97-AF65-F5344CB8AC3E}">
        <p14:creationId xmlns:p14="http://schemas.microsoft.com/office/powerpoint/2010/main" val="148442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Prethodne aktivnosti</a:t>
            </a:r>
            <a:endParaRPr lang="sr-Latn-CS" dirty="0">
              <a:solidFill>
                <a:schemeClr val="tx1"/>
              </a:solidFill>
              <a:latin typeface="Times New Roman" pitchFamily="18" charset="0"/>
              <a:cs typeface="Times New Roman" pitchFamily="18" charset="0"/>
            </a:endParaRPr>
          </a:p>
        </p:txBody>
      </p:sp>
      <p:sp>
        <p:nvSpPr>
          <p:cNvPr id="28675" name="Content Placeholder 2"/>
          <p:cNvSpPr>
            <a:spLocks noGrp="1"/>
          </p:cNvSpPr>
          <p:nvPr>
            <p:ph idx="1"/>
          </p:nvPr>
        </p:nvSpPr>
        <p:spPr/>
        <p:txBody>
          <a:bodyPr>
            <a:normAutofit/>
          </a:bodyPr>
          <a:lstStyle/>
          <a:p>
            <a:pPr marL="0" indent="0" algn="just">
              <a:buNone/>
            </a:pPr>
            <a:r>
              <a:rPr lang="vi-VN" sz="1800" dirty="0">
                <a:latin typeface="Times New Roman" pitchFamily="18" charset="0"/>
                <a:cs typeface="Times New Roman" pitchFamily="18" charset="0"/>
              </a:rPr>
              <a:t>Kompanija 'Slatki Raj' je osnovana 1990. </a:t>
            </a:r>
            <a:r>
              <a:rPr lang="vi-VN" sz="1800" dirty="0" smtClean="0">
                <a:latin typeface="Times New Roman" pitchFamily="18" charset="0"/>
                <a:cs typeface="Times New Roman" pitchFamily="18" charset="0"/>
              </a:rPr>
              <a:t>godine</a:t>
            </a:r>
            <a:r>
              <a:rPr lang="en-US" sz="1800" dirty="0">
                <a:latin typeface="Times New Roman" pitchFamily="18" charset="0"/>
                <a:cs typeface="Times New Roman" pitchFamily="18" charset="0"/>
              </a:rPr>
              <a:t> i</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jedna</a:t>
            </a:r>
            <a:r>
              <a:rPr lang="en-US" sz="1800" dirty="0" smtClean="0">
                <a:latin typeface="Times New Roman" pitchFamily="18" charset="0"/>
                <a:cs typeface="Times New Roman" pitchFamily="18" charset="0"/>
              </a:rPr>
              <a:t> je od </a:t>
            </a:r>
            <a:r>
              <a:rPr lang="en-US" sz="1800" dirty="0" err="1" smtClean="0">
                <a:latin typeface="Times New Roman" pitchFamily="18" charset="0"/>
                <a:cs typeface="Times New Roman" pitchFamily="18" charset="0"/>
              </a:rPr>
              <a:t>najrazvijenijih</a:t>
            </a:r>
            <a:r>
              <a:rPr lang="vi-VN" sz="1800" dirty="0" smtClean="0">
                <a:latin typeface="Times New Roman" pitchFamily="18" charset="0"/>
                <a:cs typeface="Times New Roman" pitchFamily="18" charset="0"/>
              </a:rPr>
              <a:t> doma</a:t>
            </a:r>
            <a:r>
              <a:rPr lang="en-US" sz="1800" dirty="0" err="1" smtClean="0">
                <a:latin typeface="Times New Roman" pitchFamily="18" charset="0"/>
                <a:cs typeface="Times New Roman" pitchFamily="18" charset="0"/>
              </a:rPr>
              <a:t>cih</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proizvodnji visokokvalitetnih </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okolada</a:t>
            </a:r>
            <a:r>
              <a:rPr lang="vi-VN" sz="1800" dirty="0">
                <a:latin typeface="Times New Roman" pitchFamily="18" charset="0"/>
                <a:cs typeface="Times New Roman" pitchFamily="18" charset="0"/>
              </a:rPr>
              <a:t>. Kroz godine, postigli smo </a:t>
            </a:r>
            <a:r>
              <a:rPr lang="vi-VN" sz="1800" dirty="0" smtClean="0">
                <a:latin typeface="Times New Roman" pitchFamily="18" charset="0"/>
                <a:cs typeface="Times New Roman" pitchFamily="18" charset="0"/>
              </a:rPr>
              <a:t>zna</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ajan </a:t>
            </a:r>
            <a:r>
              <a:rPr lang="vi-VN" sz="1800" dirty="0">
                <a:latin typeface="Times New Roman" pitchFamily="18" charset="0"/>
                <a:cs typeface="Times New Roman" pitchFamily="18" charset="0"/>
              </a:rPr>
              <a:t>rast </a:t>
            </a:r>
            <a:r>
              <a:rPr lang="vi-VN" sz="1800" dirty="0" smtClean="0">
                <a:latin typeface="Times New Roman" pitchFamily="18" charset="0"/>
                <a:cs typeface="Times New Roman" pitchFamily="18" charset="0"/>
              </a:rPr>
              <a:t>p</a:t>
            </a:r>
            <a:r>
              <a:rPr lang="en-US" sz="1800" dirty="0" err="1" smtClean="0">
                <a:latin typeface="Times New Roman" pitchFamily="18" charset="0"/>
                <a:cs typeface="Times New Roman" pitchFamily="18" charset="0"/>
              </a:rPr>
              <a:t>ros</a:t>
            </a:r>
            <a:r>
              <a:rPr lang="vi-VN" sz="1800" dirty="0" smtClean="0">
                <a:latin typeface="Times New Roman" pitchFamily="18" charset="0"/>
                <a:cs typeface="Times New Roman" pitchFamily="18" charset="0"/>
              </a:rPr>
              <a:t>iruju</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i mre</a:t>
            </a:r>
            <a:r>
              <a:rPr lang="en-US" sz="1800" dirty="0" smtClean="0">
                <a:latin typeface="Times New Roman" pitchFamily="18" charset="0"/>
                <a:cs typeface="Times New Roman" pitchFamily="18" charset="0"/>
              </a:rPr>
              <a:t>z</a:t>
            </a:r>
            <a:r>
              <a:rPr lang="vi-VN" sz="1800" dirty="0" smtClean="0">
                <a:latin typeface="Times New Roman" pitchFamily="18" charset="0"/>
                <a:cs typeface="Times New Roman" pitchFamily="18" charset="0"/>
              </a:rPr>
              <a:t>u </a:t>
            </a:r>
            <a:r>
              <a:rPr lang="vi-VN" sz="1800" dirty="0">
                <a:latin typeface="Times New Roman" pitchFamily="18" charset="0"/>
                <a:cs typeface="Times New Roman" pitchFamily="18" charset="0"/>
              </a:rPr>
              <a:t>prodavnica, </a:t>
            </a:r>
            <a:r>
              <a:rPr lang="vi-VN" sz="1800" dirty="0" smtClean="0">
                <a:latin typeface="Times New Roman" pitchFamily="18" charset="0"/>
                <a:cs typeface="Times New Roman" pitchFamily="18" charset="0"/>
              </a:rPr>
              <a:t>unapre</a:t>
            </a:r>
            <a:r>
              <a:rPr lang="en-US" sz="1800" dirty="0" err="1" smtClean="0">
                <a:latin typeface="Times New Roman" pitchFamily="18" charset="0"/>
                <a:cs typeface="Times New Roman" pitchFamily="18" charset="0"/>
              </a:rPr>
              <a:t>dj</a:t>
            </a:r>
            <a:r>
              <a:rPr lang="vi-VN" sz="1800" dirty="0" smtClean="0">
                <a:latin typeface="Times New Roman" pitchFamily="18" charset="0"/>
                <a:cs typeface="Times New Roman" pitchFamily="18" charset="0"/>
              </a:rPr>
              <a:t>uju</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i </a:t>
            </a:r>
            <a:r>
              <a:rPr lang="vi-VN" sz="1800" dirty="0">
                <a:latin typeface="Times New Roman" pitchFamily="18" charset="0"/>
                <a:cs typeface="Times New Roman" pitchFamily="18" charset="0"/>
              </a:rPr>
              <a:t>proces proizvodnje i </a:t>
            </a:r>
            <a:r>
              <a:rPr lang="vi-VN" sz="1800" dirty="0" smtClean="0">
                <a:latin typeface="Times New Roman" pitchFamily="18" charset="0"/>
                <a:cs typeface="Times New Roman" pitchFamily="18" charset="0"/>
              </a:rPr>
              <a:t>uvode</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i </a:t>
            </a:r>
            <a:r>
              <a:rPr lang="vi-VN" sz="1800" dirty="0">
                <a:latin typeface="Times New Roman" pitchFamily="18" charset="0"/>
                <a:cs typeface="Times New Roman" pitchFamily="18" charset="0"/>
              </a:rPr>
              <a:t>nove proizvode na </a:t>
            </a:r>
            <a:r>
              <a:rPr lang="vi-VN" sz="1800" dirty="0" smtClean="0">
                <a:latin typeface="Times New Roman" pitchFamily="18" charset="0"/>
                <a:cs typeface="Times New Roman" pitchFamily="18" charset="0"/>
              </a:rPr>
              <a:t>tr</a:t>
            </a:r>
            <a:r>
              <a:rPr lang="en-US" sz="1800" dirty="0">
                <a:latin typeface="Times New Roman" pitchFamily="18" charset="0"/>
                <a:cs typeface="Times New Roman" pitchFamily="18" charset="0"/>
              </a:rPr>
              <a:t>z</a:t>
            </a:r>
            <a:r>
              <a:rPr lang="vi-VN" sz="1800" dirty="0"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te</a:t>
            </a:r>
            <a:r>
              <a:rPr lang="vi-VN" sz="1800" dirty="0">
                <a:latin typeface="Times New Roman" pitchFamily="18" charset="0"/>
                <a:cs typeface="Times New Roman" pitchFamily="18" charset="0"/>
              </a:rPr>
              <a:t>. </a:t>
            </a:r>
            <a:r>
              <a:rPr lang="vi-VN" sz="1800" dirty="0" smtClean="0">
                <a:latin typeface="Times New Roman" pitchFamily="18" charset="0"/>
                <a:cs typeface="Times New Roman" pitchFamily="18" charset="0"/>
              </a:rPr>
              <a:t>Na</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 po</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etak </a:t>
            </a:r>
            <a:r>
              <a:rPr lang="vi-VN" sz="1800" dirty="0">
                <a:latin typeface="Times New Roman" pitchFamily="18" charset="0"/>
                <a:cs typeface="Times New Roman" pitchFamily="18" charset="0"/>
              </a:rPr>
              <a:t>je </a:t>
            </a:r>
            <a:r>
              <a:rPr lang="vi-VN" sz="1800" dirty="0" smtClean="0">
                <a:latin typeface="Times New Roman" pitchFamily="18" charset="0"/>
                <a:cs typeface="Times New Roman" pitchFamily="18" charset="0"/>
              </a:rPr>
              <a:t>obele</a:t>
            </a:r>
            <a:r>
              <a:rPr lang="en-US" sz="1800" dirty="0" smtClean="0">
                <a:latin typeface="Times New Roman" pitchFamily="18" charset="0"/>
                <a:cs typeface="Times New Roman" pitchFamily="18" charset="0"/>
              </a:rPr>
              <a:t>z</a:t>
            </a:r>
            <a:r>
              <a:rPr lang="vi-VN" sz="1800" dirty="0" smtClean="0">
                <a:latin typeface="Times New Roman" pitchFamily="18" charset="0"/>
                <a:cs typeface="Times New Roman" pitchFamily="18" charset="0"/>
              </a:rPr>
              <a:t>ila li</a:t>
            </a:r>
            <a:r>
              <a:rPr lang="en-US" sz="1800" dirty="0" smtClean="0">
                <a:latin typeface="Times New Roman" pitchFamily="18" charset="0"/>
                <a:cs typeface="Times New Roman" pitchFamily="18" charset="0"/>
              </a:rPr>
              <a:t>c</a:t>
            </a:r>
            <a:r>
              <a:rPr lang="vi-VN" sz="1800" dirty="0" smtClean="0">
                <a:latin typeface="Times New Roman" pitchFamily="18" charset="0"/>
                <a:cs typeface="Times New Roman" pitchFamily="18" charset="0"/>
              </a:rPr>
              <a:t>na </a:t>
            </a:r>
            <a:r>
              <a:rPr lang="vi-VN" sz="1800" dirty="0">
                <a:latin typeface="Times New Roman" pitchFamily="18" charset="0"/>
                <a:cs typeface="Times New Roman" pitchFamily="18" charset="0"/>
              </a:rPr>
              <a:t>prodajna mesta gde su kupci mogli da </a:t>
            </a:r>
            <a:r>
              <a:rPr lang="vi-VN" sz="1800" dirty="0" smtClean="0">
                <a:latin typeface="Times New Roman" pitchFamily="18" charset="0"/>
                <a:cs typeface="Times New Roman" pitchFamily="18" charset="0"/>
              </a:rPr>
              <a:t>do</a:t>
            </a:r>
            <a:r>
              <a:rPr lang="en-US" sz="1800" dirty="0" smtClean="0">
                <a:latin typeface="Times New Roman" pitchFamily="18" charset="0"/>
                <a:cs typeface="Times New Roman" pitchFamily="18" charset="0"/>
              </a:rPr>
              <a:t>z</a:t>
            </a:r>
            <a:r>
              <a:rPr lang="vi-VN" sz="1800" dirty="0" smtClean="0">
                <a:latin typeface="Times New Roman" pitchFamily="18" charset="0"/>
                <a:cs typeface="Times New Roman" pitchFamily="18" charset="0"/>
              </a:rPr>
              <a:t>ive na</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 </a:t>
            </a:r>
            <a:r>
              <a:rPr lang="vi-VN" sz="1800" dirty="0">
                <a:latin typeface="Times New Roman" pitchFamily="18" charset="0"/>
                <a:cs typeface="Times New Roman" pitchFamily="18" charset="0"/>
              </a:rPr>
              <a:t>asortiman </a:t>
            </a:r>
            <a:r>
              <a:rPr lang="vi-VN" sz="1800" dirty="0" smtClean="0">
                <a:latin typeface="Times New Roman" pitchFamily="18" charset="0"/>
                <a:cs typeface="Times New Roman" pitchFamily="18" charset="0"/>
              </a:rPr>
              <a:t>i istoriju</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nasih</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proizvoda</a:t>
            </a:r>
            <a:r>
              <a:rPr lang="vi-VN" sz="1800" dirty="0" smtClean="0">
                <a:latin typeface="Times New Roman" pitchFamily="18" charset="0"/>
                <a:cs typeface="Times New Roman" pitchFamily="18" charset="0"/>
              </a:rPr>
              <a:t>. Na</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a su</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tinska </a:t>
            </a:r>
            <a:r>
              <a:rPr lang="vi-VN" sz="1800" dirty="0">
                <a:latin typeface="Times New Roman" pitchFamily="18" charset="0"/>
                <a:cs typeface="Times New Roman" pitchFamily="18" charset="0"/>
              </a:rPr>
              <a:t>motivacija oduvek je bila zadovoljstvo kupaca, </a:t>
            </a:r>
            <a:r>
              <a:rPr lang="en-US" sz="1800" dirty="0" smtClean="0">
                <a:latin typeface="Times New Roman" pitchFamily="18" charset="0"/>
                <a:cs typeface="Times New Roman" pitchFamily="18" charset="0"/>
              </a:rPr>
              <a:t>s</a:t>
            </a:r>
            <a:r>
              <a:rPr lang="vi-VN" sz="1800" dirty="0" smtClean="0">
                <a:latin typeface="Times New Roman" pitchFamily="18" charset="0"/>
                <a:cs typeface="Times New Roman" pitchFamily="18" charset="0"/>
              </a:rPr>
              <a:t>to </a:t>
            </a:r>
            <a:r>
              <a:rPr lang="vi-VN" sz="1800" dirty="0">
                <a:latin typeface="Times New Roman" pitchFamily="18" charset="0"/>
                <a:cs typeface="Times New Roman" pitchFamily="18" charset="0"/>
              </a:rPr>
              <a:t>nas je navelo na stalna </a:t>
            </a:r>
            <a:r>
              <a:rPr lang="vi-VN" sz="1800" dirty="0" smtClean="0">
                <a:latin typeface="Times New Roman" pitchFamily="18" charset="0"/>
                <a:cs typeface="Times New Roman" pitchFamily="18" charset="0"/>
              </a:rPr>
              <a:t>unapre</a:t>
            </a:r>
            <a:r>
              <a:rPr lang="en-US" sz="1800" dirty="0" err="1" smtClean="0">
                <a:latin typeface="Times New Roman" pitchFamily="18" charset="0"/>
                <a:cs typeface="Times New Roman" pitchFamily="18" charset="0"/>
              </a:rPr>
              <a:t>dj</a:t>
            </a:r>
            <a:r>
              <a:rPr lang="vi-VN" sz="1800" dirty="0" smtClean="0">
                <a:latin typeface="Times New Roman" pitchFamily="18" charset="0"/>
                <a:cs typeface="Times New Roman" pitchFamily="18" charset="0"/>
              </a:rPr>
              <a:t>enja</a:t>
            </a:r>
            <a:r>
              <a:rPr lang="vi-VN" sz="1800" dirty="0">
                <a:latin typeface="Times New Roman" pitchFamily="18" charset="0"/>
                <a:cs typeface="Times New Roman" pitchFamily="18" charset="0"/>
              </a:rPr>
              <a:t>.</a:t>
            </a:r>
            <a:endParaRPr lang="sr-Latn-CS" sz="1800" dirty="0" smtClean="0">
              <a:latin typeface="Times New Roman" pitchFamily="18" charset="0"/>
              <a:cs typeface="Times New Roman" pitchFamily="18" charset="0"/>
            </a:endParaRPr>
          </a:p>
        </p:txBody>
      </p:sp>
      <p:sp>
        <p:nvSpPr>
          <p:cNvPr id="3" name="TextBox 2"/>
          <p:cNvSpPr txBox="1"/>
          <p:nvPr/>
        </p:nvSpPr>
        <p:spPr>
          <a:xfrm>
            <a:off x="8263352" y="5826111"/>
            <a:ext cx="284052" cy="307777"/>
          </a:xfrm>
          <a:prstGeom prst="rect">
            <a:avLst/>
          </a:prstGeom>
          <a:noFill/>
        </p:spPr>
        <p:txBody>
          <a:bodyPr wrap="none" rtlCol="0">
            <a:spAutoFit/>
          </a:bodyPr>
          <a:lstStyle/>
          <a:p>
            <a:r>
              <a:rPr lang="en-US" sz="1400" dirty="0" smtClean="0">
                <a:solidFill>
                  <a:schemeClr val="bg1"/>
                </a:solidFill>
              </a:rPr>
              <a:t>1</a:t>
            </a:r>
            <a:endParaRPr lang="en-US" dirty="0">
              <a:solidFill>
                <a:schemeClr val="bg1"/>
              </a:solidFill>
            </a:endParaRPr>
          </a:p>
        </p:txBody>
      </p:sp>
    </p:spTree>
    <p:extLst>
      <p:ext uri="{BB962C8B-B14F-4D97-AF65-F5344CB8AC3E}">
        <p14:creationId xmlns:p14="http://schemas.microsoft.com/office/powerpoint/2010/main" val="249257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Rezime</a:t>
            </a:r>
            <a:endParaRPr lang="sr-Latn-CS" dirty="0">
              <a:solidFill>
                <a:schemeClr val="tx1"/>
              </a:solidFill>
              <a:latin typeface="Times New Roman" pitchFamily="18" charset="0"/>
              <a:cs typeface="Times New Roman" pitchFamily="18" charset="0"/>
            </a:endParaRPr>
          </a:p>
        </p:txBody>
      </p:sp>
      <p:sp>
        <p:nvSpPr>
          <p:cNvPr id="36867" name="Content Placeholder 2"/>
          <p:cNvSpPr>
            <a:spLocks noGrp="1"/>
          </p:cNvSpPr>
          <p:nvPr>
            <p:ph idx="1"/>
          </p:nvPr>
        </p:nvSpPr>
        <p:spPr/>
        <p:txBody>
          <a:bodyPr>
            <a:normAutofit/>
          </a:bodyPr>
          <a:lstStyle/>
          <a:p>
            <a:pPr marL="0" indent="0" algn="just">
              <a:buNone/>
            </a:pPr>
            <a:r>
              <a:rPr lang="en-US" sz="1600" dirty="0" err="1" smtClean="0">
                <a:latin typeface="Times New Roman" pitchFamily="18" charset="0"/>
                <a:cs typeface="Times New Roman" pitchFamily="18" charset="0"/>
              </a:rPr>
              <a:t>Nasa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prodavnica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predstavlja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jedinstveno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odrediste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ljubitelje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slatkog</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potrazi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vrhunskim</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jedinstvenim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Fokusirani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smo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pruzanje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nezaboravnog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iskustva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kupcima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kroz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kvalitetne</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autenticne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poslastice</a:t>
            </a:r>
            <a:r>
              <a:rPr lang="en-US" sz="1600" dirty="0">
                <a:latin typeface="Times New Roman" pitchFamily="18" charset="0"/>
                <a:cs typeface="Times New Roman" pitchFamily="18" charset="0"/>
              </a:rPr>
              <a:t>.</a:t>
            </a:r>
          </a:p>
          <a:p>
            <a:pPr marL="0" indent="0" algn="just">
              <a:buNone/>
            </a:pPr>
            <a:endParaRPr lang="en-US" sz="1600" dirty="0" smtClean="0">
              <a:latin typeface="Times New Roman" pitchFamily="18" charset="0"/>
              <a:cs typeface="Times New Roman" pitchFamily="18" charset="0"/>
            </a:endParaRPr>
          </a:p>
          <a:p>
            <a:pPr marL="0" indent="0" algn="just">
              <a:buNone/>
            </a:pPr>
            <a:r>
              <a:rPr lang="en-US" sz="1800" b="1" dirty="0" err="1">
                <a:latin typeface="Times New Roman" pitchFamily="18" charset="0"/>
                <a:cs typeface="Times New Roman" pitchFamily="18" charset="0"/>
              </a:rPr>
              <a:t>Opis</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naseg</a:t>
            </a:r>
            <a:r>
              <a:rPr lang="en-US" sz="1800" b="1" dirty="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cilja</a:t>
            </a:r>
            <a:endParaRPr lang="en-US" sz="1600" dirty="0" smtClean="0">
              <a:latin typeface="Times New Roman" pitchFamily="18" charset="0"/>
              <a:cs typeface="Times New Roman" pitchFamily="18" charset="0"/>
            </a:endParaRPr>
          </a:p>
          <a:p>
            <a:pPr marL="0" indent="0" algn="just">
              <a:buNone/>
            </a:pPr>
            <a:r>
              <a:rPr lang="en-US" sz="1600" dirty="0" err="1" smtClean="0">
                <a:latin typeface="Times New Roman" pitchFamily="18" charset="0"/>
                <a:cs typeface="Times New Roman" pitchFamily="18" charset="0"/>
              </a:rPr>
              <a:t>Nasa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misija</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pruziti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nezaboravno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iskustvo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svakom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kupcu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kroz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vrhunskom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inovacije</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ukusima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posvecenost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odrzivosti</a:t>
            </a:r>
            <a:r>
              <a:rPr lang="en-US" sz="1600"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Nasa</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strast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lezi</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postizanju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izvanrednog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nasih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verujemo</a:t>
            </a:r>
            <a:r>
              <a:rPr lang="en-US" sz="1600" dirty="0">
                <a:latin typeface="Times New Roman" pitchFamily="18" charset="0"/>
                <a:cs typeface="Times New Roman" pitchFamily="18" charset="0"/>
              </a:rPr>
              <a:t> da je to </a:t>
            </a:r>
            <a:r>
              <a:rPr lang="en-US" sz="1600" dirty="0" err="1">
                <a:latin typeface="Times New Roman" pitchFamily="18" charset="0"/>
                <a:cs typeface="Times New Roman" pitchFamily="18" charset="0"/>
              </a:rPr>
              <a:t>kljuc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stvaranje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zadovoljnih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kupaca</a:t>
            </a:r>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524106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Opis poslovnog koncepta</a:t>
            </a:r>
            <a:endParaRPr lang="sr-Latn-CS" dirty="0">
              <a:solidFill>
                <a:schemeClr val="tx1"/>
              </a:solidFill>
              <a:latin typeface="Times New Roman" pitchFamily="18" charset="0"/>
              <a:cs typeface="Times New Roman" pitchFamily="18" charset="0"/>
            </a:endParaRPr>
          </a:p>
        </p:txBody>
      </p:sp>
      <p:sp>
        <p:nvSpPr>
          <p:cNvPr id="37891" name="Content Placeholder 2"/>
          <p:cNvSpPr>
            <a:spLocks noGrp="1"/>
          </p:cNvSpPr>
          <p:nvPr>
            <p:ph idx="1"/>
          </p:nvPr>
        </p:nvSpPr>
        <p:spPr/>
        <p:txBody>
          <a:bodyPr/>
          <a:lstStyle/>
          <a:p>
            <a:endParaRPr lang="en-US" sz="1400" dirty="0" smtClean="0"/>
          </a:p>
          <a:p>
            <a:pPr marL="0" indent="0" algn="just">
              <a:buNone/>
            </a:pPr>
            <a:r>
              <a:rPr lang="en-US" sz="1800" dirty="0" err="1" smtClean="0">
                <a:latin typeface="Times New Roman" pitchFamily="18" charset="0"/>
                <a:cs typeface="Times New Roman" pitchFamily="18" charset="0"/>
              </a:rPr>
              <a:t>Nas</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poslovni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koncept</a:t>
            </a:r>
            <a:r>
              <a:rPr lang="en-US" sz="1800" dirty="0">
                <a:latin typeface="Times New Roman" pitchFamily="18" charset="0"/>
                <a:cs typeface="Times New Roman" pitchFamily="18" charset="0"/>
              </a:rPr>
              <a:t> je </a:t>
            </a:r>
            <a:r>
              <a:rPr lang="en-US" sz="1800" dirty="0" err="1">
                <a:latin typeface="Times New Roman" pitchFamily="18" charset="0"/>
                <a:cs typeface="Times New Roman" pitchFamily="18" charset="0"/>
              </a:rPr>
              <a:t>usmeren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stvaranju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izuzetnih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cokoladnih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proizvoda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koji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zadovoljavaju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raznovrsne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ukuse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nasih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kupaca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istovremeno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pridrzavajuci</a:t>
            </a:r>
            <a:r>
              <a:rPr lang="en-US" sz="1800" dirty="0">
                <a:latin typeface="Times New Roman" pitchFamily="18" charset="0"/>
                <a:cs typeface="Times New Roman" pitchFamily="18" charset="0"/>
              </a:rPr>
              <a:t> se </a:t>
            </a:r>
            <a:r>
              <a:rPr lang="en-US" sz="1800" dirty="0" err="1">
                <a:latin typeface="Times New Roman" pitchFamily="18" charset="0"/>
                <a:cs typeface="Times New Roman" pitchFamily="18" charset="0"/>
              </a:rPr>
              <a:t>visokih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standarda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kvaliteta</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kreativnosti</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marL="0" indent="0" algn="just">
              <a:buNone/>
            </a:pPr>
            <a:r>
              <a:rPr lang="en-US" sz="1800" dirty="0" err="1">
                <a:latin typeface="Times New Roman" pitchFamily="18" charset="0"/>
                <a:cs typeface="Times New Roman" pitchFamily="18" charset="0"/>
              </a:rPr>
              <a:t>Centralni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deo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nase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strategije</a:t>
            </a:r>
            <a:r>
              <a:rPr lang="en-US" sz="1800" dirty="0">
                <a:latin typeface="Times New Roman" pitchFamily="18" charset="0"/>
                <a:cs typeface="Times New Roman" pitchFamily="18" charset="0"/>
              </a:rPr>
              <a:t> je </a:t>
            </a:r>
            <a:r>
              <a:rPr lang="en-US" sz="1800" dirty="0" err="1">
                <a:latin typeface="Times New Roman" pitchFamily="18" charset="0"/>
                <a:cs typeface="Times New Roman" pitchFamily="18" charset="0"/>
              </a:rPr>
              <a:t>sto</a:t>
            </a:r>
            <a:r>
              <a:rPr lang="en-US" sz="1800" dirty="0">
                <a:latin typeface="Times New Roman" pitchFamily="18" charset="0"/>
                <a:cs typeface="Times New Roman" pitchFamily="18" charset="0"/>
              </a:rPr>
              <a:t> vise </a:t>
            </a:r>
            <a:r>
              <a:rPr lang="en-US" sz="1800" dirty="0" err="1">
                <a:latin typeface="Times New Roman" pitchFamily="18" charset="0"/>
                <a:cs typeface="Times New Roman" pitchFamily="18" charset="0"/>
              </a:rPr>
              <a:t>promovisati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nase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proizvode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kroz</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raznih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vrsta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reklamiranja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 </a:t>
            </a:r>
            <a:r>
              <a:rPr lang="en-US" sz="1800" dirty="0" err="1">
                <a:latin typeface="Times New Roman" pitchFamily="18" charset="0"/>
                <a:cs typeface="Times New Roman" pitchFamily="18" charset="0"/>
              </a:rPr>
              <a:t>otvaranje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veb</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stranice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Slatki</a:t>
            </a:r>
            <a:r>
              <a:rPr lang="en-US" sz="1800" dirty="0">
                <a:latin typeface="Times New Roman" pitchFamily="18" charset="0"/>
                <a:cs typeface="Times New Roman" pitchFamily="18" charset="0"/>
              </a:rPr>
              <a:t> Raj", </a:t>
            </a:r>
            <a:r>
              <a:rPr lang="en-US" sz="1800" dirty="0" err="1">
                <a:latin typeface="Times New Roman" pitchFamily="18" charset="0"/>
                <a:cs typeface="Times New Roman" pitchFamily="18" charset="0"/>
              </a:rPr>
              <a:t>kako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bismo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povecali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prisustvo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trzistu</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stvorili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nezaboravno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iskustvo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nase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kupce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Kroz</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ovu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platformu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posetioci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imati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pristup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raznovrsnom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asortimanu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cokolada</a:t>
            </a:r>
            <a:r>
              <a:rPr lang="en-US" sz="1800" dirty="0">
                <a:latin typeface="Times New Roman" pitchFamily="18" charset="0"/>
                <a:cs typeface="Times New Roman" pitchFamily="18" charset="0"/>
              </a:rPr>
              <a:t>, od </a:t>
            </a:r>
            <a:r>
              <a:rPr lang="en-US" sz="1800" dirty="0" err="1">
                <a:latin typeface="Times New Roman" pitchFamily="18" charset="0"/>
                <a:cs typeface="Times New Roman" pitchFamily="18" charset="0"/>
              </a:rPr>
              <a:t>klasicnih</a:t>
            </a:r>
            <a:r>
              <a:rPr lang="en-US" sz="1800" dirty="0">
                <a:latin typeface="Times New Roman" pitchFamily="18" charset="0"/>
                <a:cs typeface="Times New Roman" pitchFamily="18" charset="0"/>
              </a:rPr>
              <a:t> do </a:t>
            </a:r>
            <a:r>
              <a:rPr lang="en-US" sz="1800" dirty="0" err="1">
                <a:latin typeface="Times New Roman" pitchFamily="18" charset="0"/>
                <a:cs typeface="Times New Roman" pitchFamily="18" charset="0"/>
              </a:rPr>
              <a:t>ekskluzivnih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ukusa</a:t>
            </a:r>
            <a:r>
              <a:rPr lang="en-US" sz="1800" dirty="0">
                <a:latin typeface="Times New Roman" pitchFamily="18" charset="0"/>
                <a:cs typeface="Times New Roman" pitchFamily="18" charset="0"/>
              </a:rPr>
              <a:t>, s </a:t>
            </a:r>
            <a:r>
              <a:rPr lang="en-US" sz="1800" dirty="0" err="1">
                <a:latin typeface="Times New Roman" pitchFamily="18" charset="0"/>
                <a:cs typeface="Times New Roman" pitchFamily="18" charset="0"/>
              </a:rPr>
              <a:t>mogucnoscu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personalizacije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narudzbina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prema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svojim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preferencama</a:t>
            </a:r>
            <a:r>
              <a:rPr lang="en-US" sz="1800" dirty="0">
                <a:latin typeface="Times New Roman" pitchFamily="18" charset="0"/>
                <a:cs typeface="Times New Roman" pitchFamily="18" charset="0"/>
              </a:rPr>
              <a:t>.</a:t>
            </a:r>
          </a:p>
          <a:p>
            <a:endParaRPr lang="sr-Latn-CS" dirty="0"/>
          </a:p>
        </p:txBody>
      </p:sp>
    </p:spTree>
    <p:extLst>
      <p:ext uri="{BB962C8B-B14F-4D97-AF65-F5344CB8AC3E}">
        <p14:creationId xmlns:p14="http://schemas.microsoft.com/office/powerpoint/2010/main" val="2618390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CS" dirty="0" smtClean="0">
                <a:solidFill>
                  <a:schemeClr val="tx1"/>
                </a:solidFill>
                <a:latin typeface="Times New Roman" pitchFamily="18" charset="0"/>
                <a:cs typeface="Times New Roman" pitchFamily="18" charset="0"/>
              </a:rPr>
              <a:t>Opis proizvod / usluga</a:t>
            </a:r>
            <a:endParaRPr lang="en-US" dirty="0">
              <a:solidFill>
                <a:schemeClr val="tx1"/>
              </a:solidFill>
              <a:latin typeface="Times New Roman" pitchFamily="18" charset="0"/>
              <a:cs typeface="Times New Roman" pitchFamily="18" charset="0"/>
            </a:endParaRPr>
          </a:p>
        </p:txBody>
      </p:sp>
      <p:sp>
        <p:nvSpPr>
          <p:cNvPr id="38915" name="Content Placeholder 2"/>
          <p:cNvSpPr>
            <a:spLocks noGrp="1"/>
          </p:cNvSpPr>
          <p:nvPr>
            <p:ph idx="1"/>
          </p:nvPr>
        </p:nvSpPr>
        <p:spPr/>
        <p:txBody>
          <a:bodyPr>
            <a:normAutofit fontScale="92500" lnSpcReduction="20000"/>
          </a:bodyPr>
          <a:lstStyle/>
          <a:p>
            <a:pPr marL="365760" lvl="1" indent="0">
              <a:buNone/>
            </a:pPr>
            <a:r>
              <a:rPr lang="en-US" sz="1600" b="1" dirty="0" err="1" smtClean="0">
                <a:latin typeface="Times New Roman" pitchFamily="18" charset="0"/>
                <a:cs typeface="Times New Roman" pitchFamily="18" charset="0"/>
              </a:rPr>
              <a:t>Opis</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naseg</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proizvoda</a:t>
            </a:r>
            <a:r>
              <a:rPr lang="en-US" sz="1600" b="1" dirty="0" smtClean="0">
                <a:latin typeface="Times New Roman" pitchFamily="18" charset="0"/>
                <a:cs typeface="Times New Roman" pitchFamily="18" charset="0"/>
              </a:rPr>
              <a:t> i </a:t>
            </a:r>
            <a:r>
              <a:rPr lang="en-US" sz="1600" b="1" dirty="0" err="1" smtClean="0">
                <a:latin typeface="Times New Roman" pitchFamily="18" charset="0"/>
                <a:cs typeface="Times New Roman" pitchFamily="18" charset="0"/>
              </a:rPr>
              <a:t>cena</a:t>
            </a:r>
            <a:endParaRPr lang="en-US" sz="1600" b="1" dirty="0" smtClean="0">
              <a:latin typeface="Times New Roman" pitchFamily="18" charset="0"/>
              <a:cs typeface="Times New Roman" pitchFamily="18" charset="0"/>
            </a:endParaRPr>
          </a:p>
          <a:p>
            <a:pPr marL="365760" lvl="1" indent="0">
              <a:buNone/>
            </a:pPr>
            <a:endParaRPr lang="en-US" sz="1400" dirty="0" smtClean="0">
              <a:latin typeface="Times New Roman" pitchFamily="18" charset="0"/>
              <a:cs typeface="Times New Roman" pitchFamily="18" charset="0"/>
            </a:endParaRPr>
          </a:p>
          <a:p>
            <a:pPr marL="365760" lvl="1" indent="0" algn="just">
              <a:buNone/>
            </a:pPr>
            <a:r>
              <a:rPr lang="en-US" sz="1400" dirty="0" err="1" smtClean="0">
                <a:latin typeface="Times New Roman" pitchFamily="18" charset="0"/>
                <a:cs typeface="Times New Roman" pitchFamily="18" charset="0"/>
              </a:rPr>
              <a:t>Slatki</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Raj, </a:t>
            </a:r>
            <a:r>
              <a:rPr lang="en-US" sz="1400" dirty="0" err="1">
                <a:latin typeface="Times New Roman" pitchFamily="18" charset="0"/>
                <a:cs typeface="Times New Roman" pitchFamily="18" charset="0"/>
              </a:rPr>
              <a:t>kao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vrhunski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proizvodjac</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cokolada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ponosno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predstavljamo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svoj</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raznovstan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asortiman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cokoladnih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proizvoda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proizvedenih</a:t>
            </a:r>
            <a:r>
              <a:rPr lang="en-US" sz="1400" dirty="0">
                <a:latin typeface="Times New Roman" pitchFamily="18" charset="0"/>
                <a:cs typeface="Times New Roman" pitchFamily="18" charset="0"/>
              </a:rPr>
              <a:t> s </a:t>
            </a:r>
            <a:r>
              <a:rPr lang="en-US" sz="1400" dirty="0" err="1">
                <a:latin typeface="Times New Roman" pitchFamily="18" charset="0"/>
                <a:cs typeface="Times New Roman" pitchFamily="18" charset="0"/>
              </a:rPr>
              <a:t>pazljivim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odabirom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najkvalitetnijih</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i </a:t>
            </a:r>
            <a:r>
              <a:rPr lang="en-US" sz="1400" dirty="0" err="1">
                <a:latin typeface="Times New Roman" pitchFamily="18" charset="0"/>
                <a:cs typeface="Times New Roman" pitchFamily="18" charset="0"/>
              </a:rPr>
              <a:t>domacih</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sirovina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sto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kakao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zrno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mleko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kakao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puter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jagode</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i </a:t>
            </a:r>
            <a:r>
              <a:rPr lang="en-US" sz="1400" dirty="0" err="1">
                <a:latin typeface="Times New Roman" pitchFamily="18" charset="0"/>
                <a:cs typeface="Times New Roman" pitchFamily="18" charset="0"/>
              </a:rPr>
              <a:t>orasasti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plodovi</a:t>
            </a: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Od </a:t>
            </a:r>
            <a:r>
              <a:rPr lang="en-US" sz="1400" dirty="0" err="1" smtClean="0">
                <a:latin typeface="Times New Roman" pitchFamily="18" charset="0"/>
                <a:cs typeface="Times New Roman" pitchFamily="18" charset="0"/>
              </a:rPr>
              <a:t>ovih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domacih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sirovina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dobijemo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nase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proizvode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kao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sto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a:t>
            </a:r>
            <a:r>
              <a:rPr lang="en-US" sz="1400" dirty="0" smtClean="0">
                <a:latin typeface="Times New Roman" pitchFamily="18" charset="0"/>
                <a:cs typeface="Times New Roman" pitchFamily="18" charset="0"/>
              </a:rPr>
              <a:t>: </a:t>
            </a:r>
          </a:p>
          <a:p>
            <a:pPr marL="365760" lvl="1" indent="0">
              <a:buNone/>
            </a:pPr>
            <a:endParaRPr lang="en-US" sz="1400" dirty="0" smtClean="0">
              <a:latin typeface="Times New Roman" pitchFamily="18" charset="0"/>
              <a:cs typeface="Times New Roman" pitchFamily="18" charset="0"/>
            </a:endParaRPr>
          </a:p>
          <a:p>
            <a:pPr marL="708660" lvl="1" indent="-342900">
              <a:buFont typeface="+mj-lt"/>
              <a:buAutoNum type="arabicPeriod"/>
            </a:pPr>
            <a:r>
              <a:rPr lang="en-US" sz="1300" dirty="0" err="1">
                <a:latin typeface="Times New Roman" pitchFamily="18" charset="0"/>
                <a:cs typeface="Times New Roman" pitchFamily="18" charset="0"/>
              </a:rPr>
              <a:t>T</a:t>
            </a:r>
            <a:r>
              <a:rPr lang="en-US" sz="1300" dirty="0" err="1" smtClean="0">
                <a:latin typeface="Times New Roman" pitchFamily="18" charset="0"/>
                <a:cs typeface="Times New Roman" pitchFamily="18" charset="0"/>
              </a:rPr>
              <a:t>amna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cokolada</a:t>
            </a:r>
            <a:r>
              <a:rPr lang="en-US" sz="1300" dirty="0">
                <a:latin typeface="Times New Roman" pitchFamily="18" charset="0"/>
                <a:cs typeface="Times New Roman" pitchFamily="18" charset="0"/>
              </a:rPr>
              <a:t> </a:t>
            </a:r>
            <a:r>
              <a:rPr lang="en-US" sz="1300" dirty="0" smtClean="0">
                <a:latin typeface="Times New Roman" pitchFamily="18" charset="0"/>
                <a:cs typeface="Times New Roman" pitchFamily="18" charset="0"/>
              </a:rPr>
              <a:t>- 500 RSD, </a:t>
            </a:r>
          </a:p>
          <a:p>
            <a:pPr marL="708660" lvl="1" indent="-342900">
              <a:buFont typeface="+mj-lt"/>
              <a:buAutoNum type="arabicPeriod"/>
            </a:pPr>
            <a:r>
              <a:rPr lang="en-US" sz="1300" dirty="0" err="1">
                <a:latin typeface="Times New Roman" pitchFamily="18" charset="0"/>
                <a:cs typeface="Times New Roman" pitchFamily="18" charset="0"/>
              </a:rPr>
              <a:t>B</a:t>
            </a:r>
            <a:r>
              <a:rPr lang="en-US" sz="1300" dirty="0" err="1" smtClean="0">
                <a:latin typeface="Times New Roman" pitchFamily="18" charset="0"/>
                <a:cs typeface="Times New Roman" pitchFamily="18" charset="0"/>
              </a:rPr>
              <a:t>ela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cokolada</a:t>
            </a:r>
            <a:r>
              <a:rPr lang="en-US" sz="1300" dirty="0" smtClean="0">
                <a:latin typeface="Times New Roman" pitchFamily="18" charset="0"/>
                <a:cs typeface="Times New Roman" pitchFamily="18" charset="0"/>
              </a:rPr>
              <a:t> – 500 RSD,</a:t>
            </a:r>
          </a:p>
          <a:p>
            <a:pPr marL="708660" lvl="1" indent="-342900">
              <a:buFont typeface="+mj-lt"/>
              <a:buAutoNum type="arabicPeriod"/>
            </a:pPr>
            <a:r>
              <a:rPr lang="en-US" sz="1300" dirty="0" err="1" smtClean="0">
                <a:latin typeface="Times New Roman" pitchFamily="18" charset="0"/>
                <a:cs typeface="Times New Roman" pitchFamily="18" charset="0"/>
              </a:rPr>
              <a:t>Cokolada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sa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lesnicima</a:t>
            </a:r>
            <a:r>
              <a:rPr lang="en-US" sz="1300" dirty="0" smtClean="0">
                <a:latin typeface="Times New Roman" pitchFamily="18" charset="0"/>
                <a:cs typeface="Times New Roman" pitchFamily="18" charset="0"/>
              </a:rPr>
              <a:t> – 700 RSD,</a:t>
            </a:r>
          </a:p>
          <a:p>
            <a:pPr marL="708660" lvl="1" indent="-342900">
              <a:buFont typeface="+mj-lt"/>
              <a:buAutoNum type="arabicPeriod"/>
            </a:pPr>
            <a:r>
              <a:rPr lang="en-US" sz="1300" dirty="0" err="1" smtClean="0">
                <a:latin typeface="Times New Roman" pitchFamily="18" charset="0"/>
                <a:cs typeface="Times New Roman" pitchFamily="18" charset="0"/>
              </a:rPr>
              <a:t>Cokoladne</a:t>
            </a:r>
            <a:r>
              <a:rPr lang="en-US" sz="1300" dirty="0" smtClean="0">
                <a:latin typeface="Times New Roman" pitchFamily="18" charset="0"/>
                <a:cs typeface="Times New Roman" pitchFamily="18" charset="0"/>
              </a:rPr>
              <a:t> praline – 800 RSD,</a:t>
            </a:r>
          </a:p>
          <a:p>
            <a:pPr marL="708660" lvl="1" indent="-342900">
              <a:buFont typeface="+mj-lt"/>
              <a:buAutoNum type="arabicPeriod"/>
            </a:pPr>
            <a:r>
              <a:rPr lang="en-US" sz="1300" dirty="0" err="1" smtClean="0">
                <a:latin typeface="Times New Roman" pitchFamily="18" charset="0"/>
                <a:cs typeface="Times New Roman" pitchFamily="18" charset="0"/>
              </a:rPr>
              <a:t>Mlecna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cokolada</a:t>
            </a:r>
            <a:r>
              <a:rPr lang="en-US" sz="1300" dirty="0" smtClean="0">
                <a:latin typeface="Times New Roman" pitchFamily="18" charset="0"/>
                <a:cs typeface="Times New Roman" pitchFamily="18" charset="0"/>
              </a:rPr>
              <a:t> – 500 RSD,</a:t>
            </a:r>
          </a:p>
          <a:p>
            <a:pPr marL="708660" lvl="1" indent="-342900">
              <a:buFont typeface="+mj-lt"/>
              <a:buAutoNum type="arabicPeriod"/>
            </a:pPr>
            <a:r>
              <a:rPr lang="en-US" sz="1300" dirty="0" err="1" smtClean="0">
                <a:latin typeface="Times New Roman" pitchFamily="18" charset="0"/>
                <a:cs typeface="Times New Roman" pitchFamily="18" charset="0"/>
              </a:rPr>
              <a:t>Bela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cokolada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sa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jagodama</a:t>
            </a:r>
            <a:r>
              <a:rPr lang="en-US" sz="1300" dirty="0" smtClean="0">
                <a:latin typeface="Times New Roman" pitchFamily="18" charset="0"/>
                <a:cs typeface="Times New Roman" pitchFamily="18" charset="0"/>
              </a:rPr>
              <a:t> – 700 RSD.</a:t>
            </a:r>
          </a:p>
          <a:p>
            <a:pPr marL="365760" lvl="1" indent="0">
              <a:buNone/>
            </a:pPr>
            <a:endParaRPr lang="en-US" sz="1200" dirty="0">
              <a:latin typeface="Times New Roman" pitchFamily="18" charset="0"/>
              <a:cs typeface="Times New Roman" pitchFamily="18" charset="0"/>
            </a:endParaRPr>
          </a:p>
          <a:p>
            <a:pPr marL="365760" lvl="1" indent="0">
              <a:buNone/>
            </a:pPr>
            <a:r>
              <a:rPr lang="en-US" sz="1400" dirty="0" err="1" smtClean="0">
                <a:latin typeface="Times New Roman" pitchFamily="18" charset="0"/>
                <a:cs typeface="Times New Roman" pitchFamily="18" charset="0"/>
              </a:rPr>
              <a:t>Slatki</a:t>
            </a:r>
            <a:r>
              <a:rPr lang="en-US" sz="1400" dirty="0" smtClean="0">
                <a:latin typeface="Times New Roman" pitchFamily="18" charset="0"/>
                <a:cs typeface="Times New Roman" pitchFamily="18" charset="0"/>
              </a:rPr>
              <a:t> </a:t>
            </a:r>
            <a:r>
              <a:rPr lang="en-US" sz="1400" dirty="0">
                <a:latin typeface="Times New Roman" pitchFamily="18" charset="0"/>
                <a:cs typeface="Times New Roman" pitchFamily="18" charset="0"/>
              </a:rPr>
              <a:t>Raj </a:t>
            </a:r>
            <a:r>
              <a:rPr lang="en-US" sz="1400" dirty="0" err="1">
                <a:latin typeface="Times New Roman" pitchFamily="18" charset="0"/>
                <a:cs typeface="Times New Roman" pitchFamily="18" charset="0"/>
              </a:rPr>
              <a:t>takodje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pruza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razlicite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mogucnosti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za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kupovinu</a:t>
            </a:r>
            <a:r>
              <a:rPr lang="en-US" sz="1400" dirty="0">
                <a:latin typeface="Times New Roman" pitchFamily="18" charset="0"/>
                <a:cs typeface="Times New Roman" pitchFamily="18" charset="0"/>
              </a:rPr>
              <a:t> i </a:t>
            </a:r>
            <a:r>
              <a:rPr lang="en-US" sz="1400" dirty="0" err="1" smtClean="0">
                <a:latin typeface="Times New Roman" pitchFamily="18" charset="0"/>
                <a:cs typeface="Times New Roman" pitchFamily="18" charset="0"/>
              </a:rPr>
              <a:t>dostavu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proizvoda</a:t>
            </a:r>
            <a:r>
              <a:rPr lang="en-US" sz="1400" dirty="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kako</a:t>
            </a:r>
            <a:r>
              <a:rPr lang="en-US" sz="1400" dirty="0" smtClean="0">
                <a:latin typeface="Times New Roman" pitchFamily="18" charset="0"/>
                <a:cs typeface="Times New Roman" pitchFamily="18" charset="0"/>
              </a:rPr>
              <a:t> bi </a:t>
            </a:r>
            <a:r>
              <a:rPr lang="en-US" sz="1400" dirty="0" err="1">
                <a:latin typeface="Times New Roman" pitchFamily="18" charset="0"/>
                <a:cs typeface="Times New Roman" pitchFamily="18" charset="0"/>
              </a:rPr>
              <a:t>zadovoljio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potrebe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raznolike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klijentele</a:t>
            </a:r>
            <a:r>
              <a:rPr lang="en-US" sz="1400" dirty="0" smtClean="0">
                <a:latin typeface="Times New Roman" pitchFamily="18" charset="0"/>
                <a:cs typeface="Times New Roman" pitchFamily="18" charset="0"/>
              </a:rPr>
              <a:t>: </a:t>
            </a:r>
          </a:p>
          <a:p>
            <a:pPr marL="594360" lvl="1" indent="-228600">
              <a:buFont typeface="+mj-lt"/>
              <a:buAutoNum type="arabicPeriod"/>
            </a:pPr>
            <a:r>
              <a:rPr lang="en-US" sz="1300" dirty="0" err="1" smtClean="0">
                <a:latin typeface="Times New Roman" pitchFamily="18" charset="0"/>
                <a:cs typeface="Times New Roman" pitchFamily="18" charset="0"/>
              </a:rPr>
              <a:t>Isporuka</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putem</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Aks</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kurirske</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sluzbe</a:t>
            </a:r>
            <a:r>
              <a:rPr lang="en-US" sz="1300" dirty="0" smtClean="0">
                <a:latin typeface="Times New Roman" pitchFamily="18" charset="0"/>
                <a:cs typeface="Times New Roman" pitchFamily="18" charset="0"/>
              </a:rPr>
              <a:t>.</a:t>
            </a:r>
          </a:p>
          <a:p>
            <a:pPr marL="594360" lvl="1" indent="-228600">
              <a:buFont typeface="+mj-lt"/>
              <a:buAutoNum type="arabicPeriod"/>
            </a:pPr>
            <a:r>
              <a:rPr lang="en-US" sz="1300" dirty="0" err="1" smtClean="0">
                <a:latin typeface="Times New Roman" pitchFamily="18" charset="0"/>
                <a:cs typeface="Times New Roman" pitchFamily="18" charset="0"/>
              </a:rPr>
              <a:t>Licno</a:t>
            </a:r>
            <a:r>
              <a:rPr lang="en-US" sz="1300" dirty="0" smtClean="0">
                <a:latin typeface="Times New Roman" pitchFamily="18" charset="0"/>
                <a:cs typeface="Times New Roman" pitchFamily="18" charset="0"/>
              </a:rPr>
              <a:t> </a:t>
            </a:r>
            <a:r>
              <a:rPr lang="en-US" sz="1300" dirty="0" err="1" smtClean="0">
                <a:latin typeface="Times New Roman" pitchFamily="18" charset="0"/>
                <a:cs typeface="Times New Roman" pitchFamily="18" charset="0"/>
              </a:rPr>
              <a:t>preuzimanje</a:t>
            </a:r>
            <a:r>
              <a:rPr lang="en-US" sz="1300" dirty="0" smtClean="0">
                <a:latin typeface="Times New Roman" pitchFamily="18" charset="0"/>
                <a:cs typeface="Times New Roman" pitchFamily="18" charset="0"/>
              </a:rPr>
              <a:t> u </a:t>
            </a:r>
            <a:r>
              <a:rPr lang="en-US" sz="1300" dirty="0" err="1" smtClean="0">
                <a:latin typeface="Times New Roman" pitchFamily="18" charset="0"/>
                <a:cs typeface="Times New Roman" pitchFamily="18" charset="0"/>
              </a:rPr>
              <a:t>prodavnici</a:t>
            </a:r>
            <a:r>
              <a:rPr lang="en-US" sz="1300" dirty="0" smtClean="0">
                <a:latin typeface="Times New Roman" pitchFamily="18" charset="0"/>
                <a:cs typeface="Times New Roman" pitchFamily="18" charset="0"/>
              </a:rPr>
              <a:t>.</a:t>
            </a:r>
          </a:p>
          <a:p>
            <a:pPr marL="365760" lvl="1" indent="0">
              <a:buNone/>
            </a:pPr>
            <a:endParaRPr lang="en-US" sz="1400" b="1" dirty="0" smtClean="0">
              <a:latin typeface="Times New Roman" pitchFamily="18" charset="0"/>
              <a:cs typeface="Times New Roman" pitchFamily="18" charset="0"/>
            </a:endParaRPr>
          </a:p>
          <a:p>
            <a:pPr marL="365760" lvl="1" indent="0">
              <a:buNone/>
            </a:pPr>
            <a:r>
              <a:rPr lang="en-US" sz="1700" b="1" dirty="0" err="1" smtClean="0">
                <a:latin typeface="Times New Roman" pitchFamily="18" charset="0"/>
                <a:cs typeface="Times New Roman" pitchFamily="18" charset="0"/>
              </a:rPr>
              <a:t>Sigurnost</a:t>
            </a:r>
            <a:endParaRPr lang="en-US" sz="1700" b="1" dirty="0" smtClean="0">
              <a:latin typeface="Times New Roman" pitchFamily="18" charset="0"/>
              <a:cs typeface="Times New Roman" pitchFamily="18" charset="0"/>
            </a:endParaRPr>
          </a:p>
          <a:p>
            <a:pPr marL="365760" lvl="1" indent="0" algn="just">
              <a:buNone/>
            </a:pPr>
            <a:r>
              <a:rPr lang="en-US" sz="1500" dirty="0" err="1">
                <a:latin typeface="Times New Roman" pitchFamily="18" charset="0"/>
                <a:cs typeface="Times New Roman" pitchFamily="18" charset="0"/>
              </a:rPr>
              <a:t>Za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potpunu</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transparentnost</a:t>
            </a:r>
            <a:r>
              <a:rPr lang="en-US" sz="1500" dirty="0">
                <a:latin typeface="Times New Roman" pitchFamily="18" charset="0"/>
                <a:cs typeface="Times New Roman" pitchFamily="18" charset="0"/>
              </a:rPr>
              <a:t> i </a:t>
            </a:r>
            <a:r>
              <a:rPr lang="en-US" sz="1500" dirty="0" err="1">
                <a:latin typeface="Times New Roman" pitchFamily="18" charset="0"/>
                <a:cs typeface="Times New Roman" pitchFamily="18" charset="0"/>
              </a:rPr>
              <a:t>evidenciju</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svaka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porudzbina</a:t>
            </a:r>
            <a:r>
              <a:rPr lang="en-US" sz="1500" dirty="0">
                <a:latin typeface="Times New Roman" pitchFamily="18" charset="0"/>
                <a:cs typeface="Times New Roman" pitchFamily="18" charset="0"/>
              </a:rPr>
              <a:t> se </a:t>
            </a:r>
            <a:r>
              <a:rPr lang="en-US" sz="1500" dirty="0" err="1">
                <a:latin typeface="Times New Roman" pitchFamily="18" charset="0"/>
                <a:cs typeface="Times New Roman" pitchFamily="18" charset="0"/>
              </a:rPr>
              <a:t>pazljivo</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belezi</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ukljucujuci</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informacije</a:t>
            </a:r>
            <a:r>
              <a:rPr lang="en-US" sz="1500" dirty="0">
                <a:latin typeface="Times New Roman" pitchFamily="18" charset="0"/>
                <a:cs typeface="Times New Roman" pitchFamily="18" charset="0"/>
              </a:rPr>
              <a:t> o </a:t>
            </a:r>
            <a:r>
              <a:rPr lang="en-US" sz="1500" dirty="0" err="1">
                <a:latin typeface="Times New Roman" pitchFamily="18" charset="0"/>
                <a:cs typeface="Times New Roman" pitchFamily="18" charset="0"/>
              </a:rPr>
              <a:t>osobi</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koja</a:t>
            </a:r>
            <a:r>
              <a:rPr lang="en-US" sz="1500" dirty="0">
                <a:latin typeface="Times New Roman" pitchFamily="18" charset="0"/>
                <a:cs typeface="Times New Roman" pitchFamily="18" charset="0"/>
              </a:rPr>
              <a:t> je </a:t>
            </a:r>
            <a:r>
              <a:rPr lang="en-US" sz="1500" dirty="0" err="1">
                <a:latin typeface="Times New Roman" pitchFamily="18" charset="0"/>
                <a:cs typeface="Times New Roman" pitchFamily="18" charset="0"/>
              </a:rPr>
              <a:t>preuzela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proizvode</a:t>
            </a:r>
            <a:r>
              <a:rPr lang="en-US" sz="1500" dirty="0">
                <a:latin typeface="Times New Roman" pitchFamily="18" charset="0"/>
                <a:cs typeface="Times New Roman" pitchFamily="18" charset="0"/>
              </a:rPr>
              <a:t> i datum </a:t>
            </a:r>
            <a:r>
              <a:rPr lang="en-US" sz="1500" dirty="0" err="1">
                <a:latin typeface="Times New Roman" pitchFamily="18" charset="0"/>
                <a:cs typeface="Times New Roman" pitchFamily="18" charset="0"/>
              </a:rPr>
              <a:t>porudzbine</a:t>
            </a:r>
            <a:r>
              <a:rPr lang="en-US" sz="1500" dirty="0">
                <a:latin typeface="Times New Roman" pitchFamily="18" charset="0"/>
                <a:cs typeface="Times New Roman" pitchFamily="18" charset="0"/>
              </a:rPr>
              <a:t>. Na </a:t>
            </a:r>
            <a:r>
              <a:rPr lang="en-US" sz="1500" dirty="0" err="1">
                <a:latin typeface="Times New Roman" pitchFamily="18" charset="0"/>
                <a:cs typeface="Times New Roman" pitchFamily="18" charset="0"/>
              </a:rPr>
              <a:t>taj</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nacin</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Slatki</a:t>
            </a:r>
            <a:r>
              <a:rPr lang="en-US" sz="1500" dirty="0">
                <a:latin typeface="Times New Roman" pitchFamily="18" charset="0"/>
                <a:cs typeface="Times New Roman" pitchFamily="18" charset="0"/>
              </a:rPr>
              <a:t> Raj” </a:t>
            </a:r>
            <a:r>
              <a:rPr lang="en-US" sz="1500" dirty="0" err="1">
                <a:latin typeface="Times New Roman" pitchFamily="18" charset="0"/>
                <a:cs typeface="Times New Roman" pitchFamily="18" charset="0"/>
              </a:rPr>
              <a:t>zeli</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pruziti</a:t>
            </a:r>
            <a:r>
              <a:rPr lang="en-US" sz="1500" dirty="0">
                <a:latin typeface="Times New Roman" pitchFamily="18" charset="0"/>
                <a:cs typeface="Times New Roman" pitchFamily="18" charset="0"/>
              </a:rPr>
              <a:t> ne </a:t>
            </a:r>
            <a:r>
              <a:rPr lang="en-US" sz="1500" dirty="0" err="1">
                <a:latin typeface="Times New Roman" pitchFamily="18" charset="0"/>
                <a:cs typeface="Times New Roman" pitchFamily="18" charset="0"/>
              </a:rPr>
              <a:t>samo</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ukusno</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iskustvo</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vec</a:t>
            </a:r>
            <a:r>
              <a:rPr lang="en-US" sz="1500" dirty="0">
                <a:latin typeface="Times New Roman" pitchFamily="18" charset="0"/>
                <a:cs typeface="Times New Roman" pitchFamily="18" charset="0"/>
              </a:rPr>
              <a:t> i </a:t>
            </a:r>
            <a:r>
              <a:rPr lang="en-US" sz="1500" dirty="0" err="1">
                <a:latin typeface="Times New Roman" pitchFamily="18" charset="0"/>
                <a:cs typeface="Times New Roman" pitchFamily="18" charset="0"/>
              </a:rPr>
              <a:t>bezbednost</a:t>
            </a:r>
            <a:r>
              <a:rPr lang="en-US" sz="1500" dirty="0">
                <a:latin typeface="Times New Roman" pitchFamily="18" charset="0"/>
                <a:cs typeface="Times New Roman" pitchFamily="18" charset="0"/>
              </a:rPr>
              <a:t> i </a:t>
            </a:r>
            <a:r>
              <a:rPr lang="en-US" sz="1500" dirty="0" err="1">
                <a:latin typeface="Times New Roman" pitchFamily="18" charset="0"/>
                <a:cs typeface="Times New Roman" pitchFamily="18" charset="0"/>
              </a:rPr>
              <a:t>sigurnost</a:t>
            </a:r>
            <a:r>
              <a:rPr lang="en-US" sz="1500" dirty="0">
                <a:latin typeface="Times New Roman" pitchFamily="18" charset="0"/>
                <a:cs typeface="Times New Roman" pitchFamily="18" charset="0"/>
              </a:rPr>
              <a:t> u </a:t>
            </a:r>
            <a:r>
              <a:rPr lang="en-US" sz="1500" dirty="0" err="1">
                <a:latin typeface="Times New Roman" pitchFamily="18" charset="0"/>
                <a:cs typeface="Times New Roman" pitchFamily="18" charset="0"/>
              </a:rPr>
              <a:t>svakoj</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transakciji</a:t>
            </a:r>
            <a:r>
              <a:rPr lang="en-US" sz="1500" dirty="0" smtClean="0">
                <a:latin typeface="Times New Roman" pitchFamily="18" charset="0"/>
                <a:cs typeface="Times New Roman" pitchFamily="18" charset="0"/>
              </a:rPr>
              <a:t>.</a:t>
            </a:r>
          </a:p>
          <a:p>
            <a:pPr marL="0" indent="0">
              <a:buNone/>
            </a:pPr>
            <a:endParaRPr lang="en-US" sz="1400" dirty="0" smtClean="0"/>
          </a:p>
          <a:p>
            <a:pPr marL="365760" lvl="1" indent="0">
              <a:buNone/>
            </a:pPr>
            <a:endParaRPr lang="en-US" sz="1400" dirty="0" smtClean="0"/>
          </a:p>
          <a:p>
            <a:pPr marL="0" indent="0">
              <a:buNone/>
            </a:pPr>
            <a:r>
              <a:rPr lang="en-US" sz="1100" dirty="0" smtClean="0"/>
              <a:t>    </a:t>
            </a:r>
            <a:endParaRPr lang="en-US" sz="1200" dirty="0" smtClean="0"/>
          </a:p>
          <a:p>
            <a:pPr marL="365760" lvl="1" indent="0">
              <a:buNone/>
            </a:pPr>
            <a:endParaRPr lang="en-US" sz="1400" dirty="0" smtClean="0"/>
          </a:p>
          <a:p>
            <a:pPr marL="708660" lvl="1" indent="-342900">
              <a:buFont typeface="+mj-lt"/>
              <a:buAutoNum type="arabicPeriod"/>
            </a:pPr>
            <a:endParaRPr lang="en-US" sz="1400" dirty="0" smtClean="0"/>
          </a:p>
          <a:p>
            <a:pPr lvl="1"/>
            <a:endParaRPr lang="en-US" sz="1800" dirty="0" smtClean="0"/>
          </a:p>
        </p:txBody>
      </p:sp>
    </p:spTree>
    <p:extLst>
      <p:ext uri="{BB962C8B-B14F-4D97-AF65-F5344CB8AC3E}">
        <p14:creationId xmlns:p14="http://schemas.microsoft.com/office/powerpoint/2010/main" val="2217078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Analiza tržišta</a:t>
            </a:r>
            <a:endParaRPr lang="sr-Latn-CS" dirty="0">
              <a:solidFill>
                <a:schemeClr val="tx1"/>
              </a:solidFill>
              <a:latin typeface="Times New Roman" pitchFamily="18" charset="0"/>
              <a:cs typeface="Times New Roman" pitchFamily="18" charset="0"/>
            </a:endParaRPr>
          </a:p>
        </p:txBody>
      </p:sp>
      <p:sp>
        <p:nvSpPr>
          <p:cNvPr id="41987" name="Content Placeholder 2"/>
          <p:cNvSpPr>
            <a:spLocks noGrp="1"/>
          </p:cNvSpPr>
          <p:nvPr>
            <p:ph idx="1"/>
          </p:nvPr>
        </p:nvSpPr>
        <p:spPr/>
        <p:txBody>
          <a:bodyPr>
            <a:normAutofit/>
          </a:bodyPr>
          <a:lstStyle/>
          <a:p>
            <a:pPr marL="0" indent="0" algn="just">
              <a:buNone/>
            </a:pPr>
            <a:r>
              <a:rPr lang="sr-Latn-CS" sz="1800" dirty="0">
                <a:latin typeface="Times New Roman" pitchFamily="18" charset="0"/>
                <a:cs typeface="Times New Roman" pitchFamily="18" charset="0"/>
              </a:rPr>
              <a:t>Ciljno trziste je siroko, obzirom na raznovrstan asortiman cokoladnih proizvoda koje nudimo. Nasa sposobnost isporuke sirom zemlje omugcava nam pokrivanje cele teritorije Srbije bez geografskih ogranicenja. Trziste je posebno usmereno ka kupcima koji traze ne samo tradicionalne cokoladne proizvode vec </a:t>
            </a:r>
            <a:r>
              <a:rPr lang="en-US" sz="1800" dirty="0" smtClean="0">
                <a:latin typeface="Times New Roman" pitchFamily="18" charset="0"/>
                <a:cs typeface="Times New Roman" pitchFamily="18" charset="0"/>
              </a:rPr>
              <a:t>i</a:t>
            </a:r>
            <a:r>
              <a:rPr lang="sr-Latn-CS" sz="1800" dirty="0" smtClean="0">
                <a:latin typeface="Times New Roman" pitchFamily="18" charset="0"/>
                <a:cs typeface="Times New Roman" pitchFamily="18" charset="0"/>
              </a:rPr>
              <a:t> </a:t>
            </a:r>
            <a:r>
              <a:rPr lang="sr-Latn-CS" sz="1800" dirty="0">
                <a:latin typeface="Times New Roman" pitchFamily="18" charset="0"/>
                <a:cs typeface="Times New Roman" pitchFamily="18" charset="0"/>
              </a:rPr>
              <a:t>ekskluzivne </a:t>
            </a:r>
            <a:r>
              <a:rPr lang="en-US" sz="1800" dirty="0" smtClean="0">
                <a:latin typeface="Times New Roman" pitchFamily="18" charset="0"/>
                <a:cs typeface="Times New Roman" pitchFamily="18" charset="0"/>
              </a:rPr>
              <a:t>i</a:t>
            </a:r>
            <a:r>
              <a:rPr lang="sr-Latn-CS" sz="1800" dirty="0" smtClean="0">
                <a:latin typeface="Times New Roman" pitchFamily="18" charset="0"/>
                <a:cs typeface="Times New Roman" pitchFamily="18" charset="0"/>
              </a:rPr>
              <a:t> </a:t>
            </a:r>
            <a:r>
              <a:rPr lang="sr-Latn-CS" sz="1800" dirty="0">
                <a:latin typeface="Times New Roman" pitchFamily="18" charset="0"/>
                <a:cs typeface="Times New Roman" pitchFamily="18" charset="0"/>
              </a:rPr>
              <a:t>inovativne ukuse</a:t>
            </a:r>
            <a:r>
              <a:rPr lang="sr-Latn-C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0" indent="0" algn="just">
              <a:buNone/>
            </a:pPr>
            <a:r>
              <a:rPr lang="en-US" sz="1800" dirty="0" err="1" smtClean="0">
                <a:latin typeface="Times New Roman" pitchFamily="18" charset="0"/>
                <a:cs typeface="Times New Roman" pitchFamily="18" charset="0"/>
              </a:rPr>
              <a:t>Ocekujemo</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da </a:t>
            </a:r>
            <a:r>
              <a:rPr lang="en-US" sz="1800" dirty="0" err="1">
                <a:latin typeface="Times New Roman" pitchFamily="18" charset="0"/>
                <a:cs typeface="Times New Roman" pitchFamily="18" charset="0"/>
              </a:rPr>
              <a:t>c</a:t>
            </a:r>
            <a:r>
              <a:rPr lang="en-US" sz="1800" dirty="0" err="1" smtClean="0">
                <a:latin typeface="Times New Roman" pitchFamily="18" charset="0"/>
                <a:cs typeface="Times New Roman" pitchFamily="18" charset="0"/>
              </a:rPr>
              <a:t>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trziste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cokolade</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ostati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stabilno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dok</a:t>
            </a:r>
            <a:r>
              <a:rPr lang="en-US" sz="1800" dirty="0">
                <a:latin typeface="Times New Roman" pitchFamily="18" charset="0"/>
                <a:cs typeface="Times New Roman" pitchFamily="18" charset="0"/>
              </a:rPr>
              <a:t> se </a:t>
            </a:r>
            <a:r>
              <a:rPr lang="en-US" sz="1800" dirty="0" err="1">
                <a:latin typeface="Times New Roman" pitchFamily="18" charset="0"/>
                <a:cs typeface="Times New Roman" pitchFamily="18" charset="0"/>
              </a:rPr>
              <a:t>istovremeno</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ocekujemo</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rast</a:t>
            </a:r>
            <a:r>
              <a:rPr lang="en-US" sz="1800" dirty="0">
                <a:latin typeface="Times New Roman" pitchFamily="18" charset="0"/>
                <a:cs typeface="Times New Roman" pitchFamily="18" charset="0"/>
              </a:rPr>
              <a:t> u </a:t>
            </a:r>
            <a:r>
              <a:rPr lang="en-US" sz="1800" dirty="0" err="1">
                <a:latin typeface="Times New Roman" pitchFamily="18" charset="0"/>
                <a:cs typeface="Times New Roman" pitchFamily="18" charset="0"/>
              </a:rPr>
              <a:t>toku</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sledece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godine</a:t>
            </a:r>
            <a:r>
              <a:rPr lang="en-US" sz="1800" dirty="0" smtClean="0">
                <a:latin typeface="Times New Roman" pitchFamily="18" charset="0"/>
                <a:cs typeface="Times New Roman" pitchFamily="18" charset="0"/>
              </a:rPr>
              <a:t>. S </a:t>
            </a:r>
            <a:r>
              <a:rPr lang="en-US" sz="1800" dirty="0" err="1">
                <a:latin typeface="Times New Roman" pitchFamily="18" charset="0"/>
                <a:cs typeface="Times New Roman" pitchFamily="18" charset="0"/>
              </a:rPr>
              <a:t>obzirom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to da se </a:t>
            </a:r>
            <a:r>
              <a:rPr lang="en-US" sz="1800" dirty="0" err="1" smtClean="0">
                <a:latin typeface="Times New Roman" pitchFamily="18" charset="0"/>
                <a:cs typeface="Times New Roman" pitchFamily="18" charset="0"/>
              </a:rPr>
              <a:t>nasa</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prodavnica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nalazi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centralnoj</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lokaciji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prometnom</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dobro</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uocljivom</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mestu</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ocekujemo</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da </a:t>
            </a:r>
            <a:r>
              <a:rPr lang="en-US" sz="1800" dirty="0" err="1">
                <a:latin typeface="Times New Roman" pitchFamily="18" charset="0"/>
                <a:cs typeface="Times New Roman" pitchFamily="18" charset="0"/>
              </a:rPr>
              <a:t>c</a:t>
            </a:r>
            <a:r>
              <a:rPr lang="en-US" sz="1800" dirty="0" err="1" smtClean="0">
                <a:latin typeface="Times New Roman" pitchFamily="18" charset="0"/>
                <a:cs typeface="Times New Roman" pitchFamily="18" charset="0"/>
              </a:rPr>
              <a:t>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privuci</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mnogo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kupaca</a:t>
            </a:r>
            <a:r>
              <a:rPr lang="en-US" sz="1800" dirty="0" smtClean="0">
                <a:latin typeface="Times New Roman" pitchFamily="18" charset="0"/>
                <a:cs typeface="Times New Roman" pitchFamily="18" charset="0"/>
              </a:rPr>
              <a:t>.</a:t>
            </a: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err="1" smtClean="0">
                <a:latin typeface="Times New Roman" pitchFamily="18" charset="0"/>
                <a:cs typeface="Times New Roman" pitchFamily="18" charset="0"/>
              </a:rPr>
              <a:t>Cene</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cokolada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trzistu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variraju</a:t>
            </a:r>
            <a:r>
              <a:rPr lang="en-US" sz="1800" dirty="0">
                <a:latin typeface="Times New Roman" pitchFamily="18" charset="0"/>
                <a:cs typeface="Times New Roman" pitchFamily="18" charset="0"/>
              </a:rPr>
              <a:t> u </a:t>
            </a:r>
            <a:r>
              <a:rPr lang="en-US" sz="1800" dirty="0" err="1">
                <a:latin typeface="Times New Roman" pitchFamily="18" charset="0"/>
                <a:cs typeface="Times New Roman" pitchFamily="18" charset="0"/>
              </a:rPr>
              <a:t>zavisnosti</a:t>
            </a:r>
            <a:r>
              <a:rPr lang="en-US" sz="1800" dirty="0">
                <a:latin typeface="Times New Roman" pitchFamily="18" charset="0"/>
                <a:cs typeface="Times New Roman" pitchFamily="18" charset="0"/>
              </a:rPr>
              <a:t> od </a:t>
            </a:r>
            <a:r>
              <a:rPr lang="en-US" sz="1800" dirty="0" err="1">
                <a:latin typeface="Times New Roman" pitchFamily="18" charset="0"/>
                <a:cs typeface="Times New Roman" pitchFamily="18" charset="0"/>
              </a:rPr>
              <a:t>nekoliko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faktora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kolicina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narucenog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proizvoda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lokacija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promocije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 </a:t>
            </a:r>
            <a:r>
              <a:rPr lang="en-US" sz="1800" dirty="0" err="1">
                <a:latin typeface="Times New Roman" pitchFamily="18" charset="0"/>
                <a:cs typeface="Times New Roman" pitchFamily="18" charset="0"/>
              </a:rPr>
              <a:t>popusti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dodatne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usluge</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ili</a:t>
            </a: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dodaci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sto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poklon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pakovanja</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i </a:t>
            </a:r>
            <a:r>
              <a:rPr lang="en-US" sz="1800" dirty="0" err="1">
                <a:latin typeface="Times New Roman" pitchFamily="18" charset="0"/>
                <a:cs typeface="Times New Roman" pitchFamily="18" charset="0"/>
              </a:rPr>
              <a:t>dodaci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poput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pratecih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proizvoda</a:t>
            </a:r>
            <a:r>
              <a:rPr lang="en-US" sz="1800" dirty="0" smtClean="0">
                <a:latin typeface="Times New Roman" pitchFamily="18" charset="0"/>
                <a:cs typeface="Times New Roman" pitchFamily="18" charset="0"/>
              </a:rPr>
              <a:t>) i </a:t>
            </a:r>
            <a:r>
              <a:rPr lang="en-US" sz="1800" dirty="0" err="1">
                <a:latin typeface="Times New Roman" pitchFamily="18" charset="0"/>
                <a:cs typeface="Times New Roman" pitchFamily="18" charset="0"/>
              </a:rPr>
              <a:t>sezonske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potraznje</a:t>
            </a:r>
            <a:r>
              <a:rPr lang="en-US" sz="1800" dirty="0">
                <a:latin typeface="Times New Roman" pitchFamily="18" charset="0"/>
                <a:cs typeface="Times New Roman" pitchFamily="18" charset="0"/>
              </a:rPr>
              <a:t>.</a:t>
            </a:r>
          </a:p>
          <a:p>
            <a:endParaRPr lang="en-US" sz="1800" dirty="0"/>
          </a:p>
          <a:p>
            <a:endParaRPr lang="sr-Latn-CS" sz="1800" dirty="0" smtClean="0"/>
          </a:p>
        </p:txBody>
      </p:sp>
    </p:spTree>
    <p:extLst>
      <p:ext uri="{BB962C8B-B14F-4D97-AF65-F5344CB8AC3E}">
        <p14:creationId xmlns:p14="http://schemas.microsoft.com/office/powerpoint/2010/main" val="326468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solidFill>
                  <a:schemeClr val="tx1"/>
                </a:solidFill>
                <a:latin typeface="Times New Roman" pitchFamily="18" charset="0"/>
                <a:cs typeface="Times New Roman" pitchFamily="18" charset="0"/>
              </a:rPr>
              <a:t>Segmentacija tržišta</a:t>
            </a:r>
            <a:endParaRPr lang="sr-Latn-CS" dirty="0">
              <a:solidFill>
                <a:schemeClr val="tx1"/>
              </a:solidFill>
              <a:latin typeface="Times New Roman" pitchFamily="18" charset="0"/>
              <a:cs typeface="Times New Roman" pitchFamily="18" charset="0"/>
            </a:endParaRPr>
          </a:p>
        </p:txBody>
      </p:sp>
      <p:sp>
        <p:nvSpPr>
          <p:cNvPr id="43011" name="Content Placeholder 2"/>
          <p:cNvSpPr>
            <a:spLocks noGrp="1"/>
          </p:cNvSpPr>
          <p:nvPr>
            <p:ph idx="1"/>
          </p:nvPr>
        </p:nvSpPr>
        <p:spPr>
          <a:xfrm>
            <a:off x="457200" y="1412776"/>
            <a:ext cx="8003232" cy="5328592"/>
          </a:xfrm>
        </p:spPr>
        <p:txBody>
          <a:bodyPr>
            <a:normAutofit fontScale="40000" lnSpcReduction="20000"/>
          </a:bodyPr>
          <a:lstStyle/>
          <a:p>
            <a:pPr marL="0" indent="0">
              <a:buNone/>
            </a:pPr>
            <a:r>
              <a:rPr lang="en-US" sz="3400" b="1" dirty="0" err="1" smtClean="0">
                <a:latin typeface="Times New Roman" pitchFamily="18" charset="0"/>
                <a:cs typeface="Times New Roman" pitchFamily="18" charset="0"/>
              </a:rPr>
              <a:t>Starosna</a:t>
            </a:r>
            <a:r>
              <a:rPr lang="en-US" sz="3400" b="1" dirty="0" smtClean="0">
                <a:latin typeface="Times New Roman" pitchFamily="18" charset="0"/>
                <a:cs typeface="Times New Roman" pitchFamily="18" charset="0"/>
              </a:rPr>
              <a:t> </a:t>
            </a:r>
            <a:r>
              <a:rPr lang="en-US" sz="3400" b="1" dirty="0" err="1" smtClean="0">
                <a:latin typeface="Times New Roman" pitchFamily="18" charset="0"/>
                <a:cs typeface="Times New Roman" pitchFamily="18" charset="0"/>
              </a:rPr>
              <a:t>grupa</a:t>
            </a:r>
            <a:r>
              <a:rPr lang="en-US" sz="3400" b="1" dirty="0" smtClean="0">
                <a:latin typeface="Times New Roman" pitchFamily="18" charset="0"/>
                <a:cs typeface="Times New Roman" pitchFamily="18" charset="0"/>
              </a:rPr>
              <a:t> </a:t>
            </a:r>
            <a:r>
              <a:rPr lang="en-US" sz="3400" b="1" dirty="0" err="1" smtClean="0">
                <a:latin typeface="Times New Roman" pitchFamily="18" charset="0"/>
                <a:cs typeface="Times New Roman" pitchFamily="18" charset="0"/>
              </a:rPr>
              <a:t>potrosaca</a:t>
            </a:r>
            <a:r>
              <a:rPr lang="en-US" sz="3400" b="1"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Deca</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Tinejdzeri</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Odrasli</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Stariji</a:t>
            </a:r>
            <a:r>
              <a:rPr lang="en-US" sz="3400" dirty="0" smtClean="0">
                <a:latin typeface="Times New Roman" pitchFamily="18" charset="0"/>
                <a:cs typeface="Times New Roman" pitchFamily="18" charset="0"/>
              </a:rPr>
              <a:t>.</a:t>
            </a:r>
          </a:p>
          <a:p>
            <a:endParaRPr lang="en-US" sz="3400" dirty="0" smtClean="0">
              <a:latin typeface="Times New Roman" pitchFamily="18" charset="0"/>
              <a:cs typeface="Times New Roman" pitchFamily="18" charset="0"/>
            </a:endParaRPr>
          </a:p>
          <a:p>
            <a:pPr marL="0" indent="0">
              <a:buNone/>
            </a:pPr>
            <a:r>
              <a:rPr lang="en-US" sz="3400" b="1" dirty="0" err="1" smtClean="0">
                <a:latin typeface="Times New Roman" pitchFamily="18" charset="0"/>
                <a:cs typeface="Times New Roman" pitchFamily="18" charset="0"/>
              </a:rPr>
              <a:t>Prihodi</a:t>
            </a:r>
            <a:r>
              <a:rPr lang="en-US" sz="3400" b="1"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Niski</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Srednji</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Visoki</a:t>
            </a:r>
            <a:r>
              <a:rPr lang="en-US" sz="3400" dirty="0" smtClean="0">
                <a:latin typeface="Times New Roman" pitchFamily="18" charset="0"/>
                <a:cs typeface="Times New Roman" pitchFamily="18" charset="0"/>
              </a:rPr>
              <a:t>.</a:t>
            </a:r>
          </a:p>
          <a:p>
            <a:endParaRPr lang="en-US" sz="3400" dirty="0" smtClean="0">
              <a:latin typeface="Times New Roman" pitchFamily="18" charset="0"/>
              <a:cs typeface="Times New Roman" pitchFamily="18" charset="0"/>
            </a:endParaRPr>
          </a:p>
          <a:p>
            <a:pPr marL="0" indent="0">
              <a:buNone/>
            </a:pPr>
            <a:r>
              <a:rPr lang="en-US" sz="3400" b="1" dirty="0" err="1" smtClean="0">
                <a:latin typeface="Times New Roman" pitchFamily="18" charset="0"/>
                <a:cs typeface="Times New Roman" pitchFamily="18" charset="0"/>
              </a:rPr>
              <a:t>Geografska</a:t>
            </a:r>
            <a:r>
              <a:rPr lang="en-US" sz="3400" b="1" dirty="0" smtClean="0">
                <a:latin typeface="Times New Roman" pitchFamily="18" charset="0"/>
                <a:cs typeface="Times New Roman" pitchFamily="18" charset="0"/>
              </a:rPr>
              <a:t> </a:t>
            </a:r>
            <a:r>
              <a:rPr lang="en-US" sz="3400" b="1" dirty="0" err="1" smtClean="0">
                <a:latin typeface="Times New Roman" pitchFamily="18" charset="0"/>
                <a:cs typeface="Times New Roman" pitchFamily="18" charset="0"/>
              </a:rPr>
              <a:t>segmentacija</a:t>
            </a:r>
            <a:r>
              <a:rPr lang="en-US" sz="3400" b="1"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Gradovi</a:t>
            </a:r>
            <a:r>
              <a:rPr lang="en-US" sz="3400" dirty="0" smtClean="0">
                <a:latin typeface="Times New Roman" pitchFamily="18" charset="0"/>
                <a:cs typeface="Times New Roman" pitchFamily="18" charset="0"/>
              </a:rPr>
              <a:t>,</a:t>
            </a:r>
          </a:p>
          <a:p>
            <a:pPr>
              <a:buFont typeface="Wingdings" pitchFamily="2" charset="2"/>
              <a:buChar char="Ø"/>
            </a:pPr>
            <a:r>
              <a:rPr lang="en-US" sz="3400" dirty="0" err="1" smtClean="0">
                <a:latin typeface="Times New Roman" pitchFamily="18" charset="0"/>
                <a:cs typeface="Times New Roman" pitchFamily="18" charset="0"/>
              </a:rPr>
              <a:t>Sela</a:t>
            </a:r>
            <a:r>
              <a:rPr lang="en-US" sz="3400" dirty="0" smtClean="0">
                <a:latin typeface="Times New Roman" pitchFamily="18" charset="0"/>
                <a:cs typeface="Times New Roman" pitchFamily="18" charset="0"/>
              </a:rPr>
              <a:t>.</a:t>
            </a:r>
          </a:p>
          <a:p>
            <a:endParaRPr lang="en-US" sz="3400" dirty="0" smtClean="0">
              <a:latin typeface="Times New Roman" pitchFamily="18" charset="0"/>
              <a:cs typeface="Times New Roman" pitchFamily="18" charset="0"/>
            </a:endParaRPr>
          </a:p>
          <a:p>
            <a:endParaRPr lang="en-US" sz="3400" dirty="0">
              <a:latin typeface="Times New Roman" pitchFamily="18" charset="0"/>
              <a:cs typeface="Times New Roman" pitchFamily="18" charset="0"/>
            </a:endParaRPr>
          </a:p>
          <a:p>
            <a:pPr>
              <a:buFont typeface="Wingdings" pitchFamily="2" charset="2"/>
              <a:buChar char="Ø"/>
            </a:pPr>
            <a:r>
              <a:rPr lang="en-US" sz="3400" dirty="0" err="1" smtClean="0">
                <a:latin typeface="Times New Roman" pitchFamily="18" charset="0"/>
                <a:cs typeface="Times New Roman" pitchFamily="18" charset="0"/>
              </a:rPr>
              <a:t>Stil</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zivota</a:t>
            </a:r>
            <a:endParaRPr lang="en-US" sz="3400" dirty="0" smtClean="0">
              <a:latin typeface="Times New Roman" pitchFamily="18" charset="0"/>
              <a:cs typeface="Times New Roman" pitchFamily="18" charset="0"/>
            </a:endParaRPr>
          </a:p>
          <a:p>
            <a:pPr>
              <a:buFont typeface="Wingdings" pitchFamily="2" charset="2"/>
              <a:buChar char="Ø"/>
            </a:pPr>
            <a:r>
              <a:rPr lang="en-US" sz="3400" dirty="0" err="1" smtClean="0">
                <a:latin typeface="Times New Roman" pitchFamily="18" charset="0"/>
                <a:cs typeface="Times New Roman" pitchFamily="18" charset="0"/>
              </a:rPr>
              <a:t>Vrsta</a:t>
            </a:r>
            <a:r>
              <a:rPr lang="en-US" sz="3400" dirty="0" smtClean="0">
                <a:latin typeface="Times New Roman" pitchFamily="18" charset="0"/>
                <a:cs typeface="Times New Roman" pitchFamily="18" charset="0"/>
              </a:rPr>
              <a:t> </a:t>
            </a:r>
            <a:r>
              <a:rPr lang="en-US" sz="3400" dirty="0" err="1" smtClean="0">
                <a:latin typeface="Times New Roman" pitchFamily="18" charset="0"/>
                <a:cs typeface="Times New Roman" pitchFamily="18" charset="0"/>
              </a:rPr>
              <a:t>potrosaca</a:t>
            </a:r>
            <a:endParaRPr lang="en-US" sz="3400" dirty="0" smtClean="0">
              <a:latin typeface="Times New Roman" pitchFamily="18" charset="0"/>
              <a:cs typeface="Times New Roman" pitchFamily="18" charset="0"/>
            </a:endParaRPr>
          </a:p>
          <a:p>
            <a:pPr marL="0" indent="0">
              <a:buNone/>
            </a:pPr>
            <a:endParaRPr lang="en-US" sz="1400" dirty="0" smtClean="0"/>
          </a:p>
          <a:p>
            <a:pPr marL="0" indent="0">
              <a:buNone/>
            </a:pPr>
            <a:endParaRPr lang="en-US" sz="1400" dirty="0" smtClean="0"/>
          </a:p>
          <a:p>
            <a:pPr marL="0" indent="0">
              <a:buNone/>
            </a:pPr>
            <a:endParaRPr lang="en-US" sz="1800" dirty="0" smtClean="0"/>
          </a:p>
          <a:p>
            <a:pPr marL="0" indent="0">
              <a:buNone/>
            </a:pPr>
            <a:endParaRPr lang="en-US" sz="1800" dirty="0" smtClean="0"/>
          </a:p>
          <a:p>
            <a:pPr marL="0" indent="0">
              <a:buNone/>
            </a:pPr>
            <a:r>
              <a:rPr lang="en-US" sz="1400" dirty="0" smtClean="0"/>
              <a:t> </a:t>
            </a:r>
          </a:p>
          <a:p>
            <a:pPr marL="0" indent="0">
              <a:buNone/>
            </a:pPr>
            <a:endParaRPr lang="en-US" sz="1400" dirty="0" smtClean="0"/>
          </a:p>
          <a:p>
            <a:endParaRPr lang="sr-Latn-CS" sz="1800" dirty="0" smtClean="0"/>
          </a:p>
        </p:txBody>
      </p:sp>
    </p:spTree>
    <p:extLst>
      <p:ext uri="{BB962C8B-B14F-4D97-AF65-F5344CB8AC3E}">
        <p14:creationId xmlns:p14="http://schemas.microsoft.com/office/powerpoint/2010/main" val="15316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CS" dirty="0" smtClean="0">
                <a:solidFill>
                  <a:schemeClr val="tx1"/>
                </a:solidFill>
                <a:latin typeface="Times New Roman" pitchFamily="18" charset="0"/>
                <a:cs typeface="Times New Roman" pitchFamily="18" charset="0"/>
              </a:rPr>
              <a:t>Analiza </a:t>
            </a:r>
            <a:r>
              <a:rPr lang="sr-Latn-CS" dirty="0">
                <a:solidFill>
                  <a:schemeClr val="tx1"/>
                </a:solidFill>
                <a:latin typeface="Times New Roman" pitchFamily="18" charset="0"/>
                <a:cs typeface="Times New Roman" pitchFamily="18" charset="0"/>
              </a:rPr>
              <a:t>konkurencije - Proučavanje lidera </a:t>
            </a:r>
          </a:p>
        </p:txBody>
      </p:sp>
      <p:sp>
        <p:nvSpPr>
          <p:cNvPr id="44035" name="Content Placeholder 2"/>
          <p:cNvSpPr>
            <a:spLocks noGrp="1"/>
          </p:cNvSpPr>
          <p:nvPr>
            <p:ph idx="1"/>
          </p:nvPr>
        </p:nvSpPr>
        <p:spPr>
          <a:xfrm>
            <a:off x="457200" y="1412776"/>
            <a:ext cx="7467600" cy="4896544"/>
          </a:xfrm>
        </p:spPr>
        <p:txBody>
          <a:bodyPr>
            <a:normAutofit lnSpcReduction="10000"/>
          </a:bodyPr>
          <a:lstStyle/>
          <a:p>
            <a:pPr marL="0" indent="0">
              <a:buNone/>
            </a:pPr>
            <a:r>
              <a:rPr lang="en-US" sz="1800" dirty="0" err="1">
                <a:latin typeface="Times New Roman" pitchFamily="18" charset="0"/>
                <a:cs typeface="Times New Roman" pitchFamily="18" charset="0"/>
              </a:rPr>
              <a:t>Postoje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puno</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poznatih</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konkurencija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nasem</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trzistu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ali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ovu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jedne</a:t>
            </a:r>
            <a:r>
              <a:rPr lang="en-US" sz="1800" dirty="0">
                <a:latin typeface="Times New Roman" pitchFamily="18" charset="0"/>
                <a:cs typeface="Times New Roman" pitchFamily="18" charset="0"/>
              </a:rPr>
              <a:t> od </a:t>
            </a:r>
            <a:r>
              <a:rPr lang="en-US" sz="1800" dirty="0" err="1">
                <a:latin typeface="Times New Roman" pitchFamily="18" charset="0"/>
                <a:cs typeface="Times New Roman" pitchFamily="18" charset="0"/>
              </a:rPr>
              <a:t>najpoznatijih</a:t>
            </a:r>
            <a:r>
              <a:rPr lang="en-US" sz="1800" dirty="0">
                <a:latin typeface="Times New Roman" pitchFamily="18" charset="0"/>
                <a:cs typeface="Times New Roman" pitchFamily="18" charset="0"/>
              </a:rPr>
              <a:t> : Nestle </a:t>
            </a:r>
            <a:r>
              <a:rPr lang="en-US" sz="1800" dirty="0" err="1">
                <a:latin typeface="Times New Roman" pitchFamily="18" charset="0"/>
                <a:cs typeface="Times New Roman" pitchFamily="18" charset="0"/>
              </a:rPr>
              <a:t>Srbija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Mondelez</a:t>
            </a:r>
            <a:r>
              <a:rPr lang="en-US" sz="1800" dirty="0">
                <a:latin typeface="Times New Roman" pitchFamily="18" charset="0"/>
                <a:cs typeface="Times New Roman" pitchFamily="18" charset="0"/>
              </a:rPr>
              <a:t> International, </a:t>
            </a:r>
            <a:r>
              <a:rPr lang="en-US" sz="1800" dirty="0" err="1">
                <a:latin typeface="Times New Roman" pitchFamily="18" charset="0"/>
                <a:cs typeface="Times New Roman" pitchFamily="18" charset="0"/>
              </a:rPr>
              <a:t>Pionir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Kandit</a:t>
            </a:r>
            <a:r>
              <a:rPr lang="en-US" sz="1800" dirty="0">
                <a:latin typeface="Times New Roman" pitchFamily="18" charset="0"/>
                <a:cs typeface="Times New Roman" pitchFamily="18" charset="0"/>
              </a:rPr>
              <a:t> I </a:t>
            </a:r>
            <a:r>
              <a:rPr lang="en-US" sz="1800" dirty="0" err="1">
                <a:latin typeface="Times New Roman" pitchFamily="18" charset="0"/>
                <a:cs typeface="Times New Roman" pitchFamily="18" charset="0"/>
              </a:rPr>
              <a:t>mnoge</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druge</a:t>
            </a:r>
            <a:r>
              <a:rPr lang="en-US" sz="1800" dirty="0" smtClean="0">
                <a:latin typeface="Times New Roman" pitchFamily="18" charset="0"/>
                <a:cs typeface="Times New Roman" pitchFamily="18" charset="0"/>
              </a:rPr>
              <a:t>.</a:t>
            </a:r>
          </a:p>
          <a:p>
            <a:pPr>
              <a:buFont typeface="Wingdings" pitchFamily="2" charset="2"/>
              <a:buChar char="Ø"/>
            </a:pPr>
            <a:r>
              <a:rPr lang="en-US" sz="1600" dirty="0" smtClean="0">
                <a:latin typeface="Times New Roman" pitchFamily="18" charset="0"/>
                <a:cs typeface="Times New Roman" pitchFamily="18" charset="0"/>
              </a:rPr>
              <a:t>Nestle </a:t>
            </a:r>
            <a:r>
              <a:rPr lang="en-US" sz="1600" dirty="0" err="1">
                <a:latin typeface="Times New Roman" pitchFamily="18" charset="0"/>
                <a:cs typeface="Times New Roman" pitchFamily="18" charset="0"/>
              </a:rPr>
              <a:t>Srbija</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Srbiji</a:t>
            </a:r>
            <a:r>
              <a:rPr lang="en-US" sz="1600" dirty="0">
                <a:latin typeface="Times New Roman" pitchFamily="18" charset="0"/>
                <a:cs typeface="Times New Roman" pitchFamily="18" charset="0"/>
              </a:rPr>
              <a:t>, Nestle </a:t>
            </a:r>
            <a:r>
              <a:rPr lang="en-US" sz="1600" dirty="0" err="1">
                <a:latin typeface="Times New Roman" pitchFamily="18" charset="0"/>
                <a:cs typeface="Times New Roman" pitchFamily="18" charset="0"/>
              </a:rPr>
              <a:t>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znacajan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udio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trzistu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svojim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poput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KitKat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Milka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drugih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Njiova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strategija</a:t>
            </a:r>
            <a:r>
              <a:rPr lang="en-US" sz="1600" dirty="0">
                <a:latin typeface="Times New Roman" pitchFamily="18" charset="0"/>
                <a:cs typeface="Times New Roman" pitchFamily="18" charset="0"/>
              </a:rPr>
              <a:t> je da </a:t>
            </a:r>
            <a:r>
              <a:rPr lang="en-US" sz="1600" dirty="0" err="1">
                <a:latin typeface="Times New Roman" pitchFamily="18" charset="0"/>
                <a:cs typeface="Times New Roman" pitchFamily="18" charset="0"/>
              </a:rPr>
              <a:t>konstatno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menjaju</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poboljsavaju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ukuse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prakticnosti</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nutritivnog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kompanija</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dosta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porasla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zbog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fokusa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ostale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slatkisa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kafa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nega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kucnih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ljubimaca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hrana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voda</a:t>
            </a:r>
            <a:r>
              <a:rPr lang="en-US" sz="1600" dirty="0">
                <a:latin typeface="Times New Roman" pitchFamily="18" charset="0"/>
                <a:cs typeface="Times New Roman" pitchFamily="18" charset="0"/>
              </a:rPr>
              <a:t> i</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Nestle </a:t>
            </a:r>
            <a:r>
              <a:rPr lang="en-US" sz="1600" dirty="0" err="1">
                <a:latin typeface="Times New Roman" pitchFamily="18" charset="0"/>
                <a:cs typeface="Times New Roman" pitchFamily="18" charset="0"/>
              </a:rPr>
              <a:t>nauka</a:t>
            </a:r>
            <a:r>
              <a:rPr lang="en-US" sz="1600" dirty="0">
                <a:latin typeface="Times New Roman" pitchFamily="18" charset="0"/>
                <a:cs typeface="Times New Roman" pitchFamily="18" charset="0"/>
              </a:rPr>
              <a:t> o </a:t>
            </a:r>
            <a:r>
              <a:rPr lang="en-US" sz="1600" dirty="0" err="1" smtClean="0">
                <a:latin typeface="Times New Roman" pitchFamily="18" charset="0"/>
                <a:cs typeface="Times New Roman" pitchFamily="18" charset="0"/>
              </a:rPr>
              <a:t>zdravlju</a:t>
            </a:r>
            <a:r>
              <a:rPr lang="en-US" sz="1600" dirty="0" smtClean="0">
                <a:latin typeface="Times New Roman" pitchFamily="18" charset="0"/>
                <a:cs typeface="Times New Roman" pitchFamily="18" charset="0"/>
              </a:rPr>
              <a:t>.</a:t>
            </a:r>
          </a:p>
          <a:p>
            <a:pPr>
              <a:buFont typeface="Wingdings" pitchFamily="2" charset="2"/>
              <a:buChar char="Ø"/>
            </a:pPr>
            <a:r>
              <a:rPr lang="en-US" sz="1600" dirty="0" err="1" smtClean="0">
                <a:latin typeface="Times New Roman" pitchFamily="18" charset="0"/>
                <a:cs typeface="Times New Roman" pitchFamily="18" charset="0"/>
              </a:rPr>
              <a:t>Mondelez</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International: </a:t>
            </a:r>
            <a:r>
              <a:rPr lang="en-US" sz="1600" dirty="0" err="1">
                <a:latin typeface="Times New Roman" pitchFamily="18" charset="0"/>
                <a:cs typeface="Times New Roman" pitchFamily="18" charset="0"/>
              </a:rPr>
              <a:t>Ovo</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jos</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jedna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globalna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kompanija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postoji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preko</a:t>
            </a:r>
            <a:r>
              <a:rPr lang="en-US" sz="1600" dirty="0">
                <a:latin typeface="Times New Roman" pitchFamily="18" charset="0"/>
                <a:cs typeface="Times New Roman" pitchFamily="18" charset="0"/>
              </a:rPr>
              <a:t> 100 </a:t>
            </a:r>
            <a:r>
              <a:rPr lang="en-US" sz="1600" dirty="0" err="1">
                <a:latin typeface="Times New Roman" pitchFamily="18" charset="0"/>
                <a:cs typeface="Times New Roman" pitchFamily="18" charset="0"/>
              </a:rPr>
              <a:t>goina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prisustvo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trzistu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Srbije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jos</a:t>
            </a:r>
            <a:r>
              <a:rPr lang="en-US" sz="1600" dirty="0">
                <a:latin typeface="Times New Roman" pitchFamily="18" charset="0"/>
                <a:cs typeface="Times New Roman" pitchFamily="18" charset="0"/>
              </a:rPr>
              <a:t> 149 </a:t>
            </a:r>
            <a:r>
              <a:rPr lang="en-US" sz="1600" dirty="0" err="1">
                <a:latin typeface="Times New Roman" pitchFamily="18" charset="0"/>
                <a:cs typeface="Times New Roman" pitchFamily="18" charset="0"/>
              </a:rPr>
              <a:t>drzava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brendovi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Milka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Toblerone</a:t>
            </a:r>
            <a:r>
              <a:rPr lang="en-US" sz="1600" dirty="0">
                <a:latin typeface="Times New Roman" pitchFamily="18" charset="0"/>
                <a:cs typeface="Times New Roman" pitchFamily="18" charset="0"/>
              </a:rPr>
              <a:t>, Oreo, i Cadbury </a:t>
            </a:r>
            <a:r>
              <a:rPr lang="en-US" sz="1600" dirty="0" err="1">
                <a:latin typeface="Times New Roman" pitchFamily="18" charset="0"/>
                <a:cs typeface="Times New Roman" pitchFamily="18" charset="0"/>
              </a:rPr>
              <a:t>mogu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jaki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konkurenti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trzistu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Fokusirani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komplanije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tako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investiraju</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njihovu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globalne</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lokalne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brendove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nasledja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Pored </a:t>
            </a:r>
            <a:r>
              <a:rPr lang="en-US" sz="1600" dirty="0" err="1">
                <a:latin typeface="Times New Roman" pitchFamily="18" charset="0"/>
                <a:cs typeface="Times New Roman" pitchFamily="18" charset="0"/>
              </a:rPr>
              <a:t>informacija</a:t>
            </a:r>
            <a:r>
              <a:rPr lang="en-US" sz="1600" dirty="0">
                <a:latin typeface="Times New Roman" pitchFamily="18" charset="0"/>
                <a:cs typeface="Times New Roman" pitchFamily="18" charset="0"/>
              </a:rPr>
              <a:t> o </a:t>
            </a:r>
            <a:r>
              <a:rPr lang="en-US" sz="1600" dirty="0" err="1">
                <a:latin typeface="Times New Roman" pitchFamily="18" charset="0"/>
                <a:cs typeface="Times New Roman" pitchFamily="18" charset="0"/>
              </a:rPr>
              <a:t>njihovim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kompanija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istice</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svoje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aktivnosti</a:t>
            </a:r>
            <a:r>
              <a:rPr lang="en-US" sz="1600" dirty="0">
                <a:latin typeface="Times New Roman" pitchFamily="18" charset="0"/>
                <a:cs typeface="Times New Roman" pitchFamily="18" charset="0"/>
              </a:rPr>
              <a:t> van </a:t>
            </a:r>
            <a:r>
              <a:rPr lang="en-US" sz="1600" dirty="0" err="1">
                <a:latin typeface="Times New Roman" pitchFamily="18" charset="0"/>
                <a:cs typeface="Times New Roman" pitchFamily="18" charset="0"/>
              </a:rPr>
              <a:t>svog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delokruga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poslovanja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bi </a:t>
            </a:r>
            <a:r>
              <a:rPr lang="en-US" sz="1600" dirty="0" err="1">
                <a:latin typeface="Times New Roman" pitchFamily="18" charset="0"/>
                <a:cs typeface="Times New Roman" pitchFamily="18" charset="0"/>
              </a:rPr>
              <a:t>promovisala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pozitivan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imidz</a:t>
            </a:r>
            <a:r>
              <a:rPr lang="en-US" sz="1600" dirty="0" smtClean="0">
                <a:latin typeface="Times New Roman" pitchFamily="18" charset="0"/>
                <a:cs typeface="Times New Roman" pitchFamily="18" charset="0"/>
              </a:rPr>
              <a:t>.</a:t>
            </a:r>
          </a:p>
          <a:p>
            <a:pPr>
              <a:buFont typeface="Wingdings" pitchFamily="2" charset="2"/>
              <a:buChar char="Ø"/>
            </a:pPr>
            <a:r>
              <a:rPr lang="en-US" sz="1600" dirty="0" err="1">
                <a:latin typeface="Times New Roman" pitchFamily="18" charset="0"/>
                <a:cs typeface="Times New Roman" pitchFamily="18" charset="0"/>
              </a:rPr>
              <a:t>Pionir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Pionir</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domaca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kompanija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dugi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niz</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godina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Imaju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sirok</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asortiman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cesto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jedan</a:t>
            </a:r>
            <a:r>
              <a:rPr lang="en-US" sz="1600" dirty="0">
                <a:latin typeface="Times New Roman" pitchFamily="18" charset="0"/>
                <a:cs typeface="Times New Roman" pitchFamily="18" charset="0"/>
              </a:rPr>
              <a:t> od </a:t>
            </a:r>
            <a:r>
              <a:rPr lang="en-US" sz="1600" dirty="0" err="1">
                <a:latin typeface="Times New Roman" pitchFamily="18" charset="0"/>
                <a:cs typeface="Times New Roman" pitchFamily="18" charset="0"/>
              </a:rPr>
              <a:t>vodecih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domacih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brendova</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Srbiji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cilj</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stvaranje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dobre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saradnje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musterijama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radnicima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pouzdane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kurirske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sluzbe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kako</a:t>
            </a:r>
            <a:r>
              <a:rPr lang="en-US" sz="1600" dirty="0">
                <a:latin typeface="Times New Roman" pitchFamily="18" charset="0"/>
                <a:cs typeface="Times New Roman" pitchFamily="18" charset="0"/>
              </a:rPr>
              <a:t> bi </a:t>
            </a:r>
            <a:r>
              <a:rPr lang="en-US" sz="1600" dirty="0" err="1">
                <a:latin typeface="Times New Roman" pitchFamily="18" charset="0"/>
                <a:cs typeface="Times New Roman" pitchFamily="18" charset="0"/>
              </a:rPr>
              <a:t>stvorili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sebe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lojalne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musterije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koje</a:t>
            </a:r>
            <a:r>
              <a:rPr lang="en-US" sz="1600" dirty="0">
                <a:latin typeface="Times New Roman" pitchFamily="18" charset="0"/>
                <a:cs typeface="Times New Roman" pitchFamily="18" charset="0"/>
              </a:rPr>
              <a:t> bi bile </a:t>
            </a:r>
            <a:r>
              <a:rPr lang="en-US" sz="1600" dirty="0" err="1">
                <a:latin typeface="Times New Roman" pitchFamily="18" charset="0"/>
                <a:cs typeface="Times New Roman" pitchFamily="18" charset="0"/>
              </a:rPr>
              <a:t>cesto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posecavili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prodavnice</a:t>
            </a:r>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00058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95536" y="404664"/>
            <a:ext cx="7416824" cy="720080"/>
          </a:xfrm>
        </p:spPr>
        <p:txBody>
          <a:bodyPr/>
          <a:lstStyle/>
          <a:p>
            <a:r>
              <a:rPr lang="sr-Latn-CS" sz="2800" dirty="0">
                <a:solidFill>
                  <a:schemeClr val="tx1"/>
                </a:solidFill>
                <a:latin typeface="Times New Roman" pitchFamily="18" charset="0"/>
                <a:cs typeface="Times New Roman" pitchFamily="18" charset="0"/>
              </a:rPr>
              <a:t>Analiza konkurencije - Proučavanje lidera </a:t>
            </a:r>
            <a:endParaRPr lang="en-US" sz="2800" dirty="0">
              <a:solidFill>
                <a:schemeClr val="tx1"/>
              </a:solidFill>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r>
              <a:rPr lang="en-US" dirty="0" smtClean="0"/>
              <a:t>9</a:t>
            </a:r>
            <a:endParaRPr lang="en-US" dirty="0"/>
          </a:p>
        </p:txBody>
      </p:sp>
      <p:sp>
        <p:nvSpPr>
          <p:cNvPr id="5" name="TextBox 4"/>
          <p:cNvSpPr txBox="1"/>
          <p:nvPr/>
        </p:nvSpPr>
        <p:spPr>
          <a:xfrm>
            <a:off x="395536" y="1412777"/>
            <a:ext cx="7848872" cy="4339650"/>
          </a:xfrm>
          <a:prstGeom prst="rect">
            <a:avLst/>
          </a:prstGeom>
          <a:noFill/>
        </p:spPr>
        <p:txBody>
          <a:bodyPr wrap="square" rtlCol="0">
            <a:spAutoFit/>
          </a:bodyPr>
          <a:lstStyle/>
          <a:p>
            <a:pPr marL="285750" indent="-285750" algn="just">
              <a:buFont typeface="Wingdings" pitchFamily="2" charset="2"/>
              <a:buChar char="Ø"/>
            </a:pPr>
            <a:r>
              <a:rPr lang="en-US" sz="1600" dirty="0" err="1">
                <a:latin typeface="Times New Roman" pitchFamily="18" charset="0"/>
                <a:cs typeface="Times New Roman" pitchFamily="18" charset="0"/>
              </a:rPr>
              <a:t>Kandit</a:t>
            </a:r>
            <a:r>
              <a:rPr lang="en-US" sz="1600" dirty="0">
                <a:latin typeface="Times New Roman" pitchFamily="18" charset="0"/>
                <a:cs typeface="Times New Roman" pitchFamily="18" charset="0"/>
              </a:rPr>
              <a:t>: Jos </a:t>
            </a:r>
            <a:r>
              <a:rPr lang="en-US" sz="1600" dirty="0" err="1">
                <a:latin typeface="Times New Roman" pitchFamily="18" charset="0"/>
                <a:cs typeface="Times New Roman" pitchFamily="18" charset="0"/>
              </a:rPr>
              <a:t>jedan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regionalni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proizvodjac</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cokolade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koji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moze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biti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konkurencija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trzistu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Srbije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siroko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dostupni</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regionu</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imaju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svoju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vernu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bazu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potrosaca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Implementacijom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suvremenih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marketiskih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strategija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tehnologija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fokusiranim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istrazivanje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razvoj</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potrosaca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zele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kontinuirano</a:t>
            </a:r>
            <a:r>
              <a:rPr lang="en-US" sz="1600" dirty="0">
                <a:latin typeface="Times New Roman" pitchFamily="18" charset="0"/>
                <a:cs typeface="Times New Roman" pitchFamily="18" charset="0"/>
              </a:rPr>
              <a:t> da </a:t>
            </a:r>
            <a:r>
              <a:rPr lang="en-US" sz="1600" dirty="0" err="1">
                <a:latin typeface="Times New Roman" pitchFamily="18" charset="0"/>
                <a:cs typeface="Times New Roman" pitchFamily="18" charset="0"/>
              </a:rPr>
              <a:t>razviju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snagu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brendova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kvalitet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cilj</a:t>
            </a:r>
            <a:r>
              <a:rPr lang="en-US" sz="1600" dirty="0">
                <a:latin typeface="Times New Roman" pitchFamily="18" charset="0"/>
                <a:cs typeface="Times New Roman" pitchFamily="18" charset="0"/>
              </a:rPr>
              <a:t> je da </a:t>
            </a:r>
            <a:r>
              <a:rPr lang="en-US" sz="1600" dirty="0" err="1">
                <a:latin typeface="Times New Roman" pitchFamily="18" charset="0"/>
                <a:cs typeface="Times New Roman" pitchFamily="18" charset="0"/>
              </a:rPr>
              <a:t>nadmase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ocekivanja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svojih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musterija</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zadovoljiti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sto</a:t>
            </a:r>
            <a:r>
              <a:rPr lang="en-US" sz="1600" dirty="0">
                <a:latin typeface="Times New Roman" pitchFamily="18" charset="0"/>
                <a:cs typeface="Times New Roman" pitchFamily="18" charset="0"/>
              </a:rPr>
              <a:t> je vise </a:t>
            </a:r>
            <a:r>
              <a:rPr lang="en-US" sz="1600" dirty="0" err="1">
                <a:latin typeface="Times New Roman" pitchFamily="18" charset="0"/>
                <a:cs typeface="Times New Roman" pitchFamily="18" charset="0"/>
              </a:rPr>
              <a:t>moguce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brzom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porudzbinom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Sajt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Kandit</a:t>
            </a:r>
            <a:r>
              <a:rPr lang="en-US" sz="1600" dirty="0">
                <a:latin typeface="Times New Roman" pitchFamily="18" charset="0"/>
                <a:cs typeface="Times New Roman" pitchFamily="18" charset="0"/>
              </a:rPr>
              <a:t> je </a:t>
            </a:r>
            <a:r>
              <a:rPr lang="en-US" sz="1600" dirty="0" err="1">
                <a:latin typeface="Times New Roman" pitchFamily="18" charset="0"/>
                <a:cs typeface="Times New Roman" pitchFamily="18" charset="0"/>
              </a:rPr>
              <a:t>moderno</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dizajniran</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lokalizovan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hrvatskom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jeziku</a:t>
            </a:r>
            <a:r>
              <a:rPr lang="en-US" sz="1600" dirty="0">
                <a:latin typeface="Times New Roman" pitchFamily="18" charset="0"/>
                <a:cs typeface="Times New Roman" pitchFamily="18" charset="0"/>
              </a:rPr>
              <a:t>.</a:t>
            </a:r>
          </a:p>
          <a:p>
            <a:pPr marL="285750" indent="-285750" algn="just">
              <a:buFont typeface="Wingdings" pitchFamily="2" charset="2"/>
              <a:buChar char="Ø"/>
            </a:pPr>
            <a:endParaRPr lang="en-US" sz="1600" dirty="0" smtClean="0">
              <a:latin typeface="Times New Roman" pitchFamily="18" charset="0"/>
              <a:cs typeface="Times New Roman" pitchFamily="18" charset="0"/>
            </a:endParaRPr>
          </a:p>
          <a:p>
            <a:pPr marL="285750" indent="-285750" algn="just">
              <a:buFont typeface="Wingdings" pitchFamily="2" charset="2"/>
              <a:buChar char="Ø"/>
            </a:pPr>
            <a:endParaRPr lang="en-US" sz="1600" dirty="0"/>
          </a:p>
          <a:p>
            <a:pPr algn="just"/>
            <a:endParaRPr lang="en-US" sz="1600" dirty="0"/>
          </a:p>
          <a:p>
            <a:pPr marL="285750" indent="-285750" algn="just">
              <a:buFont typeface="Wingdings" pitchFamily="2" charset="2"/>
              <a:buChar char="Ø"/>
            </a:pPr>
            <a:endParaRPr lang="en-US" sz="1600" dirty="0" smtClean="0"/>
          </a:p>
          <a:p>
            <a:pPr marL="285750" indent="-285750" algn="just">
              <a:buFont typeface="Wingdings" pitchFamily="2" charset="2"/>
              <a:buChar char="Ø"/>
            </a:pPr>
            <a:r>
              <a:rPr lang="en-US" sz="1600" dirty="0">
                <a:latin typeface="Times New Roman" pitchFamily="18" charset="0"/>
                <a:cs typeface="Times New Roman" pitchFamily="18" charset="0"/>
              </a:rPr>
              <a:t>Ferrero: </a:t>
            </a:r>
            <a:r>
              <a:rPr lang="en-US" sz="1600" dirty="0" err="1">
                <a:latin typeface="Times New Roman" pitchFamily="18" charset="0"/>
                <a:cs typeface="Times New Roman" pitchFamily="18" charset="0"/>
              </a:rPr>
              <a:t>Nastao</a:t>
            </a:r>
            <a:r>
              <a:rPr lang="en-US" sz="1600" dirty="0">
                <a:latin typeface="Times New Roman" pitchFamily="18" charset="0"/>
                <a:cs typeface="Times New Roman" pitchFamily="18" charset="0"/>
              </a:rPr>
              <a:t> 1946. </a:t>
            </a:r>
            <a:r>
              <a:rPr lang="en-US" sz="1600" dirty="0" err="1">
                <a:latin typeface="Times New Roman" pitchFamily="18" charset="0"/>
                <a:cs typeface="Times New Roman" pitchFamily="18" charset="0"/>
              </a:rPr>
              <a:t>godine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kao</a:t>
            </a:r>
            <a:r>
              <a:rPr lang="en-US" sz="1600" dirty="0">
                <a:latin typeface="Times New Roman" pitchFamily="18" charset="0"/>
                <a:cs typeface="Times New Roman" pitchFamily="18" charset="0"/>
              </a:rPr>
              <a:t> mala </a:t>
            </a:r>
            <a:r>
              <a:rPr lang="en-US" sz="1600" dirty="0" err="1">
                <a:latin typeface="Times New Roman" pitchFamily="18" charset="0"/>
                <a:cs typeface="Times New Roman" pitchFamily="18" charset="0"/>
              </a:rPr>
              <a:t>poslasticarnica</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Albi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Italija</a:t>
            </a:r>
            <a:r>
              <a:rPr lang="en-US" sz="1600" dirty="0">
                <a:latin typeface="Times New Roman" pitchFamily="18" charset="0"/>
                <a:cs typeface="Times New Roman" pitchFamily="18" charset="0"/>
              </a:rPr>
              <a:t>, Ferrero je </a:t>
            </a:r>
            <a:r>
              <a:rPr lang="en-US" sz="1600" dirty="0" err="1">
                <a:latin typeface="Times New Roman" pitchFamily="18" charset="0"/>
                <a:cs typeface="Times New Roman" pitchFamily="18" charset="0"/>
              </a:rPr>
              <a:t>sada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prisutan</a:t>
            </a:r>
            <a:r>
              <a:rPr lang="en-US" sz="1600" dirty="0">
                <a:latin typeface="Times New Roman" pitchFamily="18" charset="0"/>
                <a:cs typeface="Times New Roman" pitchFamily="18" charset="0"/>
              </a:rPr>
              <a:t> u vise od 50 </a:t>
            </a:r>
            <a:r>
              <a:rPr lang="en-US" sz="1600" dirty="0" err="1">
                <a:latin typeface="Times New Roman" pitchFamily="18" charset="0"/>
                <a:cs typeface="Times New Roman" pitchFamily="18" charset="0"/>
              </a:rPr>
              <a:t>zemalja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a:t>
            </a:r>
            <a:r>
              <a:rPr lang="en-US" sz="1600" dirty="0">
                <a:latin typeface="Times New Roman" pitchFamily="18" charset="0"/>
                <a:cs typeface="Times New Roman" pitchFamily="18" charset="0"/>
              </a:rPr>
              <a:t> 37 </a:t>
            </a:r>
            <a:r>
              <a:rPr lang="en-US" sz="1600" dirty="0" err="1">
                <a:latin typeface="Times New Roman" pitchFamily="18" charset="0"/>
                <a:cs typeface="Times New Roman" pitchFamily="18" charset="0"/>
              </a:rPr>
              <a:t>proizvodnih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pogona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pet </a:t>
            </a:r>
            <a:r>
              <a:rPr lang="en-US" sz="1600" dirty="0" err="1">
                <a:latin typeface="Times New Roman" pitchFamily="18" charset="0"/>
                <a:cs typeface="Times New Roman" pitchFamily="18" charset="0"/>
              </a:rPr>
              <a:t>kontinenata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proizvodi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dostupni</a:t>
            </a:r>
            <a:r>
              <a:rPr lang="en-US" sz="1600" dirty="0">
                <a:latin typeface="Times New Roman" pitchFamily="18" charset="0"/>
                <a:cs typeface="Times New Roman" pitchFamily="18" charset="0"/>
              </a:rPr>
              <a:t> u vise od 170 </a:t>
            </a:r>
            <a:r>
              <a:rPr lang="en-US" sz="1600" dirty="0" err="1">
                <a:latin typeface="Times New Roman" pitchFamily="18" charset="0"/>
                <a:cs typeface="Times New Roman" pitchFamily="18" charset="0"/>
              </a:rPr>
              <a:t>zemalja</a:t>
            </a:r>
            <a:r>
              <a:rPr lang="en-US" sz="1600" dirty="0">
                <a:latin typeface="Times New Roman" pitchFamily="18" charset="0"/>
                <a:cs typeface="Times New Roman" pitchFamily="18" charset="0"/>
              </a:rPr>
              <a:t>. Danas, Ferrero i </a:t>
            </a:r>
            <a:r>
              <a:rPr lang="en-US" sz="1600" dirty="0" err="1">
                <a:latin typeface="Times New Roman" pitchFamily="18" charset="0"/>
                <a:cs typeface="Times New Roman" pitchFamily="18" charset="0"/>
              </a:rPr>
              <a:t>njegove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povezane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kompanije</a:t>
            </a:r>
            <a:r>
              <a:rPr lang="en-US" sz="1600" dirty="0">
                <a:latin typeface="Times New Roman" pitchFamily="18" charset="0"/>
                <a:cs typeface="Times New Roman" pitchFamily="18" charset="0"/>
              </a:rPr>
              <a:t> cine </a:t>
            </a:r>
            <a:r>
              <a:rPr lang="en-US" sz="1600" dirty="0" err="1">
                <a:latin typeface="Times New Roman" pitchFamily="18" charset="0"/>
                <a:cs typeface="Times New Roman" pitchFamily="18" charset="0"/>
              </a:rPr>
              <a:t>preko</a:t>
            </a:r>
            <a:r>
              <a:rPr lang="en-US" sz="1600" dirty="0">
                <a:latin typeface="Times New Roman" pitchFamily="18" charset="0"/>
                <a:cs typeface="Times New Roman" pitchFamily="18" charset="0"/>
              </a:rPr>
              <a:t> 47.000 </a:t>
            </a:r>
            <a:r>
              <a:rPr lang="en-US" sz="1600" dirty="0" err="1">
                <a:latin typeface="Times New Roman" pitchFamily="18" charset="0"/>
                <a:cs typeface="Times New Roman" pitchFamily="18" charset="0"/>
              </a:rPr>
              <a:t>saradnika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iz</a:t>
            </a:r>
            <a:r>
              <a:rPr lang="en-US" sz="1600" dirty="0">
                <a:latin typeface="Times New Roman" pitchFamily="18" charset="0"/>
                <a:cs typeface="Times New Roman" pitchFamily="18" charset="0"/>
              </a:rPr>
              <a:t> vise od 120 </a:t>
            </a:r>
            <a:r>
              <a:rPr lang="en-US" sz="1600" dirty="0" err="1">
                <a:latin typeface="Times New Roman" pitchFamily="18" charset="0"/>
                <a:cs typeface="Times New Roman" pitchFamily="18" charset="0"/>
              </a:rPr>
              <a:t>razlicitih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nacionalnosti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Njihov</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cilj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obezbedjivanje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visokog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kvaliteta</a:t>
            </a:r>
            <a:r>
              <a:rPr lang="en-US" sz="1600" dirty="0">
                <a:latin typeface="Times New Roman" pitchFamily="18" charset="0"/>
                <a:cs typeface="Times New Roman" pitchFamily="18" charset="0"/>
              </a:rPr>
              <a:t> i </a:t>
            </a:r>
            <a:r>
              <a:rPr lang="en-US" sz="1600" dirty="0" err="1">
                <a:latin typeface="Times New Roman" pitchFamily="18" charset="0"/>
                <a:cs typeface="Times New Roman" pitchFamily="18" charset="0"/>
              </a:rPr>
              <a:t>odrzivost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lesnika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ulaganje</a:t>
            </a:r>
            <a:r>
              <a:rPr lang="en-US" sz="1600" dirty="0">
                <a:latin typeface="Times New Roman" pitchFamily="18" charset="0"/>
                <a:cs typeface="Times New Roman" pitchFamily="18" charset="0"/>
              </a:rPr>
              <a:t> u </a:t>
            </a:r>
            <a:r>
              <a:rPr lang="en-US" sz="1600" dirty="0" err="1">
                <a:latin typeface="Times New Roman" pitchFamily="18" charset="0"/>
                <a:cs typeface="Times New Roman" pitchFamily="18" charset="0"/>
              </a:rPr>
              <a:t>kvalitet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Sajt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lokalizovan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engleskom</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err="1">
                <a:latin typeface="Times New Roman" pitchFamily="18" charset="0"/>
                <a:cs typeface="Times New Roman" pitchFamily="18" charset="0"/>
              </a:rPr>
              <a:t>imaju</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dosta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zapisa</a:t>
            </a:r>
            <a:r>
              <a:rPr lang="en-US" sz="1600" dirty="0">
                <a:latin typeface="Times New Roman" pitchFamily="18" charset="0"/>
                <a:cs typeface="Times New Roman" pitchFamily="18" charset="0"/>
              </a:rPr>
              <a:t> o </a:t>
            </a:r>
            <a:r>
              <a:rPr lang="en-US" sz="1600" dirty="0" err="1">
                <a:latin typeface="Times New Roman" pitchFamily="18" charset="0"/>
                <a:cs typeface="Times New Roman" pitchFamily="18" charset="0"/>
              </a:rPr>
              <a:t>njihovoj</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istoriji</a:t>
            </a: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i </a:t>
            </a:r>
            <a:r>
              <a:rPr lang="en-US" sz="1600" dirty="0">
                <a:latin typeface="Times New Roman" pitchFamily="18" charset="0"/>
                <a:cs typeface="Times New Roman" pitchFamily="18" charset="0"/>
              </a:rPr>
              <a:t>o </a:t>
            </a:r>
            <a:r>
              <a:rPr lang="en-US" sz="1600" dirty="0" err="1">
                <a:latin typeface="Times New Roman" pitchFamily="18" charset="0"/>
                <a:cs typeface="Times New Roman" pitchFamily="18" charset="0"/>
              </a:rPr>
              <a:t>klimatskim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akcijama</a:t>
            </a:r>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3101540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1277</TotalTime>
  <Words>2104</Words>
  <Application>Microsoft Office PowerPoint</Application>
  <PresentationFormat>On-screen Show (4:3)</PresentationFormat>
  <Paragraphs>166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Internet biznis plan</vt:lpstr>
      <vt:lpstr>Prethodne aktivnosti</vt:lpstr>
      <vt:lpstr>Rezime</vt:lpstr>
      <vt:lpstr>Opis poslovnog koncepta</vt:lpstr>
      <vt:lpstr>Opis proizvod / usluga</vt:lpstr>
      <vt:lpstr>Analiza tržišta</vt:lpstr>
      <vt:lpstr>Segmentacija tržišta</vt:lpstr>
      <vt:lpstr>Analiza konkurencije - Proučavanje lidera </vt:lpstr>
      <vt:lpstr>PowerPoint Presentation</vt:lpstr>
      <vt:lpstr>SWOT analiza</vt:lpstr>
      <vt:lpstr>Promotivna strategija</vt:lpstr>
      <vt:lpstr>PowerPoint Presentation</vt:lpstr>
      <vt:lpstr>PowerPoint Presentation</vt:lpstr>
      <vt:lpstr>PowerPoint Presentation</vt:lpstr>
      <vt:lpstr>PowerPoint Presentation</vt:lpstr>
      <vt:lpstr>Promotivne aktivnosti</vt:lpstr>
      <vt:lpstr>Finansijska analiza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Frenki</dc:creator>
  <cp:lastModifiedBy>Aleksandar Maksimovic</cp:lastModifiedBy>
  <cp:revision>301</cp:revision>
  <dcterms:created xsi:type="dcterms:W3CDTF">2013-02-23T15:39:07Z</dcterms:created>
  <dcterms:modified xsi:type="dcterms:W3CDTF">2024-04-08T23:00:24Z</dcterms:modified>
</cp:coreProperties>
</file>