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399" r:id="rId5"/>
    <p:sldId id="440" r:id="rId6"/>
    <p:sldId id="442" r:id="rId7"/>
    <p:sldId id="443" r:id="rId8"/>
    <p:sldId id="429" r:id="rId9"/>
    <p:sldId id="430" r:id="rId10"/>
    <p:sldId id="432" r:id="rId11"/>
    <p:sldId id="434" r:id="rId12"/>
    <p:sldId id="435" r:id="rId13"/>
    <p:sldId id="437" r:id="rId14"/>
    <p:sldId id="43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1196975"/>
            <a:ext cx="10943167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2422525"/>
            <a:ext cx="10949517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208933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wtf.tw/ref/duckett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info.cern.ch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4272" y="200025"/>
            <a:ext cx="10943167" cy="1082675"/>
          </a:xfrm>
        </p:spPr>
        <p:txBody>
          <a:bodyPr/>
          <a:p>
            <a:r>
              <a:rPr lang="en-US" sz="4400" b="1">
                <a:latin typeface="Times New Roman" panose="02020603050405020304" charset="0"/>
                <a:cs typeface="Times New Roman" panose="02020603050405020304" charset="0"/>
              </a:rPr>
              <a:t>WebWizard</a:t>
            </a:r>
            <a:endParaRPr lang="en-US" sz="4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1690" y="2260600"/>
            <a:ext cx="10949305" cy="941070"/>
          </a:xfrm>
        </p:spPr>
        <p:txBody>
          <a:bodyPr/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</a:rPr>
              <a:t>Bano Qabil 4.0 Summer Session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  <a:p>
            <a:r>
              <a:rPr lang="en-US"/>
              <a:t> 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/>
        </p:nvSpPr>
        <p:spPr>
          <a:xfrm>
            <a:off x="741892" y="1177925"/>
            <a:ext cx="10943167" cy="10826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ea typeface="SimSun" panose="02010600030101010101" pitchFamily="2" charset="-122"/>
              </a:defRPr>
            </a:lvl9pPr>
          </a:lstStyle>
          <a:p>
            <a:r>
              <a:rPr lang="en-US" sz="6000" u="sng">
                <a:latin typeface="Arial Black" panose="020B0A04020102020204" charset="0"/>
                <a:cs typeface="Arial Black" panose="020B0A04020102020204" charset="0"/>
              </a:rPr>
              <a:t>Web Developmemnt</a:t>
            </a:r>
            <a:endParaRPr lang="en-US" sz="6000" u="sng"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821690" y="5697220"/>
            <a:ext cx="6102985" cy="64897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Prepared By:</a:t>
            </a:r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en-US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Waqar Rana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 </a:t>
            </a:r>
            <a:endParaRPr 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6" name="Subtitle 2"/>
          <p:cNvSpPr>
            <a:spLocks noGrp="1"/>
          </p:cNvSpPr>
          <p:nvPr/>
        </p:nvSpPr>
        <p:spPr>
          <a:xfrm>
            <a:off x="2919095" y="6230620"/>
            <a:ext cx="4129405" cy="48514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indent="0" algn="ctr" rtl="0" fontAlgn="base">
              <a:spcBef>
                <a:spcPct val="20000"/>
              </a:spcBef>
              <a:spcAft>
                <a:spcPct val="0"/>
              </a:spcAft>
              <a:buFontTx/>
              <a:buNone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Software Engineer &amp; Instructor </a:t>
            </a:r>
            <a:endParaRPr lang="en-US" sz="160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Why Are HTML Elements Called "Tags"?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 tag is a special keyword enclosed in angle brackets (&lt; &gt;) that represents an element.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&lt;p&gt;This is a paragraph.&lt;/p&gt;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✅ &lt;p&gt; → Opening tag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✅ This is a paragraph. → Content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✅ &lt;/p&gt; → Closing tag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zh-CN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🔹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 Why is it called a "Tag"?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It is part of a marking system that tells the browser how to display content.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What is HyperText?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787400"/>
            <a:ext cx="11410950" cy="555815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HyperText refers to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interactive text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that links to another document or webpage.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 b="1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&lt;a href="https://www.google.com"&gt;Google&lt;/a&gt;</a:t>
            </a:r>
            <a:endParaRPr lang="en-US" altLang="en-US" sz="1800" b="1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✅ Here, "Google" is hypertext linked to a URL. Clicking on it will take you to Google.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Connects different links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Provides navigation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Makes web browsing easier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ctr">
              <a:buNone/>
            </a:pPr>
            <a:r>
              <a:rPr lang="en-US" altLang="en-US" sz="2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What is a Markup Language?</a:t>
            </a:r>
            <a:endParaRPr lang="en-US" altLang="en-US" sz="2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markup language defines the structure of text and content.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HTML is a markup language because it uses tags to structure content.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It is not a programming language because it does not include logical operations (like loops or conditions).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Markup languages only define presentation and formatting.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2"/>
          <p:cNvSpPr>
            <a:spLocks noGrp="1"/>
          </p:cNvSpPr>
          <p:nvPr/>
        </p:nvSpPr>
        <p:spPr>
          <a:xfrm>
            <a:off x="309245" y="448310"/>
            <a:ext cx="11410950" cy="26409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To create the structure of any website using HTML, we need three things: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text editor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A browser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algn="l"/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Knowledge of HTML</a:t>
            </a:r>
            <a:endParaRPr lang="en-US" altLang="en-US" sz="24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sp>
        <p:nvSpPr>
          <p:cNvPr id="5" name="Content Placeholder 2"/>
          <p:cNvSpPr>
            <a:spLocks noGrp="1"/>
          </p:cNvSpPr>
          <p:nvPr/>
        </p:nvSpPr>
        <p:spPr>
          <a:xfrm>
            <a:off x="309245" y="3220085"/>
            <a:ext cx="11410950" cy="8089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24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Book:</a:t>
            </a:r>
            <a:r>
              <a:rPr lang="en-US" altLang="en-US" sz="24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 </a:t>
            </a:r>
            <a:r>
              <a:rPr lang="en-US" altLang="en-US" sz="2400">
                <a:solidFill>
                  <a:schemeClr val="accent2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  <a:hlinkClick r:id="rId1" action="ppaction://hlinkfile"/>
              </a:rPr>
              <a:t>https://wtf.tw/ref/duckett.pdf</a:t>
            </a:r>
            <a:endParaRPr lang="en-US" altLang="en-US" sz="2400">
              <a:solidFill>
                <a:schemeClr val="accent2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  <a:sym typeface="+mn-ea"/>
              <a:hlinkClick r:id="rId1" action="ppaction://hlinkfil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b="1" u="sng">
                <a:latin typeface="Times New Roman" panose="02020603050405020304" charset="0"/>
                <a:cs typeface="Times New Roman" panose="02020603050405020304" charset="0"/>
              </a:rPr>
              <a:t>What is Web Development?</a:t>
            </a:r>
            <a:endParaRPr 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84264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Web development means creating things that work on the internet. These are things we can open in a browser (Chrome, Firefox, Edge), such as: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✅ Websites (Google, YouTube, Facebook)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✅ Online Games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✅ Social Media Accounts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✅ Web Apps (Google Docs, Canva)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</a:rPr>
              <a:t>In simple words, anything that runs on the internet is created through web development! </a:t>
            </a:r>
            <a:r>
              <a:rPr lang="zh-CN" altLang="en-US" sz="1600">
                <a:latin typeface="Times New Roman" panose="02020603050405020304" charset="0"/>
                <a:cs typeface="Times New Roman" panose="02020603050405020304" charset="0"/>
              </a:rPr>
              <a:t>🎯</a:t>
            </a: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zh-CN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Web development is categorized into two main parts: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Development (Client-Side)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 Development (Server-Side)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None/>
            </a:pPr>
            <a:r>
              <a:rPr lang="en-US" alt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Both work together to create fully functional websites and web applications.</a:t>
            </a:r>
            <a:endParaRPr lang="en-US" alt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107950"/>
            <a:ext cx="11410950" cy="6632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800" b="1" u="sng">
                <a:latin typeface="Times New Roman" panose="02020603050405020304" charset="0"/>
                <a:cs typeface="Times New Roman" panose="02020603050405020304" charset="0"/>
              </a:rPr>
              <a:t>Frontend Development (Client-Side)</a:t>
            </a:r>
            <a:endParaRPr lang="en-US" altLang="en-US" sz="28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Frontend development focuses on the visual and interactive part of a website—the part users see and interact with in their browser.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Technologies Used in Frontend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build a frontend, we primarily use three technologies: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HTML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(HyperText Markup Language) – Creates the structure of a webpage.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CSS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(Cascading Style Sheets) – Styles the webpage (colors, layout, fonts, animations).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JavaScript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(JS) – Adds interactivity (buttons, forms, dynamic content).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Frontend Frameworks &amp; Libraries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speed up development, developers use different 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frameworks and libraries: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CSS Frameworks: Bootstrap, Tailwind CSS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JavaScript Libraries: jQuery, React.js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algn="l"/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JavaScript Frameworks: Angular.js, Vue.js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443220" y="3796030"/>
            <a:ext cx="5297805" cy="20548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Responsibilities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Frontend developers ensure: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The website is responsive (works on all screen sizes).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The UI/UX (User Interface &amp; Experience) is smooth.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Fast page loading &amp; optimized performance.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107950"/>
            <a:ext cx="11410950" cy="6632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en-US" sz="2800" b="1" u="sng">
                <a:latin typeface="Times New Roman" panose="02020603050405020304" charset="0"/>
                <a:cs typeface="Times New Roman" panose="02020603050405020304" charset="0"/>
              </a:rPr>
              <a:t>Backend Development (Server-Side)</a:t>
            </a:r>
            <a:endParaRPr lang="en-US" altLang="en-US" sz="2800" b="1" u="sng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Backend development is responsible for handling the logic, database, and server-side operations of a website. It ensures that the website functions properly by processing data and requests.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Technologies Used in Frontend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Backend development involves programming languages, databases, and servers.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Backend Languages: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JavaScript (Node.js)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Python (Django, Flask)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PHP (Laravel)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Ruby (Ruby on Rails)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Java (Spring Boot)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Databases: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SQL Databases (MySQL, PostgreSQL)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NoSQL Databases (MongoDB, Firebase)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Servers &amp; APIs:</a:t>
            </a:r>
            <a:endParaRPr lang="en-US" altLang="en-US" sz="18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Express.js (Node.js framework)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RESTful APIs &amp; GraphQL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✔ Authentication &amp; Security (JWT, OAuth)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38750" y="4371975"/>
            <a:ext cx="5786755" cy="2368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0" indent="0" algn="l"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Backend Responsibilities</a:t>
            </a: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Backend developers manage: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Data storage &amp; retrieval (using databases).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User authentication (login, signup, security).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Server communication (handling user requests).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  <a:sym typeface="+mn-ea"/>
              </a:rPr>
              <a:t>✔ Processing logic (business logic of the application)..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Table 4"/>
          <p:cNvGraphicFramePr/>
          <p:nvPr>
            <p:custDataLst>
              <p:tags r:id="rId1"/>
            </p:custDataLst>
          </p:nvPr>
        </p:nvGraphicFramePr>
        <p:xfrm>
          <a:off x="208915" y="367665"/>
          <a:ext cx="11371580" cy="6328410"/>
        </p:xfrm>
        <a:graphic>
          <a:graphicData uri="http://schemas.openxmlformats.org/drawingml/2006/table">
            <a:tbl>
              <a:tblPr/>
              <a:tblGrid>
                <a:gridCol w="2842895"/>
                <a:gridCol w="2842895"/>
                <a:gridCol w="2842895"/>
                <a:gridCol w="2842895"/>
              </a:tblGrid>
              <a:tr h="263525">
                <a:tc>
                  <a:txBody>
                    <a:bodyPr/>
                    <a:p>
                      <a:pPr algn="ctr"/>
                      <a:r>
                        <a:rPr sz="1200" b="1"/>
                        <a:t>Feature</a:t>
                      </a:r>
                      <a:endParaRPr sz="12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/>
                        <a:t>Frontend Developer 🎨</a:t>
                      </a:r>
                      <a:endParaRPr sz="12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/>
                        <a:t>Backend Developer 🖥️</a:t>
                      </a:r>
                      <a:endParaRPr sz="12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200" b="1"/>
                        <a:t>Full Stack Developer 🔥</a:t>
                      </a:r>
                      <a:endParaRPr sz="12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Definition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Works on the visual &amp; interactive</a:t>
                      </a:r>
                      <a:r>
                        <a:rPr sz="1100" b="1"/>
                        <a:t> part of a website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Manages the </a:t>
                      </a:r>
                      <a:r>
                        <a:rPr sz="1100" b="1"/>
                        <a:t>server-side logic, databases, and APIs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Handles both frontend &amp; backend</a:t>
                      </a:r>
                      <a:r>
                        <a:rPr sz="1100" b="1"/>
                        <a:t> development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Focus Area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UI/UX, design, responsiveness, interactivity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Data handling, authentication, server logic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Both UI/UX and backend functionality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Technologies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HTML, CSS, JavaScript, React, Vue, Angular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Node.js, Express.js, Django, Flask, SQL, MongoDB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Uses a combination of frontend and backend technologies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Languages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JavaScript, TypeScript, HTML, CSS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JavaScript (Node.js), Python, PHP, Java, Ruby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JavaScript, Python, PHP, etc. (both frontend &amp; backend languages)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Frameworks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Bootstrap, Tailwind CSS, React, Vue, Angular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Express.js, Django, Flask, Laravel, Spring Boot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Uses both frontend and backend frameworks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Data Handling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No database handling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Works with </a:t>
                      </a:r>
                      <a:r>
                        <a:rPr sz="1100" b="1"/>
                        <a:t>databases (SQL, MongoDB, Firebase, etc.)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Manages both frontend UI and backend data processing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Main Responsibilities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Building </a:t>
                      </a:r>
                      <a:r>
                        <a:rPr sz="1100" b="1"/>
                        <a:t>layouts, styling, animations, and interactivity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Managing </a:t>
                      </a:r>
                      <a:r>
                        <a:rPr sz="1100" b="1"/>
                        <a:t>data storage, authentication, and business logic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Building and maintaining </a:t>
                      </a:r>
                      <a:r>
                        <a:rPr sz="1100" b="1"/>
                        <a:t>both client-side &amp; server-side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Example Task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Creating a </a:t>
                      </a:r>
                      <a:r>
                        <a:rPr sz="1100" b="1"/>
                        <a:t>navigation bar, buttons, animations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Creating an </a:t>
                      </a:r>
                      <a:r>
                        <a:rPr sz="1100" b="1"/>
                        <a:t>API that fetches data from a database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Developing </a:t>
                      </a:r>
                      <a:r>
                        <a:rPr sz="1100" b="1"/>
                        <a:t>a complete website with both UI &amp; data handling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Tools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VS Code, Chrome DevTools, Figma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Postman, MySQL Workbench, API testing tools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Uses both frontend &amp; backend tools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263525">
                <a:tc>
                  <a:txBody>
                    <a:bodyPr/>
                    <a:p>
                      <a:pPr algn="ctr"/>
                      <a:r>
                        <a:rPr sz="1100" b="1"/>
                        <a:t>Salary (on average)</a:t>
                      </a:r>
                      <a:r>
                        <a:rPr sz="1100" b="1"/>
                        <a:t> 💰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$60K - $90K per year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$70K - $110K per year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$80K - $130K per year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685">
                <a:tc>
                  <a:txBody>
                    <a:bodyPr/>
                    <a:p>
                      <a:pPr algn="ctr"/>
                      <a:r>
                        <a:rPr sz="1100" b="1"/>
                        <a:t>Career Path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Frontend Engineer, UI/UX Designer, Web Developer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Backend Developer, Software Engineer, DevOps Engineer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Full Stack Developer, Software Architect, Tech Lead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  <a:tr h="527050">
                <a:tc>
                  <a:txBody>
                    <a:bodyPr/>
                    <a:p>
                      <a:pPr algn="ctr"/>
                      <a:r>
                        <a:rPr sz="1100" b="1"/>
                        <a:t>Best For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Those who enjoy </a:t>
                      </a:r>
                      <a:r>
                        <a:rPr sz="1100" b="1"/>
                        <a:t>design, UI/UX, animations, and responsiveness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Those who prefer </a:t>
                      </a:r>
                      <a:r>
                        <a:rPr sz="1100" b="1"/>
                        <a:t>logic, data processing, APIs, and databases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sz="1100" b="1"/>
                        <a:t>Those who want to </a:t>
                      </a:r>
                      <a:r>
                        <a:rPr sz="1100" b="1"/>
                        <a:t>handle everything from frontend to backend</a:t>
                      </a:r>
                      <a:endParaRPr sz="1100" b="1"/>
                    </a:p>
                  </a:txBody>
                  <a:tcPr marL="0" marR="0" marT="0" marB="0" anchor="ctr" anchorCtr="0">
                    <a:lnL w="19050">
                      <a:solidFill>
                        <a:schemeClr val="tx1"/>
                      </a:solidFill>
                      <a:prstDash val="solid"/>
                    </a:lnL>
                    <a:lnR w="19050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What is HTML?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HTML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(HyperText Markup Language) 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is a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markup language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used to create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websites and web applications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It defines the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structure of a webpage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including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headings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paragraphs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images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links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buttons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forms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If you want to build a website, you cannot do it without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HTML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It is a fundamental technology that works alongside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CSS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and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JavaScript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to create a complete webpage design.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altLang="en-US" sz="2000" b="1">
                <a:latin typeface="Times New Roman" panose="02020603050405020304" charset="0"/>
                <a:cs typeface="Times New Roman" panose="02020603050405020304" charset="0"/>
              </a:rPr>
              <a:t>Why Was HTML Created?</a:t>
            </a:r>
            <a:endParaRPr lang="en-US" altLang="en-US" sz="20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The purpose of HTML was to provide a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universal language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that could work in any browser worldwide and display webpages in a standardized way.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Earlier, different organizations and software had their own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methods for creating websites, leading to compatibility issues. 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 solve this problem,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Tim Berners-Lee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introduced the concept 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of HTML.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4000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Tim Berners-Lee</a:t>
            </a:r>
            <a:endParaRPr lang="en-US" altLang="en-US" sz="40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6283325" y="3385185"/>
            <a:ext cx="5868670" cy="34232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History of HTML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HTML has evolved over the years, introducing new features and updating older standards.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Today, HTML5 is the standard, supporting new features like audio, video, canvas, local storage, geolocation, responsive design, and SEO-friendly tags.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390" y="1149985"/>
            <a:ext cx="11319510" cy="37833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Who Created HTML?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HTML was created by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Tim Berners-Lee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,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a British scientist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He proposed the idea in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1989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and published the first HTML documentation in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 1991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At that time, he was working at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CERN (a European research organization)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His goal was to develop a system that allowed researchers to easily share knowledge.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ctr">
              <a:buNone/>
            </a:pPr>
            <a:r>
              <a:rPr lang="en-US" altLang="en-US" sz="2400" b="1">
                <a:latin typeface="Times New Roman" panose="02020603050405020304" charset="0"/>
                <a:cs typeface="Times New Roman" panose="02020603050405020304" charset="0"/>
              </a:rPr>
              <a:t>Where Was HTML Used for the First Time?</a:t>
            </a:r>
            <a:endParaRPr lang="en-US" altLang="en-US" sz="2400" b="1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The first webpage created using HTML was developed by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Tim Berners-Lee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 for </a:t>
            </a:r>
            <a:r>
              <a:rPr lang="en-US" altLang="en-US" sz="1800" b="1">
                <a:latin typeface="Times New Roman" panose="02020603050405020304" charset="0"/>
                <a:cs typeface="Times New Roman" panose="02020603050405020304" charset="0"/>
              </a:rPr>
              <a:t>CERN</a:t>
            </a: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. It was a simple text-based page with hyperlinks.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You can still view this page online: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algn="l">
              <a:buClrTx/>
              <a:buSzTx/>
              <a:buFontTx/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🔗   </a:t>
            </a:r>
            <a:r>
              <a:rPr lang="en-US" altLang="en-US" sz="1800">
                <a:solidFill>
                  <a:schemeClr val="accent2"/>
                </a:solidFill>
                <a:latin typeface="Times New Roman" panose="02020603050405020304" charset="0"/>
                <a:cs typeface="Times New Roman" panose="02020603050405020304" charset="0"/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3399FF"/>
                      <wpsdc:folHlinkClr xmlns:wpsdc="http://www.wps.cn/officeDocument/2017/drawingmlCustomData" val="996600"/>
                      <wpsdc:hlinkUnderline xmlns:wpsdc="http://www.wps.cn/officeDocument/2017/drawingmlCustomData" val="1"/>
                    </a:ext>
                  </a:extLst>
                </a:hlinkClick>
              </a:rPr>
              <a:t>First Website</a:t>
            </a:r>
            <a:endParaRPr lang="en-US" altLang="en-US" sz="1800">
              <a:solidFill>
                <a:schemeClr val="accent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24765"/>
            <a:ext cx="10972800" cy="582613"/>
          </a:xfrm>
        </p:spPr>
        <p:txBody>
          <a:bodyPr/>
          <a:p>
            <a:pPr algn="ctr"/>
            <a:r>
              <a:rPr lang="en-US" altLang="en-US" b="1" u="sng">
                <a:latin typeface="Times New Roman" panose="02020603050405020304" charset="0"/>
                <a:cs typeface="Times New Roman" panose="02020603050405020304" charset="0"/>
              </a:rPr>
              <a:t>What is HTML Syntax?</a:t>
            </a:r>
            <a:endParaRPr lang="en-US" altLang="en-US" b="1" u="sng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7" name="Content Placeholder 2"/>
          <p:cNvSpPr>
            <a:spLocks noGrp="1"/>
          </p:cNvSpPr>
          <p:nvPr/>
        </p:nvSpPr>
        <p:spPr>
          <a:xfrm>
            <a:off x="234950" y="640715"/>
            <a:ext cx="11410950" cy="587121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en-US" sz="1800">
                <a:latin typeface="Times New Roman" panose="02020603050405020304" charset="0"/>
                <a:cs typeface="Times New Roman" panose="02020603050405020304" charset="0"/>
              </a:rPr>
              <a:t>HTML syntax starts with a document type declaration, followed by &lt;html&gt;, &lt;head&gt;, and &lt;body&gt; elements.</a:t>
            </a: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>
              <a:latin typeface="Times New Roman" panose="02020603050405020304" charset="0"/>
              <a:cs typeface="Times New Roman" panose="02020603050405020304" charset="0"/>
            </a:endParaRPr>
          </a:p>
          <a:p>
            <a:pPr marL="0" indent="0" algn="l">
              <a:buNone/>
            </a:pPr>
            <a:endParaRPr lang="en-US" altLang="en-US" sz="1800" b="1"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2485" y="1253490"/>
            <a:ext cx="9463405" cy="473837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95*498"/>
  <p:tag name="TABLE_ENDDRAG_RECT" val="16*28*895*498"/>
</p:tagLst>
</file>

<file path=ppt/theme/theme1.xml><?xml version="1.0" encoding="utf-8"?>
<a:theme xmlns:a="http://schemas.openxmlformats.org/drawingml/2006/main" name="Blue Waves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3399FF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7070</Words>
  <Application>WPS Presentation</Application>
  <PresentationFormat>Widescreen</PresentationFormat>
  <Paragraphs>285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Times New Roman</vt:lpstr>
      <vt:lpstr>Arial Black</vt:lpstr>
      <vt:lpstr>Microsoft YaHei</vt:lpstr>
      <vt:lpstr>Arial Unicode MS</vt:lpstr>
      <vt:lpstr>Calibri</vt:lpstr>
      <vt:lpstr>Blue Waves</vt:lpstr>
      <vt:lpstr>WebWizard</vt:lpstr>
      <vt:lpstr>What is Web Development?</vt:lpstr>
      <vt:lpstr>PowerPoint 演示文稿</vt:lpstr>
      <vt:lpstr>PowerPoint 演示文稿</vt:lpstr>
      <vt:lpstr>PowerPoint 演示文稿</vt:lpstr>
      <vt:lpstr>What is HTML?</vt:lpstr>
      <vt:lpstr>History of HTML</vt:lpstr>
      <vt:lpstr>Who Created HTML?</vt:lpstr>
      <vt:lpstr>What is HTML Syntax?</vt:lpstr>
      <vt:lpstr>Why Are HTML Elements Called "Tags"?</vt:lpstr>
      <vt:lpstr>What is HyperText?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WebWizard</dc:title>
  <dc:creator>Waqar</dc:creator>
  <cp:lastModifiedBy>Waqar Ahmed</cp:lastModifiedBy>
  <cp:revision>257</cp:revision>
  <dcterms:created xsi:type="dcterms:W3CDTF">2025-01-15T05:55:00Z</dcterms:created>
  <dcterms:modified xsi:type="dcterms:W3CDTF">2025-06-30T06:10:23Z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F3D66877E8F04DB1A363BA81A49BFCC3_13</vt:lpwstr>
  </property>
  <property fmtid="{D5CDD505-2E9C-101B-9397-08002B2CF9AE}" pid="3" name="KSOProductBuildVer">
    <vt:lpwstr>1033-12.2.0.21546</vt:lpwstr>
  </property>
</Properties>
</file>