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664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42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141397" y="5634423"/>
            <a:ext cx="13434213" cy="254040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CustomShape 4"/>
          <p:cNvSpPr/>
          <p:nvPr/>
        </p:nvSpPr>
        <p:spPr>
          <a:xfrm>
            <a:off x="911520" y="5539542"/>
            <a:ext cx="13879080" cy="2546311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>
            <a:off x="28993847" y="5680283"/>
            <a:ext cx="13879080" cy="25463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CustomShape 6"/>
          <p:cNvSpPr/>
          <p:nvPr/>
        </p:nvSpPr>
        <p:spPr>
          <a:xfrm>
            <a:off x="7711560" y="888766"/>
            <a:ext cx="29207880" cy="2033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8" name="CustomShape 7"/>
          <p:cNvSpPr/>
          <p:nvPr/>
        </p:nvSpPr>
        <p:spPr>
          <a:xfrm>
            <a:off x="7794000" y="3308400"/>
            <a:ext cx="3407724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2039400" y="6496200"/>
            <a:ext cx="1162332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5400" b="1" u="sng" dirty="0">
                <a:solidFill>
                  <a:srgbClr val="666666"/>
                </a:solidFill>
                <a:latin typeface="Oswald"/>
              </a:rPr>
              <a:t>Introduction</a:t>
            </a:r>
            <a:endParaRPr u="sng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" name="CustomShape 10"/>
          <p:cNvSpPr/>
          <p:nvPr/>
        </p:nvSpPr>
        <p:spPr>
          <a:xfrm>
            <a:off x="896400" y="31573800"/>
            <a:ext cx="13879080" cy="390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sp>
        <p:nvSpPr>
          <p:cNvPr id="55" name="CustomShape 14"/>
          <p:cNvSpPr/>
          <p:nvPr/>
        </p:nvSpPr>
        <p:spPr>
          <a:xfrm>
            <a:off x="2039400" y="7718760"/>
            <a:ext cx="10285560" cy="640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buFont typeface="Droid Serif"/>
              <a:buChar char="●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 bots are remote-controlled armed and armored machines designed to fight in a battlefield combat elimination tournament</a:t>
            </a:r>
            <a:r>
              <a:rPr lang="en-IN" sz="3600" dirty="0">
                <a:solidFill>
                  <a:srgbClr val="434343"/>
                </a:solidFill>
                <a:latin typeface="Droid Serif"/>
                <a:ea typeface="Droid Serif"/>
              </a:rPr>
              <a:t>.</a:t>
            </a:r>
          </a:p>
          <a:p>
            <a:pPr>
              <a:lnSpc>
                <a:spcPct val="115000"/>
              </a:lnSpc>
              <a:buFont typeface="Droid Serif"/>
              <a:buChar char="●"/>
            </a:pPr>
            <a:r>
              <a:rPr lang="en-IN" sz="3600" dirty="0">
                <a:solidFill>
                  <a:srgbClr val="434343"/>
                </a:solidFill>
                <a:latin typeface="Droid Serif"/>
                <a:ea typeface="Droid Serif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Competitor bots come with variety of designs, with different strategies </a:t>
            </a:r>
            <a:r>
              <a:rPr lang="en-IN" sz="3600" dirty="0">
                <a:solidFill>
                  <a:srgbClr val="434343"/>
                </a:solidFill>
                <a:effectLst/>
                <a:latin typeface="Droid Serif"/>
                <a:ea typeface="Calibri" panose="020F0502020204030204" pitchFamily="34" charset="0"/>
              </a:rPr>
              <a:t>and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incorporate weapons  such as axes, hammers, flippers and spinning devices</a:t>
            </a:r>
          </a:p>
          <a:p>
            <a:pPr>
              <a:lnSpc>
                <a:spcPct val="115000"/>
              </a:lnSpc>
              <a:buFont typeface="Droid Serif"/>
              <a:buChar char="●"/>
            </a:pPr>
            <a:endParaRPr lang="en-US" dirty="0">
              <a:solidFill>
                <a:srgbClr val="434343"/>
              </a:solidFill>
              <a:latin typeface="Calibri" panose="020F0502020204030204" pitchFamily="34" charset="0"/>
              <a:ea typeface="Droid Serif"/>
            </a:endParaRPr>
          </a:p>
          <a:p>
            <a:pPr>
              <a:lnSpc>
                <a:spcPct val="115000"/>
              </a:lnSpc>
            </a:pPr>
            <a:endParaRPr lang="en-IN" sz="2400" dirty="0">
              <a:solidFill>
                <a:srgbClr val="434343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  <a:buFont typeface="Droid Serif"/>
              <a:buChar char="●"/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56" name="CustomShape 15"/>
          <p:cNvSpPr/>
          <p:nvPr/>
        </p:nvSpPr>
        <p:spPr>
          <a:xfrm>
            <a:off x="2039400" y="21980880"/>
            <a:ext cx="10285560" cy="406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7" name="CustomShape 16"/>
          <p:cNvSpPr/>
          <p:nvPr/>
        </p:nvSpPr>
        <p:spPr>
          <a:xfrm>
            <a:off x="2039400" y="29574720"/>
            <a:ext cx="1028556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434343"/>
                </a:solidFill>
                <a:latin typeface="Droid Serif"/>
                <a:ea typeface="Droid Serif"/>
              </a:rPr>
              <a:t>.</a:t>
            </a:r>
            <a:endParaRPr dirty="0"/>
          </a:p>
        </p:txBody>
      </p:sp>
      <p:sp>
        <p:nvSpPr>
          <p:cNvPr id="58" name="CustomShape 17"/>
          <p:cNvSpPr/>
          <p:nvPr/>
        </p:nvSpPr>
        <p:spPr>
          <a:xfrm>
            <a:off x="16173360" y="6530760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36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swald"/>
              </a:rPr>
              <a:t>Practical View:</a:t>
            </a:r>
            <a:endParaRPr sz="36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0" name="CustomShape 19"/>
          <p:cNvSpPr/>
          <p:nvPr/>
        </p:nvSpPr>
        <p:spPr>
          <a:xfrm>
            <a:off x="16173360" y="12471480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1" name="CustomShape 20"/>
          <p:cNvSpPr/>
          <p:nvPr/>
        </p:nvSpPr>
        <p:spPr>
          <a:xfrm>
            <a:off x="16173360" y="13846680"/>
            <a:ext cx="1028556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2" name="CustomShape 21"/>
          <p:cNvSpPr/>
          <p:nvPr/>
        </p:nvSpPr>
        <p:spPr>
          <a:xfrm>
            <a:off x="16173360" y="18151560"/>
            <a:ext cx="102855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3" name="CustomShape 22"/>
          <p:cNvSpPr/>
          <p:nvPr/>
        </p:nvSpPr>
        <p:spPr>
          <a:xfrm>
            <a:off x="16173360" y="16845248"/>
            <a:ext cx="11799360" cy="1396607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40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Issue of Concern</a:t>
            </a:r>
            <a:r>
              <a:rPr lang="en-IN" sz="4000" dirty="0">
                <a:solidFill>
                  <a:srgbClr val="434343"/>
                </a:solidFill>
                <a:latin typeface="Droid Serif"/>
              </a:rPr>
              <a:t>: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434343"/>
                </a:solidFill>
                <a:latin typeface="Droid Serif"/>
              </a:rPr>
              <a:t>One of our concern is about choosing weapons. Normally  we need to choose weapon First accurately. Because chance of winning depends on weapon.</a:t>
            </a:r>
          </a:p>
          <a:p>
            <a:pPr>
              <a:lnSpc>
                <a:spcPct val="115000"/>
              </a:lnSpc>
            </a:pPr>
            <a:endParaRPr lang="en-IN" sz="3600" dirty="0">
              <a:solidFill>
                <a:srgbClr val="434343"/>
              </a:solidFill>
              <a:latin typeface="Droid Serif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434343"/>
                </a:solidFill>
                <a:latin typeface="Droid Serif"/>
              </a:rPr>
              <a:t> another main concern is  motors.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swiftly they will move , the more the chances of winning.</a:t>
            </a:r>
          </a:p>
          <a:p>
            <a:pPr>
              <a:lnSpc>
                <a:spcPct val="115000"/>
              </a:lnSpc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Body need to be strong enough so that it can endure any kind of attack.</a:t>
            </a:r>
          </a:p>
          <a:p>
            <a:pPr>
              <a:lnSpc>
                <a:spcPct val="115000"/>
              </a:lnSpc>
            </a:pPr>
            <a:endParaRPr 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Need a motor driver and power module which can actually control motor and provide constant power.</a:t>
            </a:r>
            <a:endParaRPr sz="3600" dirty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4" name="CustomShape 23"/>
          <p:cNvSpPr/>
          <p:nvPr/>
        </p:nvSpPr>
        <p:spPr>
          <a:xfrm>
            <a:off x="30280320" y="6550200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24"/>
          <p:cNvSpPr/>
          <p:nvPr/>
        </p:nvSpPr>
        <p:spPr>
          <a:xfrm>
            <a:off x="30280320" y="7772760"/>
            <a:ext cx="10285560" cy="551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6" name="CustomShape 25"/>
          <p:cNvSpPr/>
          <p:nvPr/>
        </p:nvSpPr>
        <p:spPr>
          <a:xfrm>
            <a:off x="30280320" y="15912360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7" name="CustomShape 26"/>
          <p:cNvSpPr/>
          <p:nvPr/>
        </p:nvSpPr>
        <p:spPr>
          <a:xfrm>
            <a:off x="30280320" y="17134920"/>
            <a:ext cx="10285560" cy="916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8" name="CustomShape 27"/>
          <p:cNvSpPr/>
          <p:nvPr/>
        </p:nvSpPr>
        <p:spPr>
          <a:xfrm>
            <a:off x="30280320" y="27292607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4000" b="1" dirty="0">
                <a:solidFill>
                  <a:srgbClr val="666666"/>
                </a:solidFill>
                <a:latin typeface="Oswald"/>
              </a:rPr>
              <a:t>Application:</a:t>
            </a:r>
            <a:endParaRPr sz="4000" dirty="0"/>
          </a:p>
        </p:txBody>
      </p:sp>
      <p:sp>
        <p:nvSpPr>
          <p:cNvPr id="69" name="CustomShape 28"/>
          <p:cNvSpPr/>
          <p:nvPr/>
        </p:nvSpPr>
        <p:spPr>
          <a:xfrm>
            <a:off x="30280320" y="27263520"/>
            <a:ext cx="10285560" cy="354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pic>
        <p:nvPicPr>
          <p:cNvPr id="71" name="Shape 84"/>
          <p:cNvPicPr/>
          <p:nvPr/>
        </p:nvPicPr>
        <p:blipFill>
          <a:blip r:embed="rId3"/>
          <a:srcRect l="223000" r="223000"/>
          <a:stretch>
            <a:fillRect/>
          </a:stretch>
        </p:blipFill>
        <p:spPr>
          <a:xfrm>
            <a:off x="2039400" y="25408440"/>
            <a:ext cx="10285560" cy="3958560"/>
          </a:xfrm>
          <a:prstGeom prst="rect">
            <a:avLst/>
          </a:prstGeom>
          <a:ln>
            <a:noFill/>
          </a:ln>
        </p:spPr>
      </p:pic>
      <p:sp>
        <p:nvSpPr>
          <p:cNvPr id="72" name="CustomShape 30"/>
          <p:cNvSpPr/>
          <p:nvPr/>
        </p:nvSpPr>
        <p:spPr>
          <a:xfrm>
            <a:off x="896400" y="31997880"/>
            <a:ext cx="39746880" cy="92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15000"/>
              </a:lnSpc>
            </a:pPr>
            <a:r>
              <a:rPr lang="en-IN" sz="2400">
                <a:solidFill>
                  <a:srgbClr val="FFFFFF"/>
                </a:solidFill>
                <a:latin typeface="Droid Serif"/>
                <a:ea typeface="Droid Serif"/>
              </a:rPr>
              <a:t>This presentation poster was designed by </a:t>
            </a:r>
            <a:r>
              <a:rPr lang="en-IN" sz="2400" u="sng">
                <a:solidFill>
                  <a:srgbClr val="0097A7"/>
                </a:solidFill>
                <a:latin typeface="Droid Serif"/>
                <a:ea typeface="Droid Serif"/>
              </a:rPr>
              <a:t>FPPT</a:t>
            </a:r>
            <a:r>
              <a:rPr lang="en-IN" sz="2400">
                <a:solidFill>
                  <a:srgbClr val="FFFFFF"/>
                </a:solidFill>
                <a:latin typeface="Droid Serif"/>
                <a:ea typeface="Droid Serif"/>
              </a:rPr>
              <a:t>.</a:t>
            </a:r>
            <a:endParaRPr/>
          </a:p>
        </p:txBody>
      </p:sp>
      <p:sp>
        <p:nvSpPr>
          <p:cNvPr id="75" name="CustomShape 32"/>
          <p:cNvSpPr/>
          <p:nvPr/>
        </p:nvSpPr>
        <p:spPr>
          <a:xfrm>
            <a:off x="2500200" y="1438200"/>
            <a:ext cx="3634560" cy="328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2A506-12FE-489F-BF77-1D36290E9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20" y="1324084"/>
            <a:ext cx="3547879" cy="4026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389937-D87B-4A02-9122-BC0A554F37C8}"/>
              </a:ext>
            </a:extLst>
          </p:cNvPr>
          <p:cNvSpPr/>
          <p:nvPr/>
        </p:nvSpPr>
        <p:spPr>
          <a:xfrm>
            <a:off x="7052400" y="1187585"/>
            <a:ext cx="35043840" cy="3915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72A9A-3FFC-498C-B88C-E4120F140FB5}"/>
              </a:ext>
            </a:extLst>
          </p:cNvPr>
          <p:cNvSpPr/>
          <p:nvPr/>
        </p:nvSpPr>
        <p:spPr>
          <a:xfrm>
            <a:off x="7794000" y="1306004"/>
            <a:ext cx="343058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cap="none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BattleBot</a:t>
            </a:r>
            <a:endParaRPr lang="en-US" sz="6000" b="1" u="sng" cap="none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63C3F-78F1-411F-87C0-294C263D40C0}"/>
              </a:ext>
            </a:extLst>
          </p:cNvPr>
          <p:cNvSpPr/>
          <p:nvPr/>
        </p:nvSpPr>
        <p:spPr>
          <a:xfrm>
            <a:off x="7851060" y="2922406"/>
            <a:ext cx="526104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 :</a:t>
            </a:r>
          </a:p>
          <a:p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Md. </a:t>
            </a:r>
            <a:r>
              <a:rPr lang="en-US" sz="320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Faruque</a:t>
            </a:r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Hossain</a:t>
            </a:r>
          </a:p>
          <a:p>
            <a:r>
              <a:rPr 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Professor,</a:t>
            </a:r>
          </a:p>
          <a:p>
            <a:r>
              <a:rPr lang="en-US" sz="32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 of ECE,KUET.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651F6-F452-4ECA-B27B-EC221D31815C}"/>
              </a:ext>
            </a:extLst>
          </p:cNvPr>
          <p:cNvSpPr/>
          <p:nvPr/>
        </p:nvSpPr>
        <p:spPr>
          <a:xfrm>
            <a:off x="35608827" y="3115403"/>
            <a:ext cx="53751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</a:t>
            </a:r>
          </a:p>
          <a:p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Maksuda Rahman(1709023)</a:t>
            </a:r>
          </a:p>
          <a:p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Hasin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Iftida</a:t>
            </a:r>
            <a:r>
              <a:rPr lang="en-US" sz="3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(1709025)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E9446-82AF-4555-B997-0EEC070DAA66}"/>
              </a:ext>
            </a:extLst>
          </p:cNvPr>
          <p:cNvSpPr txBox="1"/>
          <p:nvPr/>
        </p:nvSpPr>
        <p:spPr>
          <a:xfrm>
            <a:off x="2039400" y="11696202"/>
            <a:ext cx="1047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798F8-8EE6-4998-B169-E49D420132A2}"/>
              </a:ext>
            </a:extLst>
          </p:cNvPr>
          <p:cNvSpPr txBox="1"/>
          <p:nvPr/>
        </p:nvSpPr>
        <p:spPr>
          <a:xfrm>
            <a:off x="1888512" y="12792306"/>
            <a:ext cx="12419559" cy="387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Uno/Mega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2. 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Module    3.   Gear Box      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  RS-550 Motor      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 Starter  Motor         6. 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Lipo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   Lead Acid Battery     8.    Controller &amp; Receiver                         9.   Electronic Speed Control(ESC)    10.     Body structure material           11.    wheel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297A9-EA8F-4EDA-9893-4ACA9859A245}"/>
              </a:ext>
            </a:extLst>
          </p:cNvPr>
          <p:cNvSpPr txBox="1"/>
          <p:nvPr/>
        </p:nvSpPr>
        <p:spPr>
          <a:xfrm>
            <a:off x="2039400" y="14934094"/>
            <a:ext cx="1132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7F477-AB45-4F9B-B636-816DE22A8404}"/>
              </a:ext>
            </a:extLst>
          </p:cNvPr>
          <p:cNvSpPr txBox="1"/>
          <p:nvPr/>
        </p:nvSpPr>
        <p:spPr>
          <a:xfrm>
            <a:off x="1819620" y="14920308"/>
            <a:ext cx="1194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0D35D-88D5-45FB-830C-C31BAD94AC51}"/>
              </a:ext>
            </a:extLst>
          </p:cNvPr>
          <p:cNvSpPr txBox="1"/>
          <p:nvPr/>
        </p:nvSpPr>
        <p:spPr>
          <a:xfrm>
            <a:off x="1888512" y="17483091"/>
            <a:ext cx="1218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 Diagram and CAD Design of Bot:</a:t>
            </a:r>
          </a:p>
          <a:p>
            <a:endParaRPr lang="en-US" sz="36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BCB00F-F736-4483-BBB3-A496E4767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09" y="18511597"/>
            <a:ext cx="5915851" cy="4286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63221-4007-4E33-A403-CC717A3201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14873" r="3327" b="9416"/>
          <a:stretch/>
        </p:blipFill>
        <p:spPr>
          <a:xfrm>
            <a:off x="8339986" y="18788469"/>
            <a:ext cx="5979913" cy="34924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EB840E-E160-40D8-90D7-78B3BCA944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14373" r="14017" b="6475"/>
          <a:stretch/>
        </p:blipFill>
        <p:spPr>
          <a:xfrm>
            <a:off x="1555561" y="23813405"/>
            <a:ext cx="5865222" cy="4066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42462D-BF90-45ED-A20A-7DCE1194E7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7486" r="10309" b="13737"/>
          <a:stretch/>
        </p:blipFill>
        <p:spPr>
          <a:xfrm>
            <a:off x="8339986" y="23813405"/>
            <a:ext cx="5852321" cy="406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5CAE46-2DC4-4261-8CAC-DED4DD2CED30}"/>
              </a:ext>
            </a:extLst>
          </p:cNvPr>
          <p:cNvSpPr txBox="1"/>
          <p:nvPr/>
        </p:nvSpPr>
        <p:spPr>
          <a:xfrm>
            <a:off x="29885640" y="6720840"/>
            <a:ext cx="1278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 Analysis :</a:t>
            </a:r>
          </a:p>
          <a:p>
            <a:endParaRPr lang="en-US" sz="24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5429F9-613B-4BC9-92FB-3D3476C4ED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421" y="7491137"/>
            <a:ext cx="9602760" cy="6337322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B78323D-CB65-44B8-B608-4A5CF52B6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98101"/>
              </p:ext>
            </p:extLst>
          </p:nvPr>
        </p:nvGraphicFramePr>
        <p:xfrm>
          <a:off x="30381405" y="15317854"/>
          <a:ext cx="10714053" cy="6627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525">
                  <a:extLst>
                    <a:ext uri="{9D8B030D-6E8A-4147-A177-3AD203B41FA5}">
                      <a16:colId xmlns:a16="http://schemas.microsoft.com/office/drawing/2014/main" val="1298563333"/>
                    </a:ext>
                  </a:extLst>
                </a:gridCol>
                <a:gridCol w="2507664">
                  <a:extLst>
                    <a:ext uri="{9D8B030D-6E8A-4147-A177-3AD203B41FA5}">
                      <a16:colId xmlns:a16="http://schemas.microsoft.com/office/drawing/2014/main" val="1062459792"/>
                    </a:ext>
                  </a:extLst>
                </a:gridCol>
                <a:gridCol w="1351261">
                  <a:extLst>
                    <a:ext uri="{9D8B030D-6E8A-4147-A177-3AD203B41FA5}">
                      <a16:colId xmlns:a16="http://schemas.microsoft.com/office/drawing/2014/main" val="1360530028"/>
                    </a:ext>
                  </a:extLst>
                </a:gridCol>
                <a:gridCol w="5126603">
                  <a:extLst>
                    <a:ext uri="{9D8B030D-6E8A-4147-A177-3AD203B41FA5}">
                      <a16:colId xmlns:a16="http://schemas.microsoft.com/office/drawing/2014/main" val="1212377676"/>
                    </a:ext>
                  </a:extLst>
                </a:gridCol>
              </a:tblGrid>
              <a:tr h="588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u="sng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u="sng" dirty="0">
                          <a:effectLst/>
                        </a:rPr>
                        <a:t>Details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u="sng" dirty="0">
                          <a:effectLst/>
                        </a:rPr>
                        <a:t>Quantity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u="sng" dirty="0">
                          <a:effectLst/>
                        </a:rPr>
                        <a:t>Price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64732"/>
                  </a:ext>
                </a:extLst>
              </a:tr>
              <a:tr h="974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Motor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66mm High Speed High Torque 1000rpm 60W DC motor 12V MM381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58$*5 = 290$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(Approximately 25,000tk) + shipping cost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555154"/>
                  </a:ext>
                </a:extLst>
              </a:tr>
              <a:tr h="511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Battery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11.1V 4500mah 3S 30C </a:t>
                      </a:r>
                      <a:r>
                        <a:rPr lang="en-GB" sz="2000" dirty="0" err="1">
                          <a:effectLst/>
                        </a:rPr>
                        <a:t>Lipo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4000tk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0764"/>
                  </a:ext>
                </a:extLst>
              </a:tr>
              <a:tr h="1280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Arduino Mega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800-900tk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885732"/>
                  </a:ext>
                </a:extLst>
              </a:tr>
              <a:tr h="511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Power module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MOD-00044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800-900tk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72197"/>
                  </a:ext>
                </a:extLst>
              </a:tr>
              <a:tr h="511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Motor driver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L293D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250tk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45259"/>
                  </a:ext>
                </a:extLst>
              </a:tr>
              <a:tr h="511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Controller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6CH Remote Control 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3000-3500tk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556684"/>
                  </a:ext>
                </a:extLst>
              </a:tr>
              <a:tr h="105055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u="sng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u="sng" dirty="0">
                          <a:effectLst/>
                        </a:rPr>
                        <a:t>33850-34550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(shipping cost excluded)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314631"/>
                  </a:ext>
                </a:extLst>
              </a:tr>
            </a:tbl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2E00AFB3-2365-4CE0-8856-548AAF5B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3804" y="14019813"/>
            <a:ext cx="28725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97B7444-C5AF-4594-80C1-BFF8E72A6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7990"/>
              </p:ext>
            </p:extLst>
          </p:nvPr>
        </p:nvGraphicFramePr>
        <p:xfrm>
          <a:off x="30381405" y="23216753"/>
          <a:ext cx="11571480" cy="3795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6732">
                  <a:extLst>
                    <a:ext uri="{9D8B030D-6E8A-4147-A177-3AD203B41FA5}">
                      <a16:colId xmlns:a16="http://schemas.microsoft.com/office/drawing/2014/main" val="778872226"/>
                    </a:ext>
                  </a:extLst>
                </a:gridCol>
                <a:gridCol w="3856732">
                  <a:extLst>
                    <a:ext uri="{9D8B030D-6E8A-4147-A177-3AD203B41FA5}">
                      <a16:colId xmlns:a16="http://schemas.microsoft.com/office/drawing/2014/main" val="2570864019"/>
                    </a:ext>
                  </a:extLst>
                </a:gridCol>
                <a:gridCol w="3858016">
                  <a:extLst>
                    <a:ext uri="{9D8B030D-6E8A-4147-A177-3AD203B41FA5}">
                      <a16:colId xmlns:a16="http://schemas.microsoft.com/office/drawing/2014/main" val="3110066160"/>
                    </a:ext>
                  </a:extLst>
                </a:gridCol>
              </a:tblGrid>
              <a:tr h="615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Details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Cost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561030"/>
                  </a:ext>
                </a:extLst>
              </a:tr>
              <a:tr h="1097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Wheels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 wheels made of wood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729860"/>
                  </a:ext>
                </a:extLst>
              </a:tr>
              <a:tr h="1024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Body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Metal sheets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&amp;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Box steel bar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871812"/>
                  </a:ext>
                </a:extLst>
              </a:tr>
              <a:tr h="497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Weapon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Metal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293197"/>
                  </a:ext>
                </a:extLst>
              </a:tr>
              <a:tr h="172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01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492255"/>
                  </a:ext>
                </a:extLst>
              </a:tr>
            </a:tbl>
          </a:graphicData>
        </a:graphic>
      </p:graphicFrame>
      <p:sp>
        <p:nvSpPr>
          <p:cNvPr id="26" name="Rectangle 2">
            <a:extLst>
              <a:ext uri="{FF2B5EF4-FFF2-40B4-BE49-F238E27FC236}">
                <a16:creationId xmlns:a16="http://schemas.microsoft.com/office/drawing/2014/main" id="{6B31DA39-4986-4FF3-92D1-DF17EDCF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9670" y="20961759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402856-40F8-49B1-AEEA-5BC24B7082B7}"/>
              </a:ext>
            </a:extLst>
          </p:cNvPr>
          <p:cNvSpPr txBox="1"/>
          <p:nvPr/>
        </p:nvSpPr>
        <p:spPr>
          <a:xfrm>
            <a:off x="30280320" y="28261780"/>
            <a:ext cx="11126760" cy="304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weapon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 purposes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comparing capability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purpose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67196-20BF-4FC5-9CF8-25217734D4D7}"/>
              </a:ext>
            </a:extLst>
          </p:cNvPr>
          <p:cNvSpPr txBox="1"/>
          <p:nvPr/>
        </p:nvSpPr>
        <p:spPr>
          <a:xfrm>
            <a:off x="2209800" y="22975815"/>
            <a:ext cx="56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Fig-1:Block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F4FF3A-069E-4285-98F7-296C239545E1}"/>
              </a:ext>
            </a:extLst>
          </p:cNvPr>
          <p:cNvSpPr txBox="1"/>
          <p:nvPr/>
        </p:nvSpPr>
        <p:spPr>
          <a:xfrm>
            <a:off x="8690553" y="22789777"/>
            <a:ext cx="526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Fig-2:Top view of Bot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C8B65-0942-4A5A-92E1-B36CA80EF6F1}"/>
              </a:ext>
            </a:extLst>
          </p:cNvPr>
          <p:cNvSpPr txBox="1"/>
          <p:nvPr/>
        </p:nvSpPr>
        <p:spPr>
          <a:xfrm>
            <a:off x="1800439" y="28512575"/>
            <a:ext cx="505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Fig-3:Inner view of Bot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BAF3F-8DE7-4F00-81FC-39D24D3EE096}"/>
              </a:ext>
            </a:extLst>
          </p:cNvPr>
          <p:cNvSpPr txBox="1"/>
          <p:nvPr/>
        </p:nvSpPr>
        <p:spPr>
          <a:xfrm>
            <a:off x="8339986" y="28458936"/>
            <a:ext cx="58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Fig-4: Side view of 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5F948-E031-4B8C-8278-AFEA262C0399}"/>
              </a:ext>
            </a:extLst>
          </p:cNvPr>
          <p:cNvSpPr txBox="1"/>
          <p:nvPr/>
        </p:nvSpPr>
        <p:spPr>
          <a:xfrm>
            <a:off x="30317621" y="22257713"/>
            <a:ext cx="1061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Cost For Body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6B80-C39D-4E6E-A84F-1116F6737C4A}"/>
              </a:ext>
            </a:extLst>
          </p:cNvPr>
          <p:cNvSpPr txBox="1"/>
          <p:nvPr/>
        </p:nvSpPr>
        <p:spPr>
          <a:xfrm>
            <a:off x="30381405" y="14327589"/>
            <a:ext cx="107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Component List with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30E0-BD37-48DD-B1F5-6969F0FB34AA}"/>
              </a:ext>
            </a:extLst>
          </p:cNvPr>
          <p:cNvSpPr txBox="1"/>
          <p:nvPr/>
        </p:nvSpPr>
        <p:spPr>
          <a:xfrm>
            <a:off x="34051461" y="10702728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3B729F-2F67-4098-902B-5C2AFD731B9B}"/>
              </a:ext>
            </a:extLst>
          </p:cNvPr>
          <p:cNvSpPr txBox="1"/>
          <p:nvPr/>
        </p:nvSpPr>
        <p:spPr>
          <a:xfrm>
            <a:off x="31481062" y="10152360"/>
            <a:ext cx="185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03483-361B-4826-96AC-1F7D1250F118}"/>
              </a:ext>
            </a:extLst>
          </p:cNvPr>
          <p:cNvSpPr txBox="1"/>
          <p:nvPr/>
        </p:nvSpPr>
        <p:spPr>
          <a:xfrm>
            <a:off x="32408452" y="11409601"/>
            <a:ext cx="73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94D4A3-7D8B-435C-AF05-F767C204FD05}"/>
              </a:ext>
            </a:extLst>
          </p:cNvPr>
          <p:cNvSpPr txBox="1"/>
          <p:nvPr/>
        </p:nvSpPr>
        <p:spPr>
          <a:xfrm>
            <a:off x="31337433" y="11053060"/>
            <a:ext cx="82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51B87F-0AEA-4660-BAC9-CA97D80AD48F}"/>
              </a:ext>
            </a:extLst>
          </p:cNvPr>
          <p:cNvSpPr txBox="1"/>
          <p:nvPr/>
        </p:nvSpPr>
        <p:spPr>
          <a:xfrm>
            <a:off x="33145218" y="9110571"/>
            <a:ext cx="38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3%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F7F6803-7AD1-47DB-BF84-C8FDF0CA752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9210" r="9895" b="13429"/>
          <a:stretch/>
        </p:blipFill>
        <p:spPr>
          <a:xfrm>
            <a:off x="16563763" y="7516689"/>
            <a:ext cx="9437829" cy="85244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B891DE-7895-432E-8076-B9FD286FC63F}"/>
              </a:ext>
            </a:extLst>
          </p:cNvPr>
          <p:cNvSpPr txBox="1"/>
          <p:nvPr/>
        </p:nvSpPr>
        <p:spPr>
          <a:xfrm>
            <a:off x="19505844" y="16152626"/>
            <a:ext cx="982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Fig-5:Practical view of Bot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430</Words>
  <Application>Microsoft Office PowerPoint</Application>
  <PresentationFormat>Custom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Droid Serif</vt:lpstr>
      <vt:lpstr>Oswald</vt:lpstr>
      <vt:lpstr>StarSymbol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fariyamaksudarahman@gmail.com</cp:lastModifiedBy>
  <cp:revision>15</cp:revision>
  <dcterms:modified xsi:type="dcterms:W3CDTF">2022-03-23T11:18:01Z</dcterms:modified>
</cp:coreProperties>
</file>