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AB11-3FEA-456A-B85F-A10BEB63430E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ADCD-3139-4D09-BAD6-189793E0E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4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AB11-3FEA-456A-B85F-A10BEB63430E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ADCD-3139-4D09-BAD6-189793E0E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67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AB11-3FEA-456A-B85F-A10BEB63430E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ADCD-3139-4D09-BAD6-189793E0E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27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090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AB11-3FEA-456A-B85F-A10BEB63430E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ADCD-3139-4D09-BAD6-189793E0E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2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AB11-3FEA-456A-B85F-A10BEB63430E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ADCD-3139-4D09-BAD6-189793E0E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48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AB11-3FEA-456A-B85F-A10BEB63430E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ADCD-3139-4D09-BAD6-189793E0E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06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AB11-3FEA-456A-B85F-A10BEB63430E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ADCD-3139-4D09-BAD6-189793E0E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94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AB11-3FEA-456A-B85F-A10BEB63430E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ADCD-3139-4D09-BAD6-189793E0E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28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AB11-3FEA-456A-B85F-A10BEB63430E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ADCD-3139-4D09-BAD6-189793E0E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39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AB11-3FEA-456A-B85F-A10BEB63430E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ADCD-3139-4D09-BAD6-189793E0E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76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AB11-3FEA-456A-B85F-A10BEB63430E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ADCD-3139-4D09-BAD6-189793E0E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23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FAB11-3FEA-456A-B85F-A10BEB63430E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3ADCD-3139-4D09-BAD6-189793E0E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87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986" y="1446278"/>
            <a:ext cx="12531144" cy="5962918"/>
          </a:xfrm>
        </p:spPr>
        <p:txBody>
          <a:bodyPr/>
          <a:lstStyle/>
          <a:p>
            <a:r>
              <a:rPr lang="en-US" sz="12500" dirty="0" smtClean="0">
                <a:solidFill>
                  <a:schemeClr val="bg1"/>
                </a:solidFill>
              </a:rPr>
              <a:t>			Apache </a:t>
            </a:r>
            <a:br>
              <a:rPr lang="en-US" sz="12500" dirty="0" smtClean="0">
                <a:solidFill>
                  <a:schemeClr val="bg1"/>
                </a:solidFill>
              </a:rPr>
            </a:br>
            <a:r>
              <a:rPr lang="en-US" sz="12500" dirty="0" smtClean="0">
                <a:solidFill>
                  <a:schemeClr val="bg1"/>
                </a:solidFill>
              </a:rPr>
              <a:t>Tomcat</a:t>
            </a:r>
            <a:r>
              <a:rPr lang="en-US" sz="12500" dirty="0">
                <a:solidFill>
                  <a:schemeClr val="bg1"/>
                </a:solidFill>
              </a:rPr>
              <a:t>, Jetty</a:t>
            </a:r>
            <a:endParaRPr lang="en-US" sz="12500" dirty="0">
              <a:solidFill>
                <a:schemeClr val="bg1"/>
              </a:solidFill>
              <a:latin typeface="Proxima Nova Black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05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mcat vs Jetty - Which One to Choos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22006" cy="229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0" y="2290798"/>
            <a:ext cx="1065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Tomcat: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2660130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uk-UA" sz="1700" dirty="0" smtClean="0">
                <a:latin typeface="Arial" panose="020B0604020202020204" pitchFamily="34" charset="0"/>
              </a:rPr>
              <a:t>Найпопулярніший</a:t>
            </a:r>
            <a:r>
              <a:rPr lang="en-US" sz="1700" dirty="0">
                <a:latin typeface="Arial" panose="020B0604020202020204" pitchFamily="34" charset="0"/>
              </a:rPr>
              <a:t> </a:t>
            </a:r>
            <a:r>
              <a:rPr lang="en-US" sz="1700" dirty="0" smtClean="0">
                <a:latin typeface="Arial" panose="020B0604020202020204" pitchFamily="34" charset="0"/>
              </a:rPr>
              <a:t>open source </a:t>
            </a:r>
            <a:r>
              <a:rPr lang="uk-UA" sz="1700" dirty="0" smtClean="0">
                <a:latin typeface="Arial" panose="020B0604020202020204" pitchFamily="34" charset="0"/>
              </a:rPr>
              <a:t>проект від </a:t>
            </a:r>
            <a:r>
              <a:rPr lang="en-US" sz="1700" dirty="0" smtClean="0">
                <a:latin typeface="Arial" panose="020B0604020202020204" pitchFamily="34" charset="0"/>
              </a:rPr>
              <a:t>Apache</a:t>
            </a:r>
            <a:r>
              <a:rPr lang="uk-UA" sz="1700" dirty="0" smtClean="0">
                <a:latin typeface="Arial" panose="020B0604020202020204" pitchFamily="34" charset="0"/>
              </a:rPr>
              <a:t>, </a:t>
            </a:r>
            <a:r>
              <a:rPr lang="uk-UA" sz="1700" dirty="0" smtClean="0">
                <a:latin typeface="Arial" panose="020B0604020202020204" pitchFamily="34" charset="0"/>
              </a:rPr>
              <a:t>отримує</a:t>
            </a:r>
            <a:r>
              <a:rPr lang="uk-UA" sz="1700" dirty="0" smtClean="0">
                <a:latin typeface="Arial" panose="020B0604020202020204" pitchFamily="34" charset="0"/>
              </a:rPr>
              <a:t> </a:t>
            </a:r>
            <a:r>
              <a:rPr lang="uk-UA" sz="1700" dirty="0" smtClean="0">
                <a:latin typeface="Arial" panose="020B0604020202020204" pitchFamily="34" charset="0"/>
              </a:rPr>
              <a:t>підтримку та оновлення.</a:t>
            </a:r>
            <a:endParaRPr lang="en-US" sz="1700" dirty="0"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uk-UA" sz="1700" dirty="0" smtClean="0">
                <a:latin typeface="Arial" panose="020B0604020202020204" pitchFamily="34" charset="0"/>
              </a:rPr>
              <a:t>Хороша документація і підтримка зі сторони розробників.</a:t>
            </a:r>
            <a:endParaRPr lang="en-US" sz="1700" dirty="0"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uk-UA" sz="1700" dirty="0" smtClean="0">
                <a:latin typeface="Arial" panose="020B0604020202020204" pitchFamily="34" charset="0"/>
              </a:rPr>
              <a:t>Протестована, перевірена і стабільна протягом багатьох років, має багато версій.	</a:t>
            </a:r>
            <a:endParaRPr lang="en-US" sz="1700" dirty="0"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uk-UA" sz="1700" dirty="0" smtClean="0">
                <a:latin typeface="Arial" panose="020B0604020202020204" pitchFamily="34" charset="0"/>
              </a:rPr>
              <a:t>Має комерційний успіх у багатьох </a:t>
            </a:r>
            <a:r>
              <a:rPr lang="uk-UA" sz="1700" dirty="0" smtClean="0">
                <a:latin typeface="Arial" panose="020B0604020202020204" pitchFamily="34" charset="0"/>
              </a:rPr>
              <a:t>організаціях </a:t>
            </a:r>
            <a:r>
              <a:rPr lang="uk-UA" sz="1700" dirty="0" smtClean="0">
                <a:latin typeface="Arial" panose="020B0604020202020204" pitchFamily="34" charset="0"/>
              </a:rPr>
              <a:t>які його використовують.</a:t>
            </a:r>
            <a:endParaRPr lang="en-US" sz="1700" dirty="0"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1700" dirty="0" smtClean="0">
                <a:latin typeface="Arial" panose="020B0604020202020204" pitchFamily="34" charset="0"/>
              </a:rPr>
              <a:t>Проста </a:t>
            </a:r>
            <a:r>
              <a:rPr lang="ru-RU" sz="1700" dirty="0" err="1">
                <a:latin typeface="Arial" panose="020B0604020202020204" pitchFamily="34" charset="0"/>
              </a:rPr>
              <a:t>інтеграція</a:t>
            </a:r>
            <a:r>
              <a:rPr lang="ru-RU" sz="1700" dirty="0">
                <a:latin typeface="Arial" panose="020B0604020202020204" pitchFamily="34" charset="0"/>
              </a:rPr>
              <a:t> з </a:t>
            </a:r>
            <a:r>
              <a:rPr lang="ru-RU" sz="1700" dirty="0" err="1">
                <a:latin typeface="Arial" panose="020B0604020202020204" pitchFamily="34" charset="0"/>
              </a:rPr>
              <a:t>іншими</a:t>
            </a:r>
            <a:r>
              <a:rPr lang="ru-RU" sz="1700" dirty="0">
                <a:latin typeface="Arial" panose="020B0604020202020204" pitchFamily="34" charset="0"/>
              </a:rPr>
              <a:t> </a:t>
            </a:r>
            <a:r>
              <a:rPr lang="ru-RU" sz="1700" dirty="0" err="1" smtClean="0">
                <a:latin typeface="Arial" panose="020B0604020202020204" pitchFamily="34" charset="0"/>
              </a:rPr>
              <a:t>фреймворками</a:t>
            </a:r>
            <a:r>
              <a:rPr lang="ru-RU" sz="1700" dirty="0" smtClean="0">
                <a:latin typeface="Arial" panose="020B0604020202020204" pitchFamily="34" charset="0"/>
              </a:rPr>
              <a:t> на </a:t>
            </a:r>
            <a:r>
              <a:rPr lang="en-US" sz="1700" dirty="0" smtClean="0">
                <a:latin typeface="Arial" panose="020B0604020202020204" pitchFamily="34" charset="0"/>
              </a:rPr>
              <a:t>Java</a:t>
            </a:r>
            <a:r>
              <a:rPr lang="en-US" sz="1700" dirty="0">
                <a:latin typeface="Arial" panose="020B0604020202020204" pitchFamily="34" charset="0"/>
              </a:rPr>
              <a:t>, </a:t>
            </a:r>
            <a:r>
              <a:rPr lang="uk-UA" sz="1700" dirty="0" smtClean="0">
                <a:latin typeface="Arial" panose="020B0604020202020204" pitchFamily="34" charset="0"/>
              </a:rPr>
              <a:t>наприклад, </a:t>
            </a:r>
            <a:r>
              <a:rPr lang="en-US" sz="1700" dirty="0" smtClean="0">
                <a:latin typeface="Arial" panose="020B0604020202020204" pitchFamily="34" charset="0"/>
              </a:rPr>
              <a:t>Spring Framework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uk-UA" sz="1700" dirty="0" smtClean="0">
                <a:latin typeface="Arial" panose="020B0604020202020204" pitchFamily="34" charset="0"/>
              </a:rPr>
              <a:t>Швидке опрацювання </a:t>
            </a:r>
            <a:r>
              <a:rPr lang="en-US" sz="1700" dirty="0" smtClean="0">
                <a:latin typeface="Arial" panose="020B0604020202020204" pitchFamily="34" charset="0"/>
              </a:rPr>
              <a:t>JSP</a:t>
            </a:r>
            <a:endParaRPr lang="en-US" sz="1700" dirty="0"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uk-UA" sz="1700" dirty="0" smtClean="0">
                <a:latin typeface="Arial" panose="020B0604020202020204" pitchFamily="34" charset="0"/>
              </a:rPr>
              <a:t>Гнучкий і може бути </a:t>
            </a:r>
            <a:r>
              <a:rPr lang="uk-UA" sz="1700" dirty="0">
                <a:latin typeface="Arial" panose="020B0604020202020204" pitchFamily="34" charset="0"/>
              </a:rPr>
              <a:t>масштабований </a:t>
            </a:r>
            <a:r>
              <a:rPr lang="uk-UA" sz="1700" dirty="0" smtClean="0">
                <a:latin typeface="Arial" panose="020B0604020202020204" pitchFamily="34" charset="0"/>
              </a:rPr>
              <a:t>і розширений до рівня </a:t>
            </a:r>
            <a:r>
              <a:rPr lang="en-US" sz="1700" dirty="0" smtClean="0">
                <a:latin typeface="Arial" panose="020B0604020202020204" pitchFamily="34" charset="0"/>
              </a:rPr>
              <a:t>Enterprise </a:t>
            </a:r>
            <a:r>
              <a:rPr lang="uk-UA" sz="1700" dirty="0" smtClean="0">
                <a:latin typeface="Arial" panose="020B0604020202020204" pitchFamily="34" charset="0"/>
              </a:rPr>
              <a:t>за допомогою </a:t>
            </a:r>
            <a:r>
              <a:rPr lang="en-US" sz="1700" dirty="0" err="1" smtClean="0">
                <a:latin typeface="Arial" panose="020B0604020202020204" pitchFamily="34" charset="0"/>
              </a:rPr>
              <a:t>TomEE</a:t>
            </a:r>
            <a:r>
              <a:rPr lang="en-US" sz="1700" dirty="0" smtClean="0">
                <a:latin typeface="Arial" panose="020B0604020202020204" pitchFamily="34" charset="0"/>
              </a:rPr>
              <a:t>, </a:t>
            </a:r>
            <a:r>
              <a:rPr lang="en-US" sz="1700" dirty="0" err="1" smtClean="0">
                <a:latin typeface="Arial" panose="020B0604020202020204" pitchFamily="34" charset="0"/>
              </a:rPr>
              <a:t>JBoss</a:t>
            </a:r>
            <a:r>
              <a:rPr lang="en-US" sz="1700" dirty="0" smtClean="0">
                <a:latin typeface="Arial" panose="020B0604020202020204" pitchFamily="34" charset="0"/>
              </a:rPr>
              <a:t>, </a:t>
            </a:r>
            <a:r>
              <a:rPr lang="en-US" sz="1700" dirty="0" err="1" smtClean="0">
                <a:latin typeface="Arial" panose="020B0604020202020204" pitchFamily="34" charset="0"/>
              </a:rPr>
              <a:t>WildFly</a:t>
            </a:r>
            <a:r>
              <a:rPr lang="uk-UA" sz="1700" dirty="0" smtClean="0">
                <a:latin typeface="Arial" panose="020B0604020202020204" pitchFamily="34" charset="0"/>
              </a:rPr>
              <a:t>.</a:t>
            </a:r>
            <a:endParaRPr lang="en-US" sz="170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096000" y="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Jetty</a:t>
            </a:r>
            <a:r>
              <a:rPr lang="en-US" b="1" dirty="0">
                <a:solidFill>
                  <a:srgbClr val="000000"/>
                </a:solidFill>
                <a:latin typeface="Boing-Semibold"/>
              </a:rPr>
              <a:t>:</a:t>
            </a:r>
            <a:endParaRPr lang="en-US" b="1" i="0" dirty="0">
              <a:solidFill>
                <a:srgbClr val="000000"/>
              </a:solidFill>
              <a:effectLst/>
              <a:latin typeface="Boing-Semibold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096000" y="39797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Використовує менше </a:t>
            </a:r>
            <a:r>
              <a:rPr lang="uk-UA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пам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яті, 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таким чином 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дає більшу швидкість 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і можливість масштабування.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проект 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з хорошою підтримкою.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Є не великим і може бути швидко і з легкістю  запущений і перезавантажений.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Широко використовується, але є менш відомим в порівнянні з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Tomcat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Змінюваний і </a:t>
            </a:r>
            <a:r>
              <a:rPr lang="uk-UA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обширний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, що дає високий рівень </a:t>
            </a:r>
            <a:r>
              <a:rPr lang="uk-UA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настроюваності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Вбудований в такі </a:t>
            </a:r>
            <a:r>
              <a:rPr lang="uk-UA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фреймфорки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 як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GWT,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JRuby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Grails,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Scala/Lift,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і </a:t>
            </a:r>
            <a:r>
              <a:rPr lang="uk-UA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т.п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54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08998" y="214531"/>
            <a:ext cx="65174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sz="4400" b="1" dirty="0" err="1"/>
              <a:t>Завантаження</a:t>
            </a:r>
            <a:r>
              <a:rPr lang="ru-RU" sz="4400" b="1" dirty="0"/>
              <a:t> і установка</a:t>
            </a:r>
            <a:endParaRPr lang="en-US" sz="4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08998" y="1292705"/>
            <a:ext cx="7825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Jetty</a:t>
            </a:r>
            <a:endParaRPr lang="en-US" sz="2000" b="1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8998" y="1909216"/>
            <a:ext cx="6040720" cy="15086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158700" rIns="0" bIns="2380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Jetty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займає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всього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8 МБ!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Процес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установки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простий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: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Завантажуємо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інсталяційний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пакет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Розпаковуємо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архів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Готовий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до </a:t>
            </a:r>
            <a:r>
              <a:rPr kumimoji="0" lang="ru-RU" altLang="ru-RU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роботи</a:t>
            </a:r>
            <a:endParaRPr kumimoji="0" lang="ru-RU" altLang="ru-RU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486399" y="2401916"/>
            <a:ext cx="6464169" cy="23396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158700" rIns="0" bIns="2380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Tomcat</a:t>
            </a:r>
            <a:endParaRPr kumimoji="0" lang="en-US" altLang="ru-RU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Tomcat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майже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ідентичний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з 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Jetty</a:t>
            </a:r>
            <a:r>
              <a:rPr kumimoji="0" lang="uk-UA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і</a:t>
            </a:r>
            <a:r>
              <a:rPr kumimoji="0" lang="uk-UA" altLang="ru-RU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займає всього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12.8МБ.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lvl="0">
              <a:buFontTx/>
              <a:buAutoNum type="arabicPeriod"/>
            </a:pPr>
            <a:r>
              <a:rPr lang="ru-RU" altLang="ru-RU" dirty="0" err="1">
                <a:solidFill>
                  <a:srgbClr val="000000"/>
                </a:solidFill>
                <a:cs typeface="Arial" panose="020B0604020202020204" pitchFamily="34" charset="0"/>
              </a:rPr>
              <a:t>Завантажуємо</a:t>
            </a:r>
            <a:r>
              <a:rPr lang="ru-RU" altLang="ru-RU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cs typeface="Arial" panose="020B0604020202020204" pitchFamily="34" charset="0"/>
              </a:rPr>
              <a:t>інсталяційний</a:t>
            </a:r>
            <a:r>
              <a:rPr lang="ru-RU" altLang="ru-RU" dirty="0">
                <a:solidFill>
                  <a:srgbClr val="000000"/>
                </a:solidFill>
                <a:cs typeface="Arial" panose="020B0604020202020204" pitchFamily="34" charset="0"/>
              </a:rPr>
              <a:t> пакет</a:t>
            </a:r>
            <a:endParaRPr lang="ru-RU" altLang="ru-RU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lvl="0">
              <a:buFontTx/>
              <a:buAutoNum type="arabicPeriod" startAt="2"/>
            </a:pPr>
            <a:r>
              <a:rPr lang="ru-RU" altLang="ru-RU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Розпаковуємо</a:t>
            </a:r>
            <a:r>
              <a:rPr lang="ru-RU" altLang="ru-RU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cs typeface="Arial" panose="020B0604020202020204" pitchFamily="34" charset="0"/>
              </a:rPr>
              <a:t>архів</a:t>
            </a:r>
            <a:endParaRPr lang="ru-RU" altLang="ru-RU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lvl="0">
              <a:buFontTx/>
              <a:buAutoNum type="arabicPeriod" startAt="3"/>
            </a:pPr>
            <a:r>
              <a:rPr lang="ru-RU" altLang="ru-RU" dirty="0" err="1">
                <a:solidFill>
                  <a:srgbClr val="000000"/>
                </a:solidFill>
                <a:cs typeface="Arial" panose="020B0604020202020204" pitchFamily="34" charset="0"/>
              </a:rPr>
              <a:t>Готовий</a:t>
            </a:r>
            <a:r>
              <a:rPr lang="ru-RU" altLang="ru-RU" dirty="0">
                <a:solidFill>
                  <a:srgbClr val="000000"/>
                </a:solidFill>
                <a:cs typeface="Arial" panose="020B0604020202020204" pitchFamily="34" charset="0"/>
              </a:rPr>
              <a:t> до </a:t>
            </a:r>
            <a:r>
              <a:rPr lang="ru-RU" altLang="ru-RU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роботи</a:t>
            </a:r>
            <a:endParaRPr lang="ru-RU" altLang="ru-RU" dirty="0" smtClean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0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08998" y="214531"/>
            <a:ext cx="443724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Tooling support</a:t>
            </a:r>
            <a:endParaRPr lang="en-US" sz="4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08997" y="1325840"/>
            <a:ext cx="58188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Jetty</a:t>
            </a:r>
          </a:p>
          <a:p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Jetty 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є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плагін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 WTP,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що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дозволяє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запуск </a:t>
            </a:r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веб-</a:t>
            </a:r>
            <a:r>
              <a:rPr lang="ru-RU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додатка</a:t>
            </a:r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безпосередньо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uk-UA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</a:t>
            </a:r>
            <a:r>
              <a:rPr lang="ru-RU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нтеграція</a:t>
            </a:r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інструменту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збірки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від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Jetty</a:t>
            </a:r>
            <a:r>
              <a:rPr lang="uk-UA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доволі </a:t>
            </a:r>
            <a:r>
              <a:rPr lang="uk-UA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хороша</a:t>
            </a:r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Є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інтеграція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 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 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Maven</a:t>
            </a:r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 можете </a:t>
            </a:r>
            <a:r>
              <a:rPr lang="ru-RU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налаштувати</a:t>
            </a:r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середовище</a:t>
            </a:r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розробки</a:t>
            </a:r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аналогічно</a:t>
            </a:r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тій</a:t>
            </a:r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що</a:t>
            </a:r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використовується</a:t>
            </a:r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ru-RU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виробництві</a:t>
            </a:r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ru-RU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Плагін</a:t>
            </a:r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maven 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Jetty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дозволяє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налаштовувати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майже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все в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файлі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pom.xml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332562" y="628554"/>
            <a:ext cx="529533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Tomcat</a:t>
            </a:r>
            <a:endParaRPr lang="uk-UA" b="1" dirty="0" smtClean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/>
              <a:t>IDE</a:t>
            </a:r>
            <a:r>
              <a:rPr lang="en-US" dirty="0"/>
              <a:t>: Eclipse, </a:t>
            </a:r>
            <a:r>
              <a:rPr lang="en-US" dirty="0" err="1"/>
              <a:t>IntelliJ</a:t>
            </a:r>
            <a:r>
              <a:rPr lang="en-US" dirty="0"/>
              <a:t> IDEA </a:t>
            </a:r>
            <a:r>
              <a:rPr lang="ru-RU" dirty="0"/>
              <a:t>і </a:t>
            </a:r>
            <a:r>
              <a:rPr lang="en-US" dirty="0" err="1"/>
              <a:t>Netbeans</a:t>
            </a:r>
            <a:r>
              <a:rPr lang="en-US" dirty="0"/>
              <a:t>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підтримку</a:t>
            </a:r>
            <a:r>
              <a:rPr lang="ru-RU" dirty="0"/>
              <a:t> </a:t>
            </a:r>
            <a:r>
              <a:rPr lang="ru-RU" dirty="0" err="1"/>
              <a:t>інтеграції</a:t>
            </a:r>
            <a:r>
              <a:rPr lang="ru-RU" dirty="0"/>
              <a:t> </a:t>
            </a:r>
            <a:r>
              <a:rPr lang="ru-RU" dirty="0" smtClean="0"/>
              <a:t>з </a:t>
            </a:r>
            <a:r>
              <a:rPr lang="en-US" dirty="0" smtClean="0"/>
              <a:t>Tomcat</a:t>
            </a:r>
            <a:r>
              <a:rPr lang="en-US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означає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можете </a:t>
            </a:r>
            <a:r>
              <a:rPr lang="ru-RU" dirty="0" err="1" smtClean="0"/>
              <a:t>налаштувати</a:t>
            </a:r>
            <a:r>
              <a:rPr lang="ru-RU" dirty="0" smtClean="0"/>
              <a:t> сервер та </a:t>
            </a:r>
            <a:r>
              <a:rPr lang="ru-RU" dirty="0" err="1" smtClean="0"/>
              <a:t>інструменти</a:t>
            </a:r>
            <a:r>
              <a:rPr lang="ru-RU" dirty="0" smtClean="0"/>
              <a:t> </a:t>
            </a:r>
            <a:r>
              <a:rPr lang="ru-RU" dirty="0"/>
              <a:t>і </a:t>
            </a:r>
            <a:r>
              <a:rPr lang="ru-RU" dirty="0" err="1" smtClean="0"/>
              <a:t>деплоїти</a:t>
            </a:r>
            <a:r>
              <a:rPr lang="ru-RU" dirty="0" smtClean="0"/>
              <a:t> </a:t>
            </a:r>
            <a:r>
              <a:rPr lang="ru-RU" dirty="0" err="1"/>
              <a:t>проекти</a:t>
            </a:r>
            <a:r>
              <a:rPr lang="ru-RU" dirty="0"/>
              <a:t> на сервер. </a:t>
            </a:r>
            <a:r>
              <a:rPr lang="en-US" dirty="0" err="1"/>
              <a:t>NetBeans</a:t>
            </a:r>
            <a:r>
              <a:rPr lang="en-US" dirty="0"/>
              <a:t> </a:t>
            </a:r>
            <a:r>
              <a:rPr lang="ru-RU" dirty="0" err="1"/>
              <a:t>пропонує</a:t>
            </a:r>
            <a:r>
              <a:rPr lang="ru-RU" dirty="0"/>
              <a:t> дистрибутив, в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загорнуто</a:t>
            </a:r>
            <a:r>
              <a:rPr lang="ru-RU" dirty="0"/>
              <a:t> образ </a:t>
            </a:r>
            <a:r>
              <a:rPr lang="en-US" dirty="0"/>
              <a:t>Tomcat,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розгортати</a:t>
            </a:r>
            <a:r>
              <a:rPr lang="ru-RU" dirty="0"/>
              <a:t> </a:t>
            </a:r>
            <a:r>
              <a:rPr lang="ru-RU" dirty="0" smtClean="0"/>
              <a:t>проект </a:t>
            </a:r>
            <a:r>
              <a:rPr lang="ru-RU" dirty="0" err="1" smtClean="0"/>
              <a:t>відразу</a:t>
            </a:r>
            <a:r>
              <a:rPr lang="ru-RU" dirty="0" smtClean="0"/>
              <a:t> </a:t>
            </a:r>
            <a:r>
              <a:rPr lang="ru-RU" dirty="0" err="1"/>
              <a:t>після</a:t>
            </a:r>
            <a:r>
              <a:rPr lang="ru-RU" dirty="0"/>
              <a:t> установки </a:t>
            </a:r>
            <a:r>
              <a:rPr lang="en-US" dirty="0" err="1" smtClean="0"/>
              <a:t>NetBeans</a:t>
            </a:r>
            <a:r>
              <a:rPr lang="uk-UA" dirty="0" smtClean="0"/>
              <a:t>. </a:t>
            </a:r>
            <a:r>
              <a:rPr lang="en-US" dirty="0" smtClean="0"/>
              <a:t>Eclipse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володіє</a:t>
            </a:r>
            <a:r>
              <a:rPr lang="ru-RU" dirty="0"/>
              <a:t> </a:t>
            </a:r>
            <a:r>
              <a:rPr lang="ru-RU" dirty="0" err="1"/>
              <a:t>додатковою</a:t>
            </a:r>
            <a:r>
              <a:rPr lang="ru-RU" dirty="0"/>
              <a:t> </a:t>
            </a:r>
            <a:r>
              <a:rPr lang="ru-RU" dirty="0" err="1"/>
              <a:t>опцією</a:t>
            </a:r>
            <a:r>
              <a:rPr lang="ru-RU" dirty="0"/>
              <a:t> </a:t>
            </a:r>
            <a:r>
              <a:rPr lang="ru-RU" dirty="0" err="1"/>
              <a:t>завантаження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завантажити</a:t>
            </a:r>
            <a:r>
              <a:rPr lang="ru-RU" dirty="0"/>
              <a:t> і </a:t>
            </a:r>
            <a:r>
              <a:rPr lang="ru-RU" dirty="0" err="1"/>
              <a:t>встановити</a:t>
            </a:r>
            <a:r>
              <a:rPr lang="ru-RU" dirty="0"/>
              <a:t> </a:t>
            </a:r>
            <a:r>
              <a:rPr lang="en-US" dirty="0" smtClean="0"/>
              <a:t>Tomcat</a:t>
            </a:r>
            <a:r>
              <a:rPr lang="ru-RU" dirty="0" smtClean="0"/>
              <a:t>, тому вам </a:t>
            </a:r>
            <a:r>
              <a:rPr lang="ru-RU" dirty="0"/>
              <a:t>не </a:t>
            </a:r>
            <a:r>
              <a:rPr lang="ru-RU" dirty="0" err="1"/>
              <a:t>доведеться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робити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браузера і </a:t>
            </a:r>
            <a:r>
              <a:rPr lang="ru-RU" dirty="0" err="1"/>
              <a:t>займатися</a:t>
            </a:r>
            <a:r>
              <a:rPr lang="ru-RU" dirty="0"/>
              <a:t> </a:t>
            </a:r>
            <a:r>
              <a:rPr lang="ru-RU" dirty="0" err="1"/>
              <a:t>імпортуванням</a:t>
            </a:r>
            <a:r>
              <a:rPr lang="ru-RU" dirty="0"/>
              <a:t>.</a:t>
            </a:r>
          </a:p>
          <a:p>
            <a:r>
              <a:rPr lang="en-US" dirty="0"/>
              <a:t>Tomcat </a:t>
            </a:r>
            <a:r>
              <a:rPr lang="ru-RU" dirty="0" err="1"/>
              <a:t>щільно</a:t>
            </a:r>
            <a:r>
              <a:rPr lang="ru-RU" dirty="0"/>
              <a:t> </a:t>
            </a:r>
            <a:r>
              <a:rPr lang="ru-RU" dirty="0" err="1"/>
              <a:t>інтегрований</a:t>
            </a:r>
            <a:r>
              <a:rPr lang="ru-RU" dirty="0"/>
              <a:t> з </a:t>
            </a:r>
            <a:r>
              <a:rPr lang="en-US" dirty="0"/>
              <a:t>Ant, </a:t>
            </a:r>
            <a:r>
              <a:rPr lang="ru-RU" dirty="0"/>
              <a:t>і велика </a:t>
            </a:r>
            <a:r>
              <a:rPr lang="ru-RU" dirty="0" err="1"/>
              <a:t>частина</a:t>
            </a:r>
            <a:r>
              <a:rPr lang="ru-RU" dirty="0"/>
              <a:t> </a:t>
            </a:r>
            <a:r>
              <a:rPr lang="ru-RU" dirty="0" err="1"/>
              <a:t>документації</a:t>
            </a:r>
            <a:r>
              <a:rPr lang="ru-RU" dirty="0"/>
              <a:t> </a:t>
            </a:r>
            <a:r>
              <a:rPr lang="ru-RU" dirty="0" err="1"/>
              <a:t>включає</a:t>
            </a:r>
            <a:r>
              <a:rPr lang="ru-RU" dirty="0"/>
              <a:t> </a:t>
            </a:r>
            <a:r>
              <a:rPr lang="ru-RU" dirty="0" err="1" smtClean="0"/>
              <a:t>приклади</a:t>
            </a:r>
            <a:r>
              <a:rPr lang="ru-RU" dirty="0" smtClean="0"/>
              <a:t> </a:t>
            </a:r>
            <a:r>
              <a:rPr lang="ru-RU" dirty="0"/>
              <a:t>з </a:t>
            </a:r>
            <a:r>
              <a:rPr lang="en-US" dirty="0"/>
              <a:t>Ant, </a:t>
            </a:r>
            <a:r>
              <a:rPr lang="ru-RU" dirty="0"/>
              <a:t>а не </a:t>
            </a:r>
            <a:r>
              <a:rPr lang="en-US" dirty="0"/>
              <a:t>Maven</a:t>
            </a:r>
            <a:r>
              <a:rPr lang="en-US" dirty="0" smtClean="0"/>
              <a:t>.</a:t>
            </a:r>
            <a:endParaRPr lang="en-US" b="1" dirty="0" smtClean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3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1903" y="159940"/>
            <a:ext cx="50232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err="1" smtClean="0"/>
              <a:t>Конфігурація</a:t>
            </a:r>
            <a:r>
              <a:rPr lang="ru-RU" sz="4000" b="1" dirty="0" smtClean="0"/>
              <a:t> </a:t>
            </a:r>
            <a:r>
              <a:rPr lang="ru-RU" sz="4000" b="1" dirty="0"/>
              <a:t>сервера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1903" y="1027331"/>
            <a:ext cx="6096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b="1" dirty="0" err="1"/>
              <a:t>Jetty</a:t>
            </a:r>
            <a:endParaRPr lang="ru-RU" sz="2000" b="1" dirty="0"/>
          </a:p>
          <a:p>
            <a:endParaRPr lang="ru-RU" dirty="0"/>
          </a:p>
          <a:p>
            <a:r>
              <a:rPr lang="ru-RU" dirty="0"/>
              <a:t>Ви можете </a:t>
            </a: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власний</a:t>
            </a:r>
            <a:r>
              <a:rPr lang="ru-RU" dirty="0"/>
              <a:t> XML-файл </a:t>
            </a:r>
            <a:r>
              <a:rPr lang="ru-RU" dirty="0" err="1"/>
              <a:t>конфігурації</a:t>
            </a:r>
            <a:r>
              <a:rPr lang="ru-RU" dirty="0"/>
              <a:t> і </a:t>
            </a:r>
            <a:r>
              <a:rPr lang="ru-RU" dirty="0" err="1"/>
              <a:t>передати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з командою запуску: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91903" y="2258437"/>
            <a:ext cx="4621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83A42"/>
                </a:solidFill>
                <a:latin typeface="Menlo"/>
              </a:rPr>
              <a:t>java -jar start.jar /path/to/your-jetty-conf.xml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859438" y="912968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Конфігурація</a:t>
            </a:r>
            <a:r>
              <a:rPr lang="ru-RU" dirty="0"/>
              <a:t> в </a:t>
            </a:r>
            <a:r>
              <a:rPr lang="ru-RU" dirty="0" err="1"/>
              <a:t>Tomcat</a:t>
            </a:r>
            <a:r>
              <a:rPr lang="ru-RU" dirty="0"/>
              <a:t> </a:t>
            </a:r>
            <a:r>
              <a:rPr lang="ru-RU" dirty="0" err="1" smtClean="0"/>
              <a:t>зосереджена</a:t>
            </a:r>
            <a:r>
              <a:rPr lang="ru-RU" dirty="0" smtClean="0"/>
              <a:t> </a:t>
            </a:r>
            <a:r>
              <a:rPr lang="ru-RU" dirty="0"/>
              <a:t>в </a:t>
            </a:r>
            <a:r>
              <a:rPr lang="ru-RU" dirty="0" err="1"/>
              <a:t>декількох</a:t>
            </a:r>
            <a:r>
              <a:rPr lang="ru-RU" dirty="0"/>
              <a:t> файлах в </a:t>
            </a:r>
            <a:r>
              <a:rPr lang="ru-RU" dirty="0" err="1"/>
              <a:t>tomcat</a:t>
            </a:r>
            <a:r>
              <a:rPr lang="ru-RU" dirty="0"/>
              <a:t> / </a:t>
            </a:r>
            <a:r>
              <a:rPr lang="ru-RU" dirty="0" err="1"/>
              <a:t>conf</a:t>
            </a:r>
            <a:r>
              <a:rPr lang="ru-RU" dirty="0"/>
              <a:t> </a:t>
            </a:r>
            <a:r>
              <a:rPr lang="ru-RU" dirty="0" err="1"/>
              <a:t>директорії</a:t>
            </a:r>
            <a:r>
              <a:rPr lang="ru-RU" dirty="0"/>
              <a:t>, але </a:t>
            </a:r>
            <a:r>
              <a:rPr lang="ru-RU" dirty="0" err="1"/>
              <a:t>здебільшого</a:t>
            </a:r>
            <a:r>
              <a:rPr lang="ru-RU" dirty="0"/>
              <a:t> </a:t>
            </a:r>
            <a:r>
              <a:rPr lang="ru-RU" dirty="0" err="1"/>
              <a:t>знаходиться</a:t>
            </a:r>
            <a:r>
              <a:rPr lang="ru-RU" dirty="0"/>
              <a:t> в </a:t>
            </a:r>
            <a:r>
              <a:rPr lang="ru-RU" dirty="0" err="1"/>
              <a:t>файлі</a:t>
            </a:r>
            <a:r>
              <a:rPr lang="ru-RU" dirty="0"/>
              <a:t> server.xml. </a:t>
            </a:r>
            <a:r>
              <a:rPr lang="ru-RU" dirty="0" err="1"/>
              <a:t>Цей</a:t>
            </a:r>
            <a:r>
              <a:rPr lang="ru-RU" dirty="0"/>
              <a:t> файл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модульним</a:t>
            </a:r>
            <a:r>
              <a:rPr lang="ru-RU" dirty="0"/>
              <a:t>, </a:t>
            </a:r>
            <a:r>
              <a:rPr lang="ru-RU" dirty="0" err="1"/>
              <a:t>дозволяючи</a:t>
            </a:r>
            <a:r>
              <a:rPr lang="ru-RU" dirty="0"/>
              <a:t> </a:t>
            </a:r>
            <a:r>
              <a:rPr lang="ru-RU" dirty="0" err="1"/>
              <a:t>повторне</a:t>
            </a:r>
            <a:r>
              <a:rPr lang="ru-RU" dirty="0"/>
              <a:t> і </a:t>
            </a:r>
            <a:r>
              <a:rPr lang="ru-RU" dirty="0" err="1"/>
              <a:t>спільне</a:t>
            </a:r>
            <a:r>
              <a:rPr lang="ru-RU" dirty="0"/>
              <a:t> </a:t>
            </a:r>
            <a:r>
              <a:rPr lang="ru-RU" dirty="0" err="1" smtClean="0"/>
              <a:t>використання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  <a:p>
            <a:r>
              <a:rPr lang="ru-RU" dirty="0" err="1"/>
              <a:t>Конфігураційний</a:t>
            </a:r>
            <a:r>
              <a:rPr lang="ru-RU" dirty="0"/>
              <a:t> файл за </a:t>
            </a:r>
            <a:r>
              <a:rPr lang="ru-RU" dirty="0" err="1" smtClean="0"/>
              <a:t>замовчанням</a:t>
            </a:r>
            <a:r>
              <a:rPr lang="ru-RU" dirty="0" smtClean="0"/>
              <a:t> </a:t>
            </a:r>
            <a:r>
              <a:rPr lang="ru-RU" dirty="0" err="1"/>
              <a:t>дуже</a:t>
            </a:r>
            <a:r>
              <a:rPr lang="ru-RU" dirty="0"/>
              <a:t> </a:t>
            </a:r>
            <a:r>
              <a:rPr lang="ru-RU" dirty="0" err="1"/>
              <a:t>довгий</a:t>
            </a:r>
            <a:r>
              <a:rPr lang="ru-RU" dirty="0"/>
              <a:t>, але </a:t>
            </a:r>
            <a:r>
              <a:rPr lang="ru-RU" dirty="0" err="1"/>
              <a:t>здебільшого</a:t>
            </a:r>
            <a:r>
              <a:rPr lang="ru-RU" dirty="0"/>
              <a:t> </a:t>
            </a:r>
            <a:r>
              <a:rPr lang="ru-RU" dirty="0" err="1"/>
              <a:t>складається</a:t>
            </a:r>
            <a:r>
              <a:rPr lang="ru-RU" dirty="0"/>
              <a:t> з </a:t>
            </a:r>
            <a:r>
              <a:rPr lang="ru-RU" dirty="0" err="1"/>
              <a:t>рядків</a:t>
            </a:r>
            <a:r>
              <a:rPr lang="ru-RU" dirty="0"/>
              <a:t> </a:t>
            </a:r>
            <a:r>
              <a:rPr lang="ru-RU" dirty="0" err="1"/>
              <a:t>коментарів-інструкцій</a:t>
            </a:r>
            <a:r>
              <a:rPr lang="ru-RU" dirty="0"/>
              <a:t>. </a:t>
            </a:r>
            <a:r>
              <a:rPr lang="ru-RU" dirty="0" err="1"/>
              <a:t>Якщо</a:t>
            </a:r>
            <a:r>
              <a:rPr lang="ru-RU" dirty="0"/>
              <a:t> ж </a:t>
            </a:r>
            <a:r>
              <a:rPr lang="ru-RU" dirty="0" err="1"/>
              <a:t>подивитися</a:t>
            </a:r>
            <a:r>
              <a:rPr lang="ru-RU" dirty="0"/>
              <a:t> на </a:t>
            </a:r>
            <a:r>
              <a:rPr lang="ru-RU" dirty="0" err="1"/>
              <a:t>активні</a:t>
            </a:r>
            <a:r>
              <a:rPr lang="ru-RU" dirty="0"/>
              <a:t> рядки </a:t>
            </a:r>
            <a:r>
              <a:rPr lang="ru-RU" dirty="0" err="1"/>
              <a:t>xml</a:t>
            </a:r>
            <a:r>
              <a:rPr lang="ru-RU" dirty="0"/>
              <a:t>, то </a:t>
            </a:r>
            <a:r>
              <a:rPr lang="ru-RU" dirty="0" err="1"/>
              <a:t>виявиться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, </a:t>
            </a:r>
            <a:r>
              <a:rPr lang="ru-RU" dirty="0" err="1"/>
              <a:t>насправді</a:t>
            </a:r>
            <a:r>
              <a:rPr lang="ru-RU" dirty="0"/>
              <a:t>, файл </a:t>
            </a:r>
            <a:r>
              <a:rPr lang="ru-RU" dirty="0" err="1"/>
              <a:t>досить</a:t>
            </a:r>
            <a:r>
              <a:rPr lang="ru-RU" dirty="0"/>
              <a:t> маленький.</a:t>
            </a:r>
          </a:p>
          <a:p>
            <a:endParaRPr lang="ru-RU" dirty="0"/>
          </a:p>
          <a:p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 </a:t>
            </a:r>
            <a:r>
              <a:rPr lang="ru-RU" dirty="0" smtClean="0"/>
              <a:t>в server.xml </a:t>
            </a:r>
            <a:r>
              <a:rPr lang="ru-RU" dirty="0" err="1" smtClean="0"/>
              <a:t>вимагають</a:t>
            </a:r>
            <a:r>
              <a:rPr lang="ru-RU" dirty="0" smtClean="0"/>
              <a:t> </a:t>
            </a:r>
            <a:r>
              <a:rPr lang="ru-RU" dirty="0" err="1" smtClean="0"/>
              <a:t>перезавантаження</a:t>
            </a:r>
            <a:r>
              <a:rPr lang="ru-RU" dirty="0" smtClean="0"/>
              <a:t> </a:t>
            </a:r>
            <a:r>
              <a:rPr lang="ru-RU" dirty="0"/>
              <a:t>сервера, так як </a:t>
            </a:r>
            <a:r>
              <a:rPr lang="ru-RU" dirty="0" err="1"/>
              <a:t>файли</a:t>
            </a:r>
            <a:r>
              <a:rPr lang="ru-RU" dirty="0"/>
              <a:t> </a:t>
            </a:r>
            <a:r>
              <a:rPr lang="ru-RU" dirty="0" err="1"/>
              <a:t>конфігурації</a:t>
            </a:r>
            <a:r>
              <a:rPr lang="ru-RU" dirty="0"/>
              <a:t> </a:t>
            </a:r>
            <a:r>
              <a:rPr lang="ru-RU" dirty="0" err="1"/>
              <a:t>перевіряються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smtClean="0"/>
              <a:t>при </a:t>
            </a:r>
            <a:r>
              <a:rPr lang="ru-RU" dirty="0" err="1" smtClean="0"/>
              <a:t>старті</a:t>
            </a:r>
            <a:r>
              <a:rPr lang="ru-RU" dirty="0" smtClean="0"/>
              <a:t> </a:t>
            </a:r>
            <a:r>
              <a:rPr lang="ru-RU" dirty="0"/>
              <a:t>сервера.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859438" y="463884"/>
            <a:ext cx="988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-apple-system"/>
              </a:rPr>
              <a:t>Tomcat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91903" y="2627769"/>
            <a:ext cx="53925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Конфігурація</a:t>
            </a:r>
            <a:r>
              <a:rPr lang="ru-RU" dirty="0"/>
              <a:t> </a:t>
            </a:r>
            <a:r>
              <a:rPr lang="ru-RU" dirty="0" err="1"/>
              <a:t>Jetty</a:t>
            </a:r>
            <a:r>
              <a:rPr lang="ru-RU" dirty="0"/>
              <a:t> на </a:t>
            </a:r>
            <a:r>
              <a:rPr lang="ru-RU" dirty="0" err="1"/>
              <a:t>базі</a:t>
            </a:r>
            <a:r>
              <a:rPr lang="ru-RU" dirty="0"/>
              <a:t> XML - </a:t>
            </a:r>
            <a:r>
              <a:rPr lang="ru-RU" dirty="0" err="1"/>
              <a:t>reflection-based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/>
              <a:t>означає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параметри</a:t>
            </a:r>
            <a:r>
              <a:rPr lang="ru-RU" dirty="0"/>
              <a:t> в XML </a:t>
            </a:r>
            <a:r>
              <a:rPr lang="ru-RU" dirty="0" err="1"/>
              <a:t>фактично</a:t>
            </a:r>
            <a:r>
              <a:rPr lang="ru-RU" dirty="0"/>
              <a:t> </a:t>
            </a:r>
            <a:r>
              <a:rPr lang="ru-RU" dirty="0" err="1"/>
              <a:t>відповідають</a:t>
            </a:r>
            <a:r>
              <a:rPr lang="ru-RU" dirty="0"/>
              <a:t> </a:t>
            </a:r>
            <a:r>
              <a:rPr lang="ru-RU" dirty="0" smtClean="0"/>
              <a:t>полям </a:t>
            </a:r>
            <a:r>
              <a:rPr lang="ru-RU" dirty="0" err="1"/>
              <a:t>класу</a:t>
            </a:r>
            <a:r>
              <a:rPr lang="ru-RU" dirty="0"/>
              <a:t> </a:t>
            </a:r>
            <a:r>
              <a:rPr lang="ru-RU" dirty="0" err="1"/>
              <a:t>Java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95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7412" y="255474"/>
            <a:ext cx="49816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err="1"/>
              <a:t>Документація</a:t>
            </a:r>
            <a:r>
              <a:rPr lang="ru-RU" sz="2800" b="1" dirty="0"/>
              <a:t> і </a:t>
            </a:r>
            <a:r>
              <a:rPr lang="ru-RU" sz="2800" b="1" dirty="0" err="1"/>
              <a:t>співтовариство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7412" y="105209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err="1"/>
              <a:t>Jetty</a:t>
            </a:r>
            <a:endParaRPr lang="ru-RU" b="1" dirty="0"/>
          </a:p>
          <a:p>
            <a:endParaRPr lang="ru-RU" dirty="0"/>
          </a:p>
          <a:p>
            <a:r>
              <a:rPr lang="ru-RU" dirty="0"/>
              <a:t>Команда </a:t>
            </a:r>
            <a:r>
              <a:rPr lang="ru-RU" dirty="0" err="1"/>
              <a:t>Jetty</a:t>
            </a:r>
            <a:r>
              <a:rPr lang="ru-RU" dirty="0"/>
              <a:t> провела </a:t>
            </a:r>
            <a:r>
              <a:rPr lang="ru-RU" dirty="0" err="1"/>
              <a:t>велику</a:t>
            </a:r>
            <a:r>
              <a:rPr lang="ru-RU" dirty="0"/>
              <a:t> роботу по </a:t>
            </a:r>
            <a:r>
              <a:rPr lang="ru-RU" dirty="0" err="1"/>
              <a:t>поліпшенню</a:t>
            </a:r>
            <a:r>
              <a:rPr lang="ru-RU" dirty="0"/>
              <a:t> і </a:t>
            </a:r>
            <a:r>
              <a:rPr lang="ru-RU" dirty="0" err="1"/>
              <a:t>структуризації</a:t>
            </a:r>
            <a:r>
              <a:rPr lang="ru-RU" dirty="0"/>
              <a:t> </a:t>
            </a:r>
            <a:r>
              <a:rPr lang="ru-RU" dirty="0" err="1"/>
              <a:t>документації</a:t>
            </a:r>
            <a:r>
              <a:rPr lang="ru-RU" dirty="0"/>
              <a:t>. В </a:t>
            </a:r>
            <a:r>
              <a:rPr lang="ru-RU" dirty="0" err="1"/>
              <a:t>результаті</a:t>
            </a:r>
            <a:r>
              <a:rPr lang="ru-RU" dirty="0"/>
              <a:t> </a:t>
            </a:r>
            <a:r>
              <a:rPr lang="ru-RU" dirty="0" err="1"/>
              <a:t>Jetty</a:t>
            </a:r>
            <a:r>
              <a:rPr lang="ru-RU" dirty="0"/>
              <a:t> </a:t>
            </a:r>
            <a:r>
              <a:rPr lang="ru-RU" dirty="0" err="1"/>
              <a:t>Documentation</a:t>
            </a:r>
            <a:r>
              <a:rPr lang="ru-RU" dirty="0"/>
              <a:t> </a:t>
            </a:r>
            <a:r>
              <a:rPr lang="ru-RU" dirty="0" err="1"/>
              <a:t>Hub</a:t>
            </a:r>
            <a:r>
              <a:rPr lang="ru-RU" dirty="0"/>
              <a:t> легко написаний і </a:t>
            </a:r>
            <a:r>
              <a:rPr lang="ru-RU" dirty="0" err="1"/>
              <a:t>нескладний</a:t>
            </a:r>
            <a:r>
              <a:rPr lang="ru-RU" dirty="0"/>
              <a:t> в </a:t>
            </a:r>
            <a:r>
              <a:rPr lang="ru-RU" dirty="0" err="1"/>
              <a:t>навігації</a:t>
            </a:r>
            <a:r>
              <a:rPr lang="ru-RU" dirty="0"/>
              <a:t>. У </a:t>
            </a:r>
            <a:r>
              <a:rPr lang="ru-RU" dirty="0" err="1"/>
              <a:t>ньому</a:t>
            </a:r>
            <a:r>
              <a:rPr lang="ru-RU" dirty="0"/>
              <a:t> є </a:t>
            </a:r>
            <a:r>
              <a:rPr lang="ru-RU" dirty="0" err="1"/>
              <a:t>документи</a:t>
            </a:r>
            <a:r>
              <a:rPr lang="ru-RU" dirty="0"/>
              <a:t> для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версій</a:t>
            </a:r>
            <a:r>
              <a:rPr lang="ru-RU" dirty="0"/>
              <a:t> </a:t>
            </a:r>
            <a:r>
              <a:rPr lang="ru-RU" dirty="0" err="1"/>
              <a:t>Jetty</a:t>
            </a:r>
            <a:r>
              <a:rPr lang="ru-RU" dirty="0"/>
              <a:t>. </a:t>
            </a:r>
            <a:r>
              <a:rPr lang="ru-RU" dirty="0" err="1"/>
              <a:t>Існують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 smtClean="0"/>
              <a:t>розсилки</a:t>
            </a:r>
            <a:r>
              <a:rPr lang="ru-RU" dirty="0" smtClean="0"/>
              <a:t> </a:t>
            </a:r>
            <a:r>
              <a:rPr lang="ru-RU" dirty="0"/>
              <a:t>для </a:t>
            </a:r>
            <a:r>
              <a:rPr lang="ru-RU" dirty="0" err="1"/>
              <a:t>розробників</a:t>
            </a:r>
            <a:r>
              <a:rPr lang="ru-RU" dirty="0"/>
              <a:t>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96000" y="77869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err="1"/>
              <a:t>Tomcat</a:t>
            </a:r>
            <a:endParaRPr lang="ru-RU" b="1" dirty="0"/>
          </a:p>
          <a:p>
            <a:endParaRPr lang="ru-RU" dirty="0"/>
          </a:p>
          <a:p>
            <a:r>
              <a:rPr lang="ru-RU" dirty="0"/>
              <a:t>У </a:t>
            </a:r>
            <a:r>
              <a:rPr lang="ru-RU" dirty="0" err="1"/>
              <a:t>Tomcat</a:t>
            </a:r>
            <a:r>
              <a:rPr lang="ru-RU" dirty="0"/>
              <a:t> </a:t>
            </a:r>
            <a:r>
              <a:rPr lang="ru-RU" dirty="0" err="1"/>
              <a:t>відмінна</a:t>
            </a:r>
            <a:r>
              <a:rPr lang="ru-RU" dirty="0"/>
              <a:t> </a:t>
            </a:r>
            <a:r>
              <a:rPr lang="ru-RU" dirty="0" err="1"/>
              <a:t>документація</a:t>
            </a:r>
            <a:r>
              <a:rPr lang="ru-RU" dirty="0"/>
              <a:t> (особливо для </a:t>
            </a:r>
            <a:r>
              <a:rPr lang="ru-RU" dirty="0" err="1"/>
              <a:t>нових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), яка </a:t>
            </a:r>
            <a:r>
              <a:rPr lang="ru-RU" dirty="0" err="1"/>
              <a:t>підтримується</a:t>
            </a:r>
            <a:r>
              <a:rPr lang="ru-RU" dirty="0"/>
              <a:t> великою </a:t>
            </a:r>
            <a:r>
              <a:rPr lang="ru-RU" dirty="0" err="1"/>
              <a:t>спільнотою</a:t>
            </a:r>
            <a:r>
              <a:rPr lang="ru-RU" dirty="0"/>
              <a:t>. </a:t>
            </a:r>
            <a:r>
              <a:rPr lang="ru-RU" dirty="0" err="1" smtClean="0"/>
              <a:t>Ця</a:t>
            </a:r>
            <a:r>
              <a:rPr lang="ru-RU" dirty="0" smtClean="0"/>
              <a:t> </a:t>
            </a:r>
            <a:r>
              <a:rPr lang="ru-RU" dirty="0"/>
              <a:t>ж </a:t>
            </a:r>
            <a:r>
              <a:rPr lang="ru-RU" dirty="0" err="1"/>
              <a:t>спільнота</a:t>
            </a:r>
            <a:r>
              <a:rPr lang="ru-RU" dirty="0"/>
              <a:t> </a:t>
            </a:r>
            <a:r>
              <a:rPr lang="ru-RU" dirty="0" err="1"/>
              <a:t>здійснює</a:t>
            </a:r>
            <a:r>
              <a:rPr lang="ru-RU" dirty="0"/>
              <a:t> </a:t>
            </a:r>
            <a:r>
              <a:rPr lang="ru-RU" dirty="0" err="1"/>
              <a:t>підтримку</a:t>
            </a:r>
            <a:r>
              <a:rPr lang="ru-RU" dirty="0"/>
              <a:t> </a:t>
            </a:r>
            <a:r>
              <a:rPr lang="ru-RU" dirty="0" err="1"/>
              <a:t>Tomcat</a:t>
            </a:r>
            <a:r>
              <a:rPr lang="ru-RU" dirty="0"/>
              <a:t>: </a:t>
            </a:r>
            <a:r>
              <a:rPr lang="ru-RU" dirty="0" err="1"/>
              <a:t>відповіді</a:t>
            </a:r>
            <a:r>
              <a:rPr lang="ru-RU" dirty="0"/>
              <a:t> на </a:t>
            </a:r>
            <a:r>
              <a:rPr lang="ru-RU" dirty="0" err="1"/>
              <a:t>питання</a:t>
            </a:r>
            <a:r>
              <a:rPr lang="ru-RU" dirty="0"/>
              <a:t>, </a:t>
            </a:r>
            <a:r>
              <a:rPr lang="ru-RU" dirty="0" err="1"/>
              <a:t>зміни</a:t>
            </a:r>
            <a:r>
              <a:rPr lang="ru-RU" dirty="0"/>
              <a:t> в </a:t>
            </a:r>
            <a:r>
              <a:rPr lang="ru-RU" dirty="0" err="1"/>
              <a:t>коді</a:t>
            </a:r>
            <a:r>
              <a:rPr lang="ru-RU" dirty="0"/>
              <a:t>, </a:t>
            </a:r>
            <a:r>
              <a:rPr lang="ru-RU" dirty="0" err="1"/>
              <a:t>редагування</a:t>
            </a:r>
            <a:r>
              <a:rPr lang="ru-RU" dirty="0"/>
              <a:t> </a:t>
            </a:r>
            <a:r>
              <a:rPr lang="ru-RU" dirty="0" err="1"/>
              <a:t>багів</a:t>
            </a:r>
            <a:r>
              <a:rPr lang="ru-RU" dirty="0"/>
              <a:t>. </a:t>
            </a:r>
            <a:r>
              <a:rPr lang="ru-RU" dirty="0" err="1"/>
              <a:t>Більшість</a:t>
            </a:r>
            <a:r>
              <a:rPr lang="ru-RU" dirty="0"/>
              <a:t> людей </a:t>
            </a:r>
            <a:r>
              <a:rPr lang="ru-RU" dirty="0" err="1"/>
              <a:t>влаштовує</a:t>
            </a:r>
            <a:r>
              <a:rPr lang="ru-RU" dirty="0"/>
              <a:t> </a:t>
            </a:r>
            <a:r>
              <a:rPr lang="ru-RU" dirty="0" err="1"/>
              <a:t>такий</a:t>
            </a:r>
            <a:r>
              <a:rPr lang="ru-RU" dirty="0"/>
              <a:t> </a:t>
            </a:r>
            <a:r>
              <a:rPr lang="ru-RU" dirty="0" err="1"/>
              <a:t>підхід</a:t>
            </a:r>
            <a:r>
              <a:rPr lang="ru-RU" dirty="0"/>
              <a:t>, але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хочете</a:t>
            </a:r>
            <a:r>
              <a:rPr lang="ru-RU" dirty="0"/>
              <a:t> </a:t>
            </a:r>
            <a:r>
              <a:rPr lang="ru-RU" dirty="0" err="1"/>
              <a:t>щось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надійне</a:t>
            </a:r>
            <a:r>
              <a:rPr lang="ru-RU" dirty="0"/>
              <a:t>, </a:t>
            </a:r>
            <a:r>
              <a:rPr lang="ru-RU" dirty="0" err="1"/>
              <a:t>існують</a:t>
            </a:r>
            <a:r>
              <a:rPr lang="ru-RU" dirty="0"/>
              <a:t> </a:t>
            </a:r>
            <a:r>
              <a:rPr lang="ru-RU" dirty="0" err="1"/>
              <a:t>контракти</a:t>
            </a:r>
            <a:r>
              <a:rPr lang="ru-RU" dirty="0"/>
              <a:t> </a:t>
            </a:r>
            <a:r>
              <a:rPr lang="ru-RU" dirty="0" err="1"/>
              <a:t>гарантійного</a:t>
            </a:r>
            <a:r>
              <a:rPr lang="ru-RU" dirty="0"/>
              <a:t> </a:t>
            </a:r>
            <a:r>
              <a:rPr lang="ru-RU" dirty="0" err="1"/>
              <a:t>обслуговування</a:t>
            </a:r>
            <a:r>
              <a:rPr lang="ru-RU" dirty="0"/>
              <a:t>, в </a:t>
            </a:r>
            <a:r>
              <a:rPr lang="ru-RU" dirty="0" err="1"/>
              <a:t>яких</a:t>
            </a:r>
            <a:r>
              <a:rPr lang="ru-RU" dirty="0"/>
              <a:t> регулярно </a:t>
            </a:r>
            <a:r>
              <a:rPr lang="ru-RU" dirty="0" err="1"/>
              <a:t>задіяні</a:t>
            </a:r>
            <a:r>
              <a:rPr lang="ru-RU" dirty="0"/>
              <a:t> </a:t>
            </a:r>
            <a:r>
              <a:rPr lang="ru-RU" dirty="0" err="1"/>
              <a:t>коммітери</a:t>
            </a:r>
            <a:r>
              <a:rPr lang="ru-RU" dirty="0"/>
              <a:t> </a:t>
            </a:r>
            <a:r>
              <a:rPr lang="ru-RU" dirty="0" err="1"/>
              <a:t>Tomcat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908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536</Words>
  <Application>Microsoft Office PowerPoint</Application>
  <PresentationFormat>Широкоэкранный</PresentationFormat>
  <Paragraphs>58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5" baseType="lpstr">
      <vt:lpstr>-apple-system</vt:lpstr>
      <vt:lpstr>Arial</vt:lpstr>
      <vt:lpstr>Boing-Semibold</vt:lpstr>
      <vt:lpstr>Calibri</vt:lpstr>
      <vt:lpstr>Calibri Light</vt:lpstr>
      <vt:lpstr>Menlo</vt:lpstr>
      <vt:lpstr>Open Sans</vt:lpstr>
      <vt:lpstr>Proxima Nova Black</vt:lpstr>
      <vt:lpstr>Тема Office</vt:lpstr>
      <vt:lpstr>   Apache  Tomcat, Jetty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 Tomcat, Jetty</dc:title>
  <dc:creator>Maksym</dc:creator>
  <cp:lastModifiedBy>Maksym</cp:lastModifiedBy>
  <cp:revision>16</cp:revision>
  <dcterms:created xsi:type="dcterms:W3CDTF">2019-04-03T19:23:44Z</dcterms:created>
  <dcterms:modified xsi:type="dcterms:W3CDTF">2019-04-04T09:48:24Z</dcterms:modified>
</cp:coreProperties>
</file>