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0E51-E51D-495B-B1DA-831090D753C0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9F1D-D456-4846-B015-546F36A59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02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0E51-E51D-495B-B1DA-831090D753C0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9F1D-D456-4846-B015-546F36A59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65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0E51-E51D-495B-B1DA-831090D753C0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9F1D-D456-4846-B015-546F36A59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49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55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6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0E51-E51D-495B-B1DA-831090D753C0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9F1D-D456-4846-B015-546F36A59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86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0E51-E51D-495B-B1DA-831090D753C0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9F1D-D456-4846-B015-546F36A59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9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0E51-E51D-495B-B1DA-831090D753C0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9F1D-D456-4846-B015-546F36A59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30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0E51-E51D-495B-B1DA-831090D753C0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9F1D-D456-4846-B015-546F36A59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8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0E51-E51D-495B-B1DA-831090D753C0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9F1D-D456-4846-B015-546F36A59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45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0E51-E51D-495B-B1DA-831090D753C0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9F1D-D456-4846-B015-546F36A59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53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0E51-E51D-495B-B1DA-831090D753C0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9F1D-D456-4846-B015-546F36A59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16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0E51-E51D-495B-B1DA-831090D753C0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9F1D-D456-4846-B015-546F36A59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80E51-E51D-495B-B1DA-831090D753C0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79F1D-D456-4846-B015-546F36A59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1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dbc.postgresql.org/download.html" TargetMode="External"/><Relationship Id="rId2" Type="http://schemas.openxmlformats.org/officeDocument/2006/relationships/hyperlink" Target="http://dev.mysql.com/downloads/connector/j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oracle.com/technetwork/database/features/jdbc/index-091264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945" y="354841"/>
            <a:ext cx="10263117" cy="5704765"/>
          </a:xfrm>
        </p:spPr>
        <p:txBody>
          <a:bodyPr/>
          <a:lstStyle/>
          <a:p>
            <a:r>
              <a:rPr lang="en-US" sz="8800" dirty="0" smtClean="0">
                <a:latin typeface="Proxima Nova Black" panose="02000506030000020004" pitchFamily="2" charset="0"/>
              </a:rPr>
              <a:t>JDBC</a:t>
            </a:r>
            <a:br>
              <a:rPr lang="en-US" sz="8800" dirty="0" smtClean="0">
                <a:latin typeface="Proxima Nova Black" panose="02000506030000020004" pitchFamily="2" charset="0"/>
              </a:rPr>
            </a:br>
            <a:r>
              <a:rPr lang="en-US" sz="6000" i="1" dirty="0" smtClean="0">
                <a:latin typeface="Proxima Nova Black" panose="02000506030000020004" pitchFamily="2" charset="0"/>
              </a:rPr>
              <a:t>(Java </a:t>
            </a:r>
            <a:r>
              <a:rPr lang="en-US" sz="6000" i="1" dirty="0" err="1" smtClean="0">
                <a:latin typeface="Proxima Nova Black" panose="02000506030000020004" pitchFamily="2" charset="0"/>
              </a:rPr>
              <a:t>DataBase</a:t>
            </a:r>
            <a:r>
              <a:rPr lang="en-US" sz="6000" i="1" dirty="0" smtClean="0">
                <a:latin typeface="Proxima Nova Black" panose="02000506030000020004" pitchFamily="2" charset="0"/>
              </a:rPr>
              <a:t> Connectivity)</a:t>
            </a:r>
            <a:r>
              <a:rPr lang="en-US" sz="6000" dirty="0" smtClean="0">
                <a:latin typeface="Proxima Nova Black" panose="02000506030000020004" pitchFamily="2" charset="0"/>
              </a:rPr>
              <a:t> – </a:t>
            </a:r>
            <a:r>
              <a:rPr lang="uk-UA" sz="6000" dirty="0" smtClean="0">
                <a:latin typeface="Proxima Nova Black" panose="02000506030000020004" pitchFamily="2" charset="0"/>
              </a:rPr>
              <a:t>з</a:t>
            </a:r>
            <a:r>
              <a:rPr lang="en-US" sz="6000" dirty="0" smtClean="0">
                <a:latin typeface="Proxima Nova Black" panose="02000506030000020004" pitchFamily="2" charset="0"/>
              </a:rPr>
              <a:t>’</a:t>
            </a:r>
            <a:r>
              <a:rPr lang="uk-UA" sz="6000" dirty="0" smtClean="0">
                <a:latin typeface="Proxima Nova Black" panose="02000506030000020004" pitchFamily="2" charset="0"/>
              </a:rPr>
              <a:t>єднання з базами даних на </a:t>
            </a:r>
            <a:r>
              <a:rPr lang="en-US" sz="6000" i="1" dirty="0" smtClean="0">
                <a:latin typeface="Proxima Nova Black" panose="02000506030000020004" pitchFamily="2" charset="0"/>
              </a:rPr>
              <a:t>Java</a:t>
            </a:r>
            <a:endParaRPr lang="en-US" sz="6000" i="1" dirty="0">
              <a:latin typeface="Proxima Nova Black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140" y="358253"/>
            <a:ext cx="11201399" cy="58378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uk-UA" sz="4000" dirty="0" smtClean="0"/>
              <a:t>Завантажуємо </a:t>
            </a:r>
            <a:r>
              <a:rPr lang="en-US" sz="4000" b="1" dirty="0"/>
              <a:t>jar </a:t>
            </a:r>
            <a:r>
              <a:rPr lang="ru-RU" sz="4000" b="1" dirty="0"/>
              <a:t>файл </a:t>
            </a:r>
            <a:r>
              <a:rPr lang="en-US" sz="4000" b="1" dirty="0"/>
              <a:t>JDBC </a:t>
            </a:r>
            <a:r>
              <a:rPr lang="ru-RU" sz="4000" b="1" dirty="0" smtClean="0"/>
              <a:t>драйвера для </a:t>
            </a:r>
            <a:r>
              <a:rPr lang="ru-RU" sz="4000" b="1" dirty="0" err="1" smtClean="0"/>
              <a:t>конкретної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Бази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Даних</a:t>
            </a:r>
            <a:r>
              <a:rPr lang="en-US" sz="4000" b="1" dirty="0" smtClean="0"/>
              <a:t>: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en-US" sz="2400" b="1" dirty="0" smtClean="0"/>
              <a:t>MySQL</a:t>
            </a:r>
            <a:r>
              <a:rPr lang="en-US" sz="2400" dirty="0"/>
              <a:t> – </a:t>
            </a:r>
            <a:r>
              <a:rPr lang="en-US" sz="2400" dirty="0">
                <a:hlinkClick r:id="rId2"/>
              </a:rPr>
              <a:t>http://dev.mysql.com/downloads/connector/j/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/>
              <a:t>PostqreSLQ</a:t>
            </a:r>
            <a:r>
              <a:rPr lang="en-US" sz="2400" dirty="0"/>
              <a:t> – </a:t>
            </a:r>
            <a:r>
              <a:rPr lang="en-US" sz="2400" dirty="0">
                <a:hlinkClick r:id="rId3"/>
              </a:rPr>
              <a:t>http://jdbc.postgresql.org/download.html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Oracle</a:t>
            </a:r>
            <a:r>
              <a:rPr lang="en-US" sz="2400" dirty="0"/>
              <a:t> – </a:t>
            </a:r>
            <a:r>
              <a:rPr lang="en-US" sz="2400" dirty="0">
                <a:hlinkClick r:id="rId4"/>
              </a:rPr>
              <a:t>http://www.oracle.com/technetwork/database/features/jdbc/index-091264.html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848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0140" y="358253"/>
            <a:ext cx="11201399" cy="58378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/>
            </a:r>
            <a:br>
              <a:rPr lang="en-US" sz="4000" dirty="0"/>
            </a:br>
            <a:r>
              <a:rPr lang="uk-UA" sz="4000" dirty="0" smtClean="0"/>
              <a:t>Підключення до БД </a:t>
            </a:r>
            <a:r>
              <a:rPr lang="en-US" sz="4000" dirty="0" smtClean="0"/>
              <a:t>MySQL: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uk-UA" sz="4000" dirty="0" smtClean="0"/>
              <a:t/>
            </a:r>
            <a:br>
              <a:rPr lang="uk-UA" sz="4000" dirty="0" smtClean="0"/>
            </a:br>
            <a:r>
              <a:rPr lang="uk-UA" sz="4000" dirty="0"/>
              <a:t/>
            </a:r>
            <a:br>
              <a:rPr lang="uk-UA" sz="4000" dirty="0"/>
            </a:br>
            <a:r>
              <a:rPr lang="en-US" sz="4000" dirty="0" err="1" smtClean="0"/>
              <a:t>Class.forName</a:t>
            </a:r>
            <a:r>
              <a:rPr lang="en-US" sz="4000" dirty="0" smtClean="0"/>
              <a:t> – </a:t>
            </a:r>
            <a:r>
              <a:rPr lang="uk-UA" sz="4000" dirty="0" smtClean="0"/>
              <a:t>загружає і </a:t>
            </a:r>
            <a:r>
              <a:rPr lang="uk-UA" sz="4000" dirty="0" err="1" smtClean="0"/>
              <a:t>ініціалізує</a:t>
            </a:r>
            <a:r>
              <a:rPr lang="uk-UA" sz="4000" dirty="0" smtClean="0"/>
              <a:t> клас</a:t>
            </a:r>
            <a:br>
              <a:rPr lang="uk-UA" sz="4000" dirty="0" smtClean="0"/>
            </a:br>
            <a:endParaRPr lang="ru-RU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6892" y="2252712"/>
            <a:ext cx="11627893" cy="6568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Class.forName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("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com.mysql.jdbc.Driver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"); 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786" y="0"/>
            <a:ext cx="10820400" cy="4800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uk-UA" sz="4000" dirty="0" smtClean="0"/>
              <a:t>Створюємо </a:t>
            </a:r>
            <a:r>
              <a:rPr lang="en-US" sz="4000" dirty="0" smtClean="0"/>
              <a:t>Connection</a:t>
            </a:r>
            <a:endParaRPr lang="ru-RU" sz="4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8341" y="2838865"/>
            <a:ext cx="1176709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ru-RU" sz="2000" dirty="0" err="1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hostname:port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0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016" y="249070"/>
            <a:ext cx="6902354" cy="62336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uk-UA" sz="3600" dirty="0" smtClean="0"/>
              <a:t/>
            </a:r>
            <a:br>
              <a:rPr lang="uk-UA" sz="3600" dirty="0" smtClean="0"/>
            </a:br>
            <a:r>
              <a:rPr lang="uk-UA" sz="3600" dirty="0" smtClean="0"/>
              <a:t>Транзакції в </a:t>
            </a:r>
            <a:r>
              <a:rPr lang="en-US" sz="3600" dirty="0" smtClean="0"/>
              <a:t>Connection</a:t>
            </a:r>
            <a:br>
              <a:rPr lang="en-US" sz="3600" dirty="0" smtClean="0"/>
            </a:br>
            <a:r>
              <a:rPr lang="uk-UA" sz="3600" dirty="0" smtClean="0"/>
              <a:t/>
            </a:r>
            <a:br>
              <a:rPr lang="uk-UA" sz="3600" dirty="0" smtClean="0"/>
            </a:br>
            <a:r>
              <a:rPr lang="uk-UA" sz="2800" dirty="0" smtClean="0"/>
              <a:t>Коли створюється новий </a:t>
            </a:r>
            <a:r>
              <a:rPr lang="en-US" sz="2800" dirty="0" smtClean="0"/>
              <a:t>connection,</a:t>
            </a:r>
            <a:r>
              <a:rPr lang="uk-UA" sz="2800" dirty="0" smtClean="0"/>
              <a:t> за замовчуванням він знаходиться в режимі </a:t>
            </a:r>
            <a:r>
              <a:rPr lang="en-US" sz="2800" dirty="0" smtClean="0"/>
              <a:t>auto-commit = true</a:t>
            </a:r>
            <a:r>
              <a:rPr lang="uk-UA" sz="2800" dirty="0" smtClean="0"/>
              <a:t>. Це означає, що кожний </a:t>
            </a:r>
            <a:r>
              <a:rPr lang="en-US" sz="2800" dirty="0" smtClean="0"/>
              <a:t>SQL </a:t>
            </a:r>
            <a:r>
              <a:rPr lang="uk-UA" sz="2800" dirty="0" smtClean="0"/>
              <a:t>запит вважається транзакцією, і після виконання, автоматично виконується </a:t>
            </a:r>
            <a:r>
              <a:rPr lang="en-US" sz="2800" dirty="0" smtClean="0"/>
              <a:t>commit</a:t>
            </a:r>
            <a:r>
              <a:rPr lang="uk-UA" sz="2800" dirty="0" smtClean="0"/>
              <a:t>. </a:t>
            </a:r>
            <a:br>
              <a:rPr lang="uk-UA" sz="2800" dirty="0" smtClean="0"/>
            </a:br>
            <a:r>
              <a:rPr lang="uk-UA" sz="2800" dirty="0" smtClean="0"/>
              <a:t>Для того щоб вручну керувати транзакцією потрібно</a:t>
            </a:r>
            <a:r>
              <a:rPr lang="en-US" sz="2800" dirty="0" smtClean="0"/>
              <a:t>: </a:t>
            </a:r>
            <a:r>
              <a:rPr lang="en-US" sz="2800" dirty="0" err="1" smtClean="0"/>
              <a:t>connection.setAutoCommit</a:t>
            </a:r>
            <a:r>
              <a:rPr lang="en-US" sz="2800" dirty="0" smtClean="0"/>
              <a:t>(false)</a:t>
            </a: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>далі можна самостійно</a:t>
            </a:r>
            <a:r>
              <a:rPr lang="en-US" sz="2800" dirty="0" smtClean="0"/>
              <a:t> </a:t>
            </a:r>
            <a:r>
              <a:rPr lang="uk-UA" sz="2800" dirty="0" smtClean="0"/>
              <a:t>писати</a:t>
            </a:r>
            <a:r>
              <a:rPr lang="uk-UA" sz="2800" dirty="0"/>
              <a:t/>
            </a:r>
            <a:br>
              <a:rPr lang="uk-UA" sz="2800" dirty="0"/>
            </a:br>
            <a:r>
              <a:rPr lang="en-US" sz="2800" dirty="0" err="1" smtClean="0"/>
              <a:t>connection.commit</a:t>
            </a:r>
            <a:r>
              <a:rPr lang="en-US" sz="2800" dirty="0"/>
              <a:t>();</a:t>
            </a:r>
            <a:r>
              <a:rPr lang="uk-UA" sz="2800" dirty="0" smtClean="0"/>
              <a:t/>
            </a:r>
            <a:br>
              <a:rPr lang="uk-UA" sz="2800" dirty="0" smtClean="0"/>
            </a:br>
            <a:endParaRPr lang="ru-RU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7528" y="642056"/>
            <a:ext cx="5354472" cy="544764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Consolas" panose="020B0609020204030204" pitchFamily="49" charset="0"/>
              </a:rPr>
              <a:t>try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 {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con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nection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setAutoCommit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Consolas" panose="020B0609020204030204" pitchFamily="49" charset="0"/>
              </a:rPr>
              <a:t>false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);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  <a:cs typeface="Consolas" panose="020B0609020204030204" pitchFamily="49" charset="0"/>
              </a:rPr>
              <a:t>//1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  <a:cs typeface="Consolas" panose="020B0609020204030204" pitchFamily="49" charset="0"/>
              </a:rPr>
              <a:t>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  <a:cs typeface="Consolas" panose="020B0609020204030204" pitchFamily="49" charset="0"/>
              </a:rPr>
              <a:t>more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  <a:cs typeface="Consolas" panose="020B0609020204030204" pitchFamily="49" charset="0"/>
              </a:rPr>
              <a:t>queries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  <a:cs typeface="Consolas" panose="020B0609020204030204" pitchFamily="49" charset="0"/>
              </a:rPr>
              <a:t>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858C93"/>
                </a:solidFill>
                <a:effectLst/>
                <a:latin typeface="inherit"/>
                <a:cs typeface="Consolas" panose="020B0609020204030204" pitchFamily="49" charset="0"/>
              </a:rPr>
              <a:t>updates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con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nection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commit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();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inheri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}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inheri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Consolas" panose="020B0609020204030204" pitchFamily="49" charset="0"/>
              </a:rPr>
              <a:t>catch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inherit"/>
                <a:cs typeface="Consolas" panose="020B0609020204030204" pitchFamily="49" charset="0"/>
              </a:rPr>
              <a:t>Exception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 e) {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con</a:t>
            </a:r>
            <a:r>
              <a:rPr kumimoji="0" lang="en-US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nection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rollback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();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inheri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}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901" y="153536"/>
            <a:ext cx="11433412" cy="60561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uk-UA" sz="3600" dirty="0" smtClean="0"/>
              <a:t>Типи запитів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u="sng" dirty="0" smtClean="0"/>
              <a:t>statement</a:t>
            </a:r>
            <a:r>
              <a:rPr lang="en-US" sz="3600" dirty="0" smtClean="0"/>
              <a:t> – </a:t>
            </a:r>
            <a:r>
              <a:rPr lang="uk-UA" sz="3600" dirty="0" smtClean="0"/>
              <a:t>використовується для загального доступу до бази даних. Не може приймати вхідні параметри.</a:t>
            </a:r>
            <a:br>
              <a:rPr lang="uk-UA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u="sng" dirty="0" smtClean="0"/>
              <a:t>prepared statement</a:t>
            </a:r>
            <a:r>
              <a:rPr lang="uk-UA" sz="3600" dirty="0" smtClean="0"/>
              <a:t> </a:t>
            </a:r>
            <a:r>
              <a:rPr lang="en-US" sz="3600" dirty="0" smtClean="0"/>
              <a:t>– </a:t>
            </a:r>
            <a:r>
              <a:rPr lang="uk-UA" sz="3600" dirty="0" smtClean="0"/>
              <a:t>попередньо компілюється, тому є швидким для повторного виконання динамічних </a:t>
            </a:r>
            <a:r>
              <a:rPr lang="en-US" sz="3600" dirty="0" smtClean="0"/>
              <a:t>SQL</a:t>
            </a:r>
            <a:r>
              <a:rPr lang="uk-UA" sz="3600" dirty="0" smtClean="0"/>
              <a:t>, в якому змінюються параметри раз. </a:t>
            </a:r>
            <a:r>
              <a:rPr lang="uk-UA" sz="3600" dirty="0"/>
              <a:t>П</a:t>
            </a:r>
            <a:r>
              <a:rPr lang="uk-UA" sz="3600" dirty="0" smtClean="0"/>
              <a:t>риймає вхідні параметри.</a:t>
            </a:r>
            <a:br>
              <a:rPr lang="uk-UA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u="sng" dirty="0" err="1" smtClean="0"/>
              <a:t>callablestatement</a:t>
            </a:r>
            <a:r>
              <a:rPr lang="en-US" sz="3600" dirty="0"/>
              <a:t> </a:t>
            </a:r>
            <a:r>
              <a:rPr lang="en-US" sz="3600" dirty="0" smtClean="0"/>
              <a:t>– </a:t>
            </a:r>
            <a:r>
              <a:rPr lang="uk-UA" sz="3600" dirty="0" smtClean="0"/>
              <a:t>використовується, коли потрібно отримати доступ до збережених процедур бази даних. </a:t>
            </a:r>
            <a:r>
              <a:rPr lang="uk-UA" sz="3600" dirty="0"/>
              <a:t>Приймає вхідні параметри.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uk-UA" sz="3600" dirty="0" smtClean="0"/>
              <a:t/>
            </a:r>
            <a:br>
              <a:rPr lang="uk-UA" sz="3600" dirty="0" smtClean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861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777" y="0"/>
            <a:ext cx="11597183" cy="64792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uk-UA" sz="3600" dirty="0" smtClean="0"/>
              <a:t>Створення </a:t>
            </a:r>
            <a:r>
              <a:rPr lang="en-US" sz="3600" dirty="0" smtClean="0"/>
              <a:t>statement </a:t>
            </a:r>
            <a:r>
              <a:rPr lang="uk-UA" sz="3600" dirty="0" smtClean="0"/>
              <a:t>об</a:t>
            </a:r>
            <a:r>
              <a:rPr lang="en-US" sz="3600" dirty="0" smtClean="0"/>
              <a:t>’</a:t>
            </a:r>
            <a:r>
              <a:rPr lang="uk-UA" sz="3600" dirty="0" err="1" smtClean="0"/>
              <a:t>єкта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uk-UA" sz="3600" dirty="0" smtClean="0"/>
              <a:t>Створення </a:t>
            </a:r>
            <a:r>
              <a:rPr lang="en-US" sz="3600" dirty="0" smtClean="0"/>
              <a:t>prepared statement </a:t>
            </a:r>
            <a:r>
              <a:rPr lang="uk-UA" sz="3600" dirty="0"/>
              <a:t>об</a:t>
            </a:r>
            <a:r>
              <a:rPr lang="en-US" sz="3600" dirty="0"/>
              <a:t>’</a:t>
            </a:r>
            <a:r>
              <a:rPr lang="uk-UA" sz="3600" dirty="0" err="1"/>
              <a:t>єкта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uk-UA" sz="3600" dirty="0"/>
              <a:t>Створення </a:t>
            </a:r>
            <a:r>
              <a:rPr lang="en-US" sz="3600" dirty="0" err="1"/>
              <a:t>callablestatement</a:t>
            </a:r>
            <a:r>
              <a:rPr lang="en-US" sz="3600" dirty="0"/>
              <a:t> </a:t>
            </a:r>
            <a:r>
              <a:rPr lang="uk-UA" sz="3600" dirty="0" smtClean="0"/>
              <a:t>об</a:t>
            </a:r>
            <a:r>
              <a:rPr lang="en-US" sz="3600" dirty="0"/>
              <a:t>’</a:t>
            </a:r>
            <a:r>
              <a:rPr lang="uk-UA" sz="3600" dirty="0" err="1"/>
              <a:t>єкта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1778" y="716356"/>
            <a:ext cx="8214246" cy="194789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Statement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stmt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sql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“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select * from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Employees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stmt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conn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createStatement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stmt.execute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(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sql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catch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SQLException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finally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stmt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close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1777" y="3276547"/>
            <a:ext cx="8214247" cy="11476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PreparedStatement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pstmt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SQL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Update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Employees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SET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= ? WHERE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= ?"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pstmt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conn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prepareStatement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SQL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catch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SQLException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finally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pstmt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close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1777" y="4933044"/>
            <a:ext cx="8555442" cy="11476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CallableStatement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cstmt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SQL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"{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call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getEmpName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(?, ?)}"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cstmt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conn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prepareCall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SQL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catch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SQLException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finally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cstmt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close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603" y="232013"/>
            <a:ext cx="11655188" cy="64144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err="1" smtClean="0"/>
              <a:t>ResultSet</a:t>
            </a:r>
            <a:r>
              <a:rPr lang="en-US" sz="3600" dirty="0" smtClean="0"/>
              <a:t> – </a:t>
            </a:r>
            <a:r>
              <a:rPr lang="uk-UA" sz="3600" dirty="0" smtClean="0"/>
              <a:t>містить всі дані які </a:t>
            </a:r>
            <a:r>
              <a:rPr lang="uk-UA" sz="3600" dirty="0" err="1" smtClean="0"/>
              <a:t>задовільняли</a:t>
            </a:r>
            <a:r>
              <a:rPr lang="uk-UA" sz="3600" dirty="0" smtClean="0"/>
              <a:t> умови в </a:t>
            </a:r>
            <a:r>
              <a:rPr lang="en-US" sz="3600" dirty="0" smtClean="0"/>
              <a:t>SQL</a:t>
            </a:r>
            <a:r>
              <a:rPr lang="uk-UA" sz="3600" dirty="0"/>
              <a:t> </a:t>
            </a:r>
            <a:r>
              <a:rPr lang="uk-UA" sz="3600" dirty="0" smtClean="0"/>
              <a:t>запиті та надає доступ до них через </a:t>
            </a:r>
            <a:r>
              <a:rPr lang="en-US" sz="3600" dirty="0" smtClean="0"/>
              <a:t>GET </a:t>
            </a:r>
            <a:r>
              <a:rPr lang="uk-UA" sz="3600" dirty="0" smtClean="0"/>
              <a:t>методи. </a:t>
            </a:r>
            <a:br>
              <a:rPr lang="uk-UA" sz="3600" dirty="0" smtClean="0"/>
            </a:br>
            <a:r>
              <a:rPr lang="uk-UA" sz="3600" dirty="0" smtClean="0"/>
              <a:t>Метод </a:t>
            </a:r>
            <a:r>
              <a:rPr lang="en-US" sz="3600" dirty="0" smtClean="0"/>
              <a:t>next </a:t>
            </a:r>
            <a:r>
              <a:rPr lang="uk-UA" sz="3600" dirty="0" smtClean="0"/>
              <a:t>використовується для переходу до наступного запису серед отриманих результатів. </a:t>
            </a:r>
            <a:endParaRPr lang="ru-RU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9433" y="2904514"/>
            <a:ext cx="11150220" cy="26398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26979" tIns="26979" rIns="26979" bIns="2697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Statement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conn.createStatement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();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ResultSet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r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stmt.executeQuery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("SELECT a, b, c FROM Table1");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while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r.next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())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i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r.getInt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("a");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s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r.getString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("b");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float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f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r.getFloat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("c");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("ROW = " + i + " " + s + " " + f);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8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274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Consolas</vt:lpstr>
      <vt:lpstr>Courier New</vt:lpstr>
      <vt:lpstr>inherit</vt:lpstr>
      <vt:lpstr>Menlo</vt:lpstr>
      <vt:lpstr>Open Sans</vt:lpstr>
      <vt:lpstr>Proxima Nova Black</vt:lpstr>
      <vt:lpstr>Office Theme</vt:lpstr>
      <vt:lpstr>JDBC (Java DataBase Connectivity) – з’єднання з базами даних на Java</vt:lpstr>
      <vt:lpstr>Завантажуємо jar файл JDBC драйвера для конкретної Бази Даних: MySQL – http://dev.mysql.com/downloads/connector/j/ PostqreSLQ – http://jdbc.postgresql.org/download.html Oracle – http://www.oracle.com/technetwork/database/features/jdbc/index-091264.html</vt:lpstr>
      <vt:lpstr> Підключення до БД MySQL:    Class.forName – загружає і ініціалізує клас </vt:lpstr>
      <vt:lpstr>  Створюємо Connection</vt:lpstr>
      <vt:lpstr> Транзакції в Connection  Коли створюється новий connection, за замовчуванням він знаходиться в режимі auto-commit = true. Це означає, що кожний SQL запит вважається транзакцією, і після виконання, автоматично виконується commit.  Для того щоб вручну керувати транзакцією потрібно: connection.setAutoCommit(false) далі можна самостійно писати connection.commit(); </vt:lpstr>
      <vt:lpstr>Типи запитів:  statement – використовується для загального доступу до бази даних. Не може приймати вхідні параметри.  prepared statement – попередньо компілюється, тому є швидким для повторного виконання динамічних SQL, в якому змінюються параметри раз. Приймає вхідні параметри.  callablestatement – використовується, коли потрібно отримати доступ до збережених процедур бази даних. Приймає вхідні параметри.   </vt:lpstr>
      <vt:lpstr>Створення statement об’єкта:     Створення prepared statement об’єкта:   Створення callablestatement об’єкта:</vt:lpstr>
      <vt:lpstr>ResultSet – містить всі дані які задовільняли умови в SQL запиті та надає доступ до них через GET методи.  Метод next використовується для переходу до наступного запису серед отриманих результатів.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(Java DataBase Connectivity)</dc:title>
  <dc:creator>Maksym</dc:creator>
  <cp:lastModifiedBy>Maksym</cp:lastModifiedBy>
  <cp:revision>19</cp:revision>
  <dcterms:created xsi:type="dcterms:W3CDTF">2019-03-02T11:16:59Z</dcterms:created>
  <dcterms:modified xsi:type="dcterms:W3CDTF">2019-03-03T09:38:18Z</dcterms:modified>
</cp:coreProperties>
</file>