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Группа 80"/>
          <p:cNvGrpSpPr/>
          <p:nvPr/>
        </p:nvGrpSpPr>
        <p:grpSpPr>
          <a:xfrm>
            <a:off x="2483768" y="0"/>
            <a:ext cx="4233413" cy="6858000"/>
            <a:chOff x="4062095" y="44624"/>
            <a:chExt cx="4233413" cy="6768752"/>
          </a:xfrm>
        </p:grpSpPr>
        <p:sp>
          <p:nvSpPr>
            <p:cNvPr id="4" name="Овал 3"/>
            <p:cNvSpPr/>
            <p:nvPr/>
          </p:nvSpPr>
          <p:spPr>
            <a:xfrm>
              <a:off x="4067944" y="44624"/>
              <a:ext cx="1275236" cy="5040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uk-UA" sz="1100" smtClean="0">
                  <a:solidFill>
                    <a:schemeClr val="tx1"/>
                  </a:solidFill>
                </a:rPr>
                <a:t>Початок</a:t>
              </a:r>
              <a:endParaRPr lang="ru-RU" sz="1100">
                <a:solidFill>
                  <a:schemeClr val="tx1"/>
                </a:solidFill>
              </a:endParaRPr>
            </a:p>
          </p:txBody>
        </p:sp>
        <p:sp>
          <p:nvSpPr>
            <p:cNvPr id="2" name="Прямоугольник 1"/>
            <p:cNvSpPr/>
            <p:nvPr/>
          </p:nvSpPr>
          <p:spPr>
            <a:xfrm>
              <a:off x="4067944" y="806473"/>
              <a:ext cx="1275236" cy="504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getmaxx</a:t>
              </a:r>
              <a:r>
                <a:rPr lang="en-US" sz="1100" smtClean="0">
                  <a:solidFill>
                    <a:schemeClr val="tx1"/>
                  </a:solidFill>
                </a:rPr>
                <a:t>() / 2</a:t>
              </a:r>
              <a:endParaRPr lang="ru-RU" sz="1100">
                <a:solidFill>
                  <a:schemeClr val="tx1"/>
                </a:solidFill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073793" y="1566201"/>
              <a:ext cx="1275236" cy="6466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getmaxy() / 2</a:t>
              </a:r>
              <a:endParaRPr lang="ru-RU" sz="1100">
                <a:solidFill>
                  <a:schemeClr val="tx1"/>
                </a:solidFill>
              </a:endParaRPr>
            </a:p>
          </p:txBody>
        </p:sp>
        <p:cxnSp>
          <p:nvCxnSpPr>
            <p:cNvPr id="7" name="Прямая со стрелкой 6"/>
            <p:cNvCxnSpPr>
              <a:stCxn id="4" idx="4"/>
              <a:endCxn id="2" idx="0"/>
            </p:cNvCxnSpPr>
            <p:nvPr/>
          </p:nvCxnSpPr>
          <p:spPr>
            <a:xfrm>
              <a:off x="4705562" y="548680"/>
              <a:ext cx="0" cy="2577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>
              <a:stCxn id="2" idx="2"/>
              <a:endCxn id="6" idx="0"/>
            </p:cNvCxnSpPr>
            <p:nvPr/>
          </p:nvCxnSpPr>
          <p:spPr>
            <a:xfrm>
              <a:off x="4705562" y="1310529"/>
              <a:ext cx="5849" cy="255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Блок-схема: документ 18"/>
            <p:cNvSpPr/>
            <p:nvPr/>
          </p:nvSpPr>
          <p:spPr>
            <a:xfrm>
              <a:off x="4067944" y="2476838"/>
              <a:ext cx="1275236" cy="692475"/>
            </a:xfrm>
            <a:prstGeom prst="flowChartDocumen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100" smtClean="0">
                  <a:solidFill>
                    <a:schemeClr val="tx1"/>
                  </a:solidFill>
                </a:rPr>
                <a:t>ГЕОМЕТРИЧНЕ ПЕРЕТВОРЕННЯ ЛІТАКА</a:t>
              </a:r>
              <a:endParaRPr lang="ru-RU" sz="1100">
                <a:solidFill>
                  <a:schemeClr val="tx1"/>
                </a:solidFill>
              </a:endParaRPr>
            </a:p>
          </p:txBody>
        </p:sp>
        <p:sp>
          <p:nvSpPr>
            <p:cNvPr id="20" name="Блок-схема: документ 19"/>
            <p:cNvSpPr/>
            <p:nvPr/>
          </p:nvSpPr>
          <p:spPr>
            <a:xfrm>
              <a:off x="4067944" y="3390665"/>
              <a:ext cx="1275236" cy="692475"/>
            </a:xfrm>
            <a:prstGeom prst="flowChartDocumen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100" smtClean="0">
                  <a:solidFill>
                    <a:schemeClr val="tx1"/>
                  </a:solidFill>
                </a:rPr>
                <a:t>Виберіть один із наступних пунктів меню:</a:t>
              </a:r>
              <a:endParaRPr lang="ru-RU" sz="1100">
                <a:solidFill>
                  <a:schemeClr val="tx1"/>
                </a:solidFill>
              </a:endParaRPr>
            </a:p>
          </p:txBody>
        </p:sp>
        <p:sp>
          <p:nvSpPr>
            <p:cNvPr id="21" name="Блок-схема: документ 20"/>
            <p:cNvSpPr/>
            <p:nvPr/>
          </p:nvSpPr>
          <p:spPr>
            <a:xfrm>
              <a:off x="4062095" y="4338334"/>
              <a:ext cx="1286934" cy="692475"/>
            </a:xfrm>
            <a:prstGeom prst="flowChartDocumen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100" smtClean="0">
                  <a:solidFill>
                    <a:schemeClr val="tx1"/>
                  </a:solidFill>
                </a:rPr>
                <a:t>1 – Демонстрація фігури</a:t>
              </a:r>
              <a:endParaRPr lang="ru-RU" sz="1100">
                <a:solidFill>
                  <a:schemeClr val="tx1"/>
                </a:solidFill>
              </a:endParaRPr>
            </a:p>
          </p:txBody>
        </p:sp>
        <p:sp>
          <p:nvSpPr>
            <p:cNvPr id="22" name="Блок-схема: документ 21"/>
            <p:cNvSpPr/>
            <p:nvPr/>
          </p:nvSpPr>
          <p:spPr>
            <a:xfrm>
              <a:off x="4073793" y="5286527"/>
              <a:ext cx="1275236" cy="692475"/>
            </a:xfrm>
            <a:prstGeom prst="flowChartDocumen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100" smtClean="0">
                  <a:solidFill>
                    <a:schemeClr val="tx1"/>
                  </a:solidFill>
                </a:rPr>
                <a:t>2 - Довідка</a:t>
              </a:r>
              <a:endParaRPr lang="ru-RU" sz="1100">
                <a:solidFill>
                  <a:schemeClr val="tx1"/>
                </a:solidFill>
              </a:endParaRPr>
            </a:p>
          </p:txBody>
        </p:sp>
        <p:sp>
          <p:nvSpPr>
            <p:cNvPr id="23" name="Блок-схема: документ 22"/>
            <p:cNvSpPr/>
            <p:nvPr/>
          </p:nvSpPr>
          <p:spPr>
            <a:xfrm>
              <a:off x="7020272" y="1566201"/>
              <a:ext cx="1275236" cy="692475"/>
            </a:xfrm>
            <a:prstGeom prst="flowChartDocumen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100" smtClean="0">
                  <a:solidFill>
                    <a:schemeClr val="tx1"/>
                  </a:solidFill>
                </a:rPr>
                <a:t>3 – Про автора</a:t>
              </a:r>
              <a:endParaRPr lang="ru-RU" sz="1100">
                <a:solidFill>
                  <a:schemeClr val="tx1"/>
                </a:solidFill>
              </a:endParaRPr>
            </a:p>
          </p:txBody>
        </p:sp>
        <p:sp>
          <p:nvSpPr>
            <p:cNvPr id="24" name="Блок-схема: документ 23"/>
            <p:cNvSpPr/>
            <p:nvPr/>
          </p:nvSpPr>
          <p:spPr>
            <a:xfrm>
              <a:off x="7020272" y="2476837"/>
              <a:ext cx="1275236" cy="692475"/>
            </a:xfrm>
            <a:prstGeom prst="flowChartDocumen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100" smtClean="0">
                  <a:solidFill>
                    <a:schemeClr val="tx1"/>
                  </a:solidFill>
                </a:rPr>
                <a:t>4 - Вихід</a:t>
              </a:r>
              <a:endParaRPr lang="ru-RU" sz="1100">
                <a:solidFill>
                  <a:schemeClr val="tx1"/>
                </a:solidFill>
              </a:endParaRPr>
            </a:p>
          </p:txBody>
        </p:sp>
        <p:cxnSp>
          <p:nvCxnSpPr>
            <p:cNvPr id="25" name="Прямая со стрелкой 24"/>
            <p:cNvCxnSpPr>
              <a:stCxn id="19" idx="2"/>
              <a:endCxn id="20" idx="0"/>
            </p:cNvCxnSpPr>
            <p:nvPr/>
          </p:nvCxnSpPr>
          <p:spPr>
            <a:xfrm>
              <a:off x="4705562" y="3123533"/>
              <a:ext cx="0" cy="267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20" idx="2"/>
              <a:endCxn id="21" idx="0"/>
            </p:cNvCxnSpPr>
            <p:nvPr/>
          </p:nvCxnSpPr>
          <p:spPr>
            <a:xfrm>
              <a:off x="4705562" y="4037360"/>
              <a:ext cx="0" cy="3009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21" idx="2"/>
              <a:endCxn id="22" idx="0"/>
            </p:cNvCxnSpPr>
            <p:nvPr/>
          </p:nvCxnSpPr>
          <p:spPr>
            <a:xfrm>
              <a:off x="4705562" y="4985028"/>
              <a:ext cx="5849" cy="3014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63" idx="4"/>
              <a:endCxn id="23" idx="0"/>
            </p:cNvCxnSpPr>
            <p:nvPr/>
          </p:nvCxnSpPr>
          <p:spPr>
            <a:xfrm>
              <a:off x="7657890" y="1295489"/>
              <a:ext cx="0" cy="2707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22" idx="2"/>
              <a:endCxn id="31" idx="0"/>
            </p:cNvCxnSpPr>
            <p:nvPr/>
          </p:nvCxnSpPr>
          <p:spPr>
            <a:xfrm flipH="1">
              <a:off x="4705562" y="5933221"/>
              <a:ext cx="5849" cy="3911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Блок-схема: узел 30"/>
            <p:cNvSpPr/>
            <p:nvPr/>
          </p:nvSpPr>
          <p:spPr>
            <a:xfrm>
              <a:off x="4453534" y="6324360"/>
              <a:ext cx="504056" cy="489016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mtClean="0">
                  <a:solidFill>
                    <a:schemeClr val="tx1"/>
                  </a:solidFill>
                </a:rPr>
                <a:t>1</a:t>
              </a:r>
              <a:endParaRPr lang="ru-RU">
                <a:solidFill>
                  <a:schemeClr val="tx1"/>
                </a:solidFill>
              </a:endParaRPr>
            </a:p>
          </p:txBody>
        </p:sp>
        <p:cxnSp>
          <p:nvCxnSpPr>
            <p:cNvPr id="46" name="Прямая со стрелкой 45"/>
            <p:cNvCxnSpPr>
              <a:stCxn id="6" idx="2"/>
              <a:endCxn id="19" idx="0"/>
            </p:cNvCxnSpPr>
            <p:nvPr/>
          </p:nvCxnSpPr>
          <p:spPr>
            <a:xfrm flipH="1">
              <a:off x="4705562" y="2212896"/>
              <a:ext cx="5849" cy="2639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Блок-схема: узел 62"/>
            <p:cNvSpPr/>
            <p:nvPr/>
          </p:nvSpPr>
          <p:spPr>
            <a:xfrm>
              <a:off x="7405862" y="806473"/>
              <a:ext cx="504056" cy="489016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mtClean="0">
                  <a:solidFill>
                    <a:schemeClr val="tx1"/>
                  </a:solidFill>
                </a:rPr>
                <a:t>1</a:t>
              </a:r>
              <a:endParaRPr lang="ru-RU">
                <a:solidFill>
                  <a:schemeClr val="tx1"/>
                </a:solidFill>
              </a:endParaRPr>
            </a:p>
          </p:txBody>
        </p:sp>
        <p:cxnSp>
          <p:nvCxnSpPr>
            <p:cNvPr id="68" name="Прямая со стрелкой 67"/>
            <p:cNvCxnSpPr>
              <a:stCxn id="23" idx="2"/>
              <a:endCxn id="24" idx="0"/>
            </p:cNvCxnSpPr>
            <p:nvPr/>
          </p:nvCxnSpPr>
          <p:spPr>
            <a:xfrm>
              <a:off x="7657890" y="2212895"/>
              <a:ext cx="0" cy="2639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73"/>
            <p:cNvCxnSpPr>
              <a:stCxn id="24" idx="2"/>
              <a:endCxn id="77" idx="0"/>
            </p:cNvCxnSpPr>
            <p:nvPr/>
          </p:nvCxnSpPr>
          <p:spPr>
            <a:xfrm>
              <a:off x="7657890" y="3123531"/>
              <a:ext cx="0" cy="4068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Блок-схема: узел 76"/>
            <p:cNvSpPr/>
            <p:nvPr/>
          </p:nvSpPr>
          <p:spPr>
            <a:xfrm>
              <a:off x="7405862" y="3530379"/>
              <a:ext cx="504056" cy="489016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2</a:t>
              </a:r>
              <a:endParaRPr lang="ru-R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36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Блок-схема: данные 100"/>
          <p:cNvSpPr/>
          <p:nvPr/>
        </p:nvSpPr>
        <p:spPr>
          <a:xfrm>
            <a:off x="3689346" y="710244"/>
            <a:ext cx="1462745" cy="601360"/>
          </a:xfrm>
          <a:prstGeom prst="flowChartInputOutpu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900" smtClean="0">
                <a:solidFill>
                  <a:schemeClr val="tx1"/>
                </a:solidFill>
              </a:rPr>
              <a:t>Введення вибору користувача</a:t>
            </a:r>
            <a:endParaRPr lang="ru-RU" sz="900">
              <a:solidFill>
                <a:schemeClr val="tx1"/>
              </a:solidFill>
            </a:endParaRPr>
          </a:p>
        </p:txBody>
      </p:sp>
      <p:sp>
        <p:nvSpPr>
          <p:cNvPr id="102" name="Блок-схема: узел 101"/>
          <p:cNvSpPr/>
          <p:nvPr/>
        </p:nvSpPr>
        <p:spPr>
          <a:xfrm>
            <a:off x="4168546" y="52695"/>
            <a:ext cx="504345" cy="423977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mtClean="0">
                <a:solidFill>
                  <a:schemeClr val="tx1"/>
                </a:solidFill>
              </a:rPr>
              <a:t>2</a:t>
            </a: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03" name="Прямая со стрелкой 102"/>
          <p:cNvCxnSpPr>
            <a:stCxn id="101" idx="4"/>
            <a:endCxn id="148" idx="0"/>
          </p:cNvCxnSpPr>
          <p:nvPr/>
        </p:nvCxnSpPr>
        <p:spPr>
          <a:xfrm flipH="1">
            <a:off x="4412345" y="1311604"/>
            <a:ext cx="8374" cy="49977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102" idx="4"/>
            <a:endCxn id="101" idx="1"/>
          </p:cNvCxnSpPr>
          <p:nvPr/>
        </p:nvCxnSpPr>
        <p:spPr>
          <a:xfrm>
            <a:off x="4420719" y="476672"/>
            <a:ext cx="0" cy="2335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110642" y="1340770"/>
            <a:ext cx="34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mtClean="0"/>
              <a:t>4</a:t>
            </a:r>
            <a:endParaRPr lang="ru-RU"/>
          </a:p>
        </p:txBody>
      </p:sp>
      <p:sp>
        <p:nvSpPr>
          <p:cNvPr id="106" name="Блок-схема: типовой процесс 105"/>
          <p:cNvSpPr/>
          <p:nvPr/>
        </p:nvSpPr>
        <p:spPr>
          <a:xfrm>
            <a:off x="1994284" y="1371951"/>
            <a:ext cx="1391533" cy="601360"/>
          </a:xfrm>
          <a:prstGeom prst="flowChartPredefined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InitPlane (Mx / 100, My / 100, 0, Rebro);</a:t>
            </a:r>
            <a:endParaRPr lang="ru-RU" sz="900">
              <a:solidFill>
                <a:schemeClr val="tx1"/>
              </a:solidFill>
            </a:endParaRPr>
          </a:p>
        </p:txBody>
      </p:sp>
      <p:sp>
        <p:nvSpPr>
          <p:cNvPr id="107" name="Блок-схема: типовой процесс 106"/>
          <p:cNvSpPr/>
          <p:nvPr/>
        </p:nvSpPr>
        <p:spPr>
          <a:xfrm>
            <a:off x="1994695" y="2251576"/>
            <a:ext cx="1403311" cy="601360"/>
          </a:xfrm>
          <a:prstGeom prst="flowChartPredefined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PaintPlane (Plane);</a:t>
            </a:r>
            <a:endParaRPr lang="ru-RU" sz="900">
              <a:solidFill>
                <a:schemeClr val="tx1"/>
              </a:solidFill>
            </a:endParaRPr>
          </a:p>
        </p:txBody>
      </p:sp>
      <p:cxnSp>
        <p:nvCxnSpPr>
          <p:cNvPr id="108" name="Прямая со стрелкой 107"/>
          <p:cNvCxnSpPr>
            <a:stCxn id="106" idx="2"/>
            <a:endCxn id="107" idx="0"/>
          </p:cNvCxnSpPr>
          <p:nvPr/>
        </p:nvCxnSpPr>
        <p:spPr>
          <a:xfrm>
            <a:off x="2690051" y="1973311"/>
            <a:ext cx="6300" cy="2782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518580" y="631562"/>
            <a:ext cx="34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mtClean="0"/>
              <a:t>1</a:t>
            </a:r>
            <a:endParaRPr lang="ru-RU"/>
          </a:p>
        </p:txBody>
      </p:sp>
      <p:sp>
        <p:nvSpPr>
          <p:cNvPr id="110" name="Блок-схема: документ 109"/>
          <p:cNvSpPr/>
          <p:nvPr/>
        </p:nvSpPr>
        <p:spPr>
          <a:xfrm>
            <a:off x="5918287" y="710244"/>
            <a:ext cx="1391533" cy="601360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>
                <a:solidFill>
                  <a:schemeClr val="tx1"/>
                </a:solidFill>
              </a:rPr>
              <a:t>Довідка:</a:t>
            </a:r>
          </a:p>
        </p:txBody>
      </p:sp>
      <p:cxnSp>
        <p:nvCxnSpPr>
          <p:cNvPr id="111" name="Прямая со стрелкой 110"/>
          <p:cNvCxnSpPr>
            <a:stCxn id="101" idx="5"/>
            <a:endCxn id="110" idx="1"/>
          </p:cNvCxnSpPr>
          <p:nvPr/>
        </p:nvCxnSpPr>
        <p:spPr>
          <a:xfrm>
            <a:off x="5005817" y="1010924"/>
            <a:ext cx="91247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Блок-схема: документ 111"/>
          <p:cNvSpPr/>
          <p:nvPr/>
        </p:nvSpPr>
        <p:spPr>
          <a:xfrm>
            <a:off x="5915583" y="1589869"/>
            <a:ext cx="1391533" cy="601360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smtClean="0">
                <a:solidFill>
                  <a:schemeClr val="tx1"/>
                </a:solidFill>
              </a:rPr>
              <a:t>Керування:</a:t>
            </a:r>
            <a:endParaRPr lang="ru-RU" sz="900">
              <a:solidFill>
                <a:schemeClr val="tx1"/>
              </a:solidFill>
            </a:endParaRPr>
          </a:p>
        </p:txBody>
      </p:sp>
      <p:cxnSp>
        <p:nvCxnSpPr>
          <p:cNvPr id="113" name="Прямая со стрелкой 112"/>
          <p:cNvCxnSpPr>
            <a:stCxn id="110" idx="2"/>
            <a:endCxn id="112" idx="0"/>
          </p:cNvCxnSpPr>
          <p:nvPr/>
        </p:nvCxnSpPr>
        <p:spPr>
          <a:xfrm flipH="1">
            <a:off x="6611350" y="1271847"/>
            <a:ext cx="2704" cy="3180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Блок-схема: документ 113"/>
          <p:cNvSpPr/>
          <p:nvPr/>
        </p:nvSpPr>
        <p:spPr>
          <a:xfrm>
            <a:off x="5904520" y="2446543"/>
            <a:ext cx="1391533" cy="601360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>
                <a:solidFill>
                  <a:schemeClr val="tx1"/>
                </a:solidFill>
              </a:rPr>
              <a:t>Стрілки - переміщення фігури;</a:t>
            </a:r>
          </a:p>
        </p:txBody>
      </p:sp>
      <p:sp>
        <p:nvSpPr>
          <p:cNvPr id="115" name="Блок-схема: документ 114"/>
          <p:cNvSpPr/>
          <p:nvPr/>
        </p:nvSpPr>
        <p:spPr>
          <a:xfrm>
            <a:off x="5910050" y="3301994"/>
            <a:ext cx="1391533" cy="601360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z - </a:t>
            </a:r>
            <a:r>
              <a:rPr lang="ru-RU" sz="900">
                <a:solidFill>
                  <a:schemeClr val="tx1"/>
                </a:solidFill>
              </a:rPr>
              <a:t>зменшення фігури;</a:t>
            </a:r>
          </a:p>
        </p:txBody>
      </p:sp>
      <p:sp>
        <p:nvSpPr>
          <p:cNvPr id="116" name="Блок-схема: документ 115"/>
          <p:cNvSpPr/>
          <p:nvPr/>
        </p:nvSpPr>
        <p:spPr>
          <a:xfrm>
            <a:off x="5910051" y="4150896"/>
            <a:ext cx="1391533" cy="601360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x - </a:t>
            </a:r>
            <a:r>
              <a:rPr lang="ru-RU" sz="900">
                <a:solidFill>
                  <a:schemeClr val="tx1"/>
                </a:solidFill>
              </a:rPr>
              <a:t>збільшення фігури;</a:t>
            </a:r>
          </a:p>
        </p:txBody>
      </p:sp>
      <p:sp>
        <p:nvSpPr>
          <p:cNvPr id="117" name="Блок-схема: документ 116"/>
          <p:cNvSpPr/>
          <p:nvPr/>
        </p:nvSpPr>
        <p:spPr>
          <a:xfrm>
            <a:off x="7644963" y="710244"/>
            <a:ext cx="1391533" cy="601360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>
                <a:solidFill>
                  <a:schemeClr val="tx1"/>
                </a:solidFill>
              </a:rPr>
              <a:t>a - обертання фігури по осі Z;</a:t>
            </a:r>
          </a:p>
        </p:txBody>
      </p:sp>
      <p:sp>
        <p:nvSpPr>
          <p:cNvPr id="118" name="Блок-схема: документ 117"/>
          <p:cNvSpPr/>
          <p:nvPr/>
        </p:nvSpPr>
        <p:spPr>
          <a:xfrm>
            <a:off x="7644963" y="1589869"/>
            <a:ext cx="1391533" cy="601360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>
                <a:solidFill>
                  <a:schemeClr val="tx1"/>
                </a:solidFill>
              </a:rPr>
              <a:t>w - обертання фігури по осі Y;</a:t>
            </a:r>
          </a:p>
        </p:txBody>
      </p:sp>
      <p:sp>
        <p:nvSpPr>
          <p:cNvPr id="119" name="Блок-схема: документ 118"/>
          <p:cNvSpPr/>
          <p:nvPr/>
        </p:nvSpPr>
        <p:spPr>
          <a:xfrm>
            <a:off x="7644963" y="2449012"/>
            <a:ext cx="1391533" cy="601360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>
                <a:solidFill>
                  <a:schemeClr val="tx1"/>
                </a:solidFill>
              </a:rPr>
              <a:t>d - обертання фігури по осі X;</a:t>
            </a:r>
          </a:p>
        </p:txBody>
      </p:sp>
      <p:sp>
        <p:nvSpPr>
          <p:cNvPr id="120" name="Блок-схема: документ 119"/>
          <p:cNvSpPr/>
          <p:nvPr/>
        </p:nvSpPr>
        <p:spPr>
          <a:xfrm>
            <a:off x="7644963" y="3301994"/>
            <a:ext cx="1391533" cy="601360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 - </a:t>
            </a:r>
            <a:r>
              <a:rPr lang="ru-RU" sz="900">
                <a:solidFill>
                  <a:schemeClr val="tx1"/>
                </a:solidFill>
              </a:rPr>
              <a:t>вихід з програми;</a:t>
            </a:r>
          </a:p>
        </p:txBody>
      </p:sp>
      <p:sp>
        <p:nvSpPr>
          <p:cNvPr id="121" name="Блок-схема: документ 120"/>
          <p:cNvSpPr/>
          <p:nvPr/>
        </p:nvSpPr>
        <p:spPr>
          <a:xfrm>
            <a:off x="7644963" y="4150895"/>
            <a:ext cx="1391533" cy="601360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>
                <a:solidFill>
                  <a:schemeClr val="tx1"/>
                </a:solidFill>
              </a:rPr>
              <a:t>Для коректної роботи в програмі мову потрібно змінити на англійську.</a:t>
            </a:r>
          </a:p>
        </p:txBody>
      </p:sp>
      <p:sp>
        <p:nvSpPr>
          <p:cNvPr id="122" name="Блок-схема: узел 121"/>
          <p:cNvSpPr/>
          <p:nvPr/>
        </p:nvSpPr>
        <p:spPr>
          <a:xfrm>
            <a:off x="6343674" y="5001556"/>
            <a:ext cx="504345" cy="437062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mtClean="0">
                <a:solidFill>
                  <a:schemeClr val="tx1"/>
                </a:solidFill>
              </a:rPr>
              <a:t>3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123" name="Блок-схема: узел 122"/>
          <p:cNvSpPr/>
          <p:nvPr/>
        </p:nvSpPr>
        <p:spPr>
          <a:xfrm>
            <a:off x="8088558" y="52695"/>
            <a:ext cx="504345" cy="423977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mtClean="0">
                <a:solidFill>
                  <a:schemeClr val="tx1"/>
                </a:solidFill>
              </a:rPr>
              <a:t>3</a:t>
            </a: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24" name="Прямая со стрелкой 123"/>
          <p:cNvCxnSpPr>
            <a:stCxn id="112" idx="2"/>
            <a:endCxn id="114" idx="0"/>
          </p:cNvCxnSpPr>
          <p:nvPr/>
        </p:nvCxnSpPr>
        <p:spPr>
          <a:xfrm flipH="1">
            <a:off x="6600287" y="2151472"/>
            <a:ext cx="11063" cy="2950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/>
          <p:cNvCxnSpPr>
            <a:stCxn id="114" idx="2"/>
            <a:endCxn id="115" idx="0"/>
          </p:cNvCxnSpPr>
          <p:nvPr/>
        </p:nvCxnSpPr>
        <p:spPr>
          <a:xfrm>
            <a:off x="6600287" y="3008146"/>
            <a:ext cx="5530" cy="2938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>
            <a:stCxn id="115" idx="2"/>
            <a:endCxn id="116" idx="0"/>
          </p:cNvCxnSpPr>
          <p:nvPr/>
        </p:nvCxnSpPr>
        <p:spPr>
          <a:xfrm>
            <a:off x="6605817" y="3863597"/>
            <a:ext cx="1" cy="2872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/>
          <p:cNvCxnSpPr>
            <a:stCxn id="116" idx="2"/>
            <a:endCxn id="122" idx="0"/>
          </p:cNvCxnSpPr>
          <p:nvPr/>
        </p:nvCxnSpPr>
        <p:spPr>
          <a:xfrm flipH="1">
            <a:off x="6595847" y="4712499"/>
            <a:ext cx="9971" cy="2890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/>
          <p:cNvCxnSpPr>
            <a:stCxn id="123" idx="4"/>
            <a:endCxn id="117" idx="0"/>
          </p:cNvCxnSpPr>
          <p:nvPr/>
        </p:nvCxnSpPr>
        <p:spPr>
          <a:xfrm flipH="1">
            <a:off x="8340730" y="476672"/>
            <a:ext cx="1" cy="2335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117" idx="2"/>
            <a:endCxn id="118" idx="0"/>
          </p:cNvCxnSpPr>
          <p:nvPr/>
        </p:nvCxnSpPr>
        <p:spPr>
          <a:xfrm>
            <a:off x="8340730" y="1271847"/>
            <a:ext cx="0" cy="3180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>
            <a:stCxn id="118" idx="2"/>
            <a:endCxn id="119" idx="0"/>
          </p:cNvCxnSpPr>
          <p:nvPr/>
        </p:nvCxnSpPr>
        <p:spPr>
          <a:xfrm>
            <a:off x="8340730" y="2151472"/>
            <a:ext cx="0" cy="2975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119" idx="2"/>
            <a:endCxn id="120" idx="0"/>
          </p:cNvCxnSpPr>
          <p:nvPr/>
        </p:nvCxnSpPr>
        <p:spPr>
          <a:xfrm>
            <a:off x="8340730" y="3010615"/>
            <a:ext cx="0" cy="2913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 стрелкой 131"/>
          <p:cNvCxnSpPr>
            <a:stCxn id="120" idx="2"/>
            <a:endCxn id="121" idx="0"/>
          </p:cNvCxnSpPr>
          <p:nvPr/>
        </p:nvCxnSpPr>
        <p:spPr>
          <a:xfrm>
            <a:off x="8340730" y="3863597"/>
            <a:ext cx="0" cy="2872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Соединительная линия уступом 132"/>
          <p:cNvCxnSpPr>
            <a:stCxn id="121" idx="2"/>
          </p:cNvCxnSpPr>
          <p:nvPr/>
        </p:nvCxnSpPr>
        <p:spPr>
          <a:xfrm rot="5400000">
            <a:off x="5942353" y="3190863"/>
            <a:ext cx="876743" cy="392001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Блок-схема: документ 133"/>
          <p:cNvSpPr/>
          <p:nvPr/>
        </p:nvSpPr>
        <p:spPr>
          <a:xfrm>
            <a:off x="287957" y="1409422"/>
            <a:ext cx="1391533" cy="601360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>
                <a:solidFill>
                  <a:schemeClr val="tx1"/>
                </a:solidFill>
              </a:rPr>
              <a:t>Програму створив</a:t>
            </a:r>
          </a:p>
        </p:txBody>
      </p:sp>
      <p:sp>
        <p:nvSpPr>
          <p:cNvPr id="135" name="Блок-схема: документ 134"/>
          <p:cNvSpPr/>
          <p:nvPr/>
        </p:nvSpPr>
        <p:spPr>
          <a:xfrm>
            <a:off x="287957" y="2162816"/>
            <a:ext cx="1391533" cy="601360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>
                <a:solidFill>
                  <a:schemeClr val="tx1"/>
                </a:solidFill>
              </a:rPr>
              <a:t>студент групи КН-23</a:t>
            </a:r>
          </a:p>
        </p:txBody>
      </p:sp>
      <p:sp>
        <p:nvSpPr>
          <p:cNvPr id="136" name="Блок-схема: документ 135"/>
          <p:cNvSpPr/>
          <p:nvPr/>
        </p:nvSpPr>
        <p:spPr>
          <a:xfrm>
            <a:off x="287957" y="2932165"/>
            <a:ext cx="1391533" cy="601360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>
                <a:solidFill>
                  <a:schemeClr val="tx1"/>
                </a:solidFill>
              </a:rPr>
              <a:t>Природничо-гуманітарного фахового коледжу ДВНЗ </a:t>
            </a:r>
            <a:r>
              <a:rPr lang="ru-RU" sz="900" smtClean="0">
                <a:solidFill>
                  <a:schemeClr val="tx1"/>
                </a:solidFill>
              </a:rPr>
              <a:t>"УжНУ"</a:t>
            </a:r>
            <a:endParaRPr lang="ru-RU" sz="900">
              <a:solidFill>
                <a:schemeClr val="tx1"/>
              </a:solidFill>
            </a:endParaRPr>
          </a:p>
        </p:txBody>
      </p:sp>
      <p:sp>
        <p:nvSpPr>
          <p:cNvPr id="137" name="Блок-схема: документ 136"/>
          <p:cNvSpPr/>
          <p:nvPr/>
        </p:nvSpPr>
        <p:spPr>
          <a:xfrm>
            <a:off x="287958" y="3691736"/>
            <a:ext cx="1391533" cy="601360"/>
          </a:xfrm>
          <a:prstGeom prst="flowChartDocumen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>
                <a:solidFill>
                  <a:schemeClr val="tx1"/>
                </a:solidFill>
              </a:rPr>
              <a:t>Росоха Максим Валентинович</a:t>
            </a:r>
          </a:p>
        </p:txBody>
      </p:sp>
      <p:cxnSp>
        <p:nvCxnSpPr>
          <p:cNvPr id="138" name="Прямая со стрелкой 137"/>
          <p:cNvCxnSpPr>
            <a:stCxn id="137" idx="3"/>
          </p:cNvCxnSpPr>
          <p:nvPr/>
        </p:nvCxnSpPr>
        <p:spPr>
          <a:xfrm>
            <a:off x="1679491" y="3992416"/>
            <a:ext cx="2708422" cy="148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5349695" y="641592"/>
            <a:ext cx="29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mtClean="0"/>
              <a:t>2</a:t>
            </a:r>
            <a:endParaRPr lang="ru-RU"/>
          </a:p>
        </p:txBody>
      </p:sp>
      <p:sp>
        <p:nvSpPr>
          <p:cNvPr id="140" name="TextBox 139"/>
          <p:cNvSpPr txBox="1"/>
          <p:nvPr/>
        </p:nvSpPr>
        <p:spPr>
          <a:xfrm>
            <a:off x="850164" y="595523"/>
            <a:ext cx="29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mtClean="0"/>
              <a:t>3</a:t>
            </a:r>
            <a:endParaRPr lang="ru-RU"/>
          </a:p>
        </p:txBody>
      </p:sp>
      <p:cxnSp>
        <p:nvCxnSpPr>
          <p:cNvPr id="141" name="Прямая со стрелкой 140"/>
          <p:cNvCxnSpPr>
            <a:stCxn id="134" idx="2"/>
            <a:endCxn id="135" idx="0"/>
          </p:cNvCxnSpPr>
          <p:nvPr/>
        </p:nvCxnSpPr>
        <p:spPr>
          <a:xfrm>
            <a:off x="983724" y="1971025"/>
            <a:ext cx="0" cy="19179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/>
          <p:cNvCxnSpPr>
            <a:stCxn id="135" idx="2"/>
            <a:endCxn id="136" idx="0"/>
          </p:cNvCxnSpPr>
          <p:nvPr/>
        </p:nvCxnSpPr>
        <p:spPr>
          <a:xfrm>
            <a:off x="983724" y="2724419"/>
            <a:ext cx="0" cy="2077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136" idx="2"/>
            <a:endCxn id="137" idx="0"/>
          </p:cNvCxnSpPr>
          <p:nvPr/>
        </p:nvCxnSpPr>
        <p:spPr>
          <a:xfrm>
            <a:off x="983724" y="3493768"/>
            <a:ext cx="1" cy="1979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143"/>
          <p:cNvCxnSpPr>
            <a:stCxn id="101" idx="2"/>
            <a:endCxn id="106" idx="0"/>
          </p:cNvCxnSpPr>
          <p:nvPr/>
        </p:nvCxnSpPr>
        <p:spPr>
          <a:xfrm rot="10800000" flipV="1">
            <a:off x="2690051" y="1010923"/>
            <a:ext cx="1145570" cy="36102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Соединительная линия уступом 144"/>
          <p:cNvCxnSpPr>
            <a:stCxn id="101" idx="2"/>
            <a:endCxn id="134" idx="0"/>
          </p:cNvCxnSpPr>
          <p:nvPr/>
        </p:nvCxnSpPr>
        <p:spPr>
          <a:xfrm rot="10800000" flipV="1">
            <a:off x="983725" y="1010924"/>
            <a:ext cx="2851897" cy="39849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107" idx="2"/>
            <a:endCxn id="147" idx="0"/>
          </p:cNvCxnSpPr>
          <p:nvPr/>
        </p:nvCxnSpPr>
        <p:spPr>
          <a:xfrm>
            <a:off x="2696351" y="2852936"/>
            <a:ext cx="0" cy="3158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Блок-схема: узел 146"/>
          <p:cNvSpPr/>
          <p:nvPr/>
        </p:nvSpPr>
        <p:spPr>
          <a:xfrm>
            <a:off x="2444178" y="3168775"/>
            <a:ext cx="504345" cy="423977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mtClean="0">
                <a:solidFill>
                  <a:schemeClr val="tx1"/>
                </a:solidFill>
              </a:rPr>
              <a:t>4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148" name="Блок-схема: узел 147"/>
          <p:cNvSpPr/>
          <p:nvPr/>
        </p:nvSpPr>
        <p:spPr>
          <a:xfrm>
            <a:off x="4160172" y="6309320"/>
            <a:ext cx="504345" cy="423977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mtClean="0">
                <a:solidFill>
                  <a:schemeClr val="tx1"/>
                </a:solidFill>
              </a:rPr>
              <a:t>5</a:t>
            </a:r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8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Овал 49"/>
          <p:cNvSpPr/>
          <p:nvPr/>
        </p:nvSpPr>
        <p:spPr>
          <a:xfrm>
            <a:off x="7236298" y="5923984"/>
            <a:ext cx="1299208" cy="6013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uk-UA" sz="900" smtClean="0">
                <a:solidFill>
                  <a:schemeClr val="tx1"/>
                </a:solidFill>
              </a:rPr>
              <a:t>Кінець</a:t>
            </a:r>
            <a:endParaRPr lang="ru-RU" sz="900">
              <a:solidFill>
                <a:schemeClr val="tx1"/>
              </a:solidFill>
            </a:endParaRPr>
          </a:p>
        </p:txBody>
      </p:sp>
      <p:sp>
        <p:nvSpPr>
          <p:cNvPr id="51" name="Блок-схема: узел 50"/>
          <p:cNvSpPr/>
          <p:nvPr/>
        </p:nvSpPr>
        <p:spPr>
          <a:xfrm>
            <a:off x="7633730" y="192032"/>
            <a:ext cx="504345" cy="423977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mtClean="0">
                <a:solidFill>
                  <a:schemeClr val="tx1"/>
                </a:solidFill>
              </a:rPr>
              <a:t>5</a:t>
            </a:r>
            <a:endParaRPr lang="ru-RU">
              <a:solidFill>
                <a:schemeClr val="tx1"/>
              </a:solidFill>
            </a:endParaRPr>
          </a:p>
        </p:txBody>
      </p:sp>
      <p:sp>
        <p:nvSpPr>
          <p:cNvPr id="52" name="Блок-схема: узел 51"/>
          <p:cNvSpPr/>
          <p:nvPr/>
        </p:nvSpPr>
        <p:spPr>
          <a:xfrm>
            <a:off x="3595152" y="192032"/>
            <a:ext cx="504345" cy="423977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mtClean="0">
                <a:solidFill>
                  <a:schemeClr val="tx1"/>
                </a:solidFill>
              </a:rPr>
              <a:t>4</a:t>
            </a: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53" name="Прямая со стрелкой 52"/>
          <p:cNvCxnSpPr>
            <a:stCxn id="52" idx="4"/>
            <a:endCxn id="54" idx="0"/>
          </p:cNvCxnSpPr>
          <p:nvPr/>
        </p:nvCxnSpPr>
        <p:spPr>
          <a:xfrm flipH="1">
            <a:off x="3847324" y="616009"/>
            <a:ext cx="1" cy="2240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ямоугольник 53"/>
          <p:cNvSpPr/>
          <p:nvPr/>
        </p:nvSpPr>
        <p:spPr>
          <a:xfrm>
            <a:off x="3197720" y="840104"/>
            <a:ext cx="1299208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true</a:t>
            </a:r>
            <a:endParaRPr lang="ru-RU" sz="1000">
              <a:solidFill>
                <a:schemeClr val="tx1"/>
              </a:solidFill>
            </a:endParaRPr>
          </a:p>
        </p:txBody>
      </p:sp>
      <p:cxnSp>
        <p:nvCxnSpPr>
          <p:cNvPr id="55" name="Прямая со стрелкой 54"/>
          <p:cNvCxnSpPr>
            <a:stCxn id="54" idx="2"/>
            <a:endCxn id="56" idx="1"/>
          </p:cNvCxnSpPr>
          <p:nvPr/>
        </p:nvCxnSpPr>
        <p:spPr>
          <a:xfrm>
            <a:off x="3847324" y="1344160"/>
            <a:ext cx="0" cy="2941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Блок-схема: данные 55"/>
          <p:cNvSpPr/>
          <p:nvPr/>
        </p:nvSpPr>
        <p:spPr>
          <a:xfrm>
            <a:off x="3197720" y="1638348"/>
            <a:ext cx="1299208" cy="601360"/>
          </a:xfrm>
          <a:prstGeom prst="flowChartInputOutpu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00" smtClean="0">
                <a:solidFill>
                  <a:schemeClr val="tx1"/>
                </a:solidFill>
              </a:rPr>
              <a:t>Введення вибору користувача</a:t>
            </a:r>
            <a:endParaRPr lang="ru-RU" sz="1000">
              <a:solidFill>
                <a:schemeClr val="tx1"/>
              </a:solidFill>
            </a:endParaRPr>
          </a:p>
        </p:txBody>
      </p:sp>
      <p:cxnSp>
        <p:nvCxnSpPr>
          <p:cNvPr id="57" name="Прямая со стрелкой 56"/>
          <p:cNvCxnSpPr>
            <a:stCxn id="56" idx="2"/>
            <a:endCxn id="93" idx="3"/>
          </p:cNvCxnSpPr>
          <p:nvPr/>
        </p:nvCxnSpPr>
        <p:spPr>
          <a:xfrm flipH="1">
            <a:off x="2277792" y="1939028"/>
            <a:ext cx="1049849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/>
          <p:cNvSpPr/>
          <p:nvPr/>
        </p:nvSpPr>
        <p:spPr>
          <a:xfrm>
            <a:off x="2440188" y="1600475"/>
            <a:ext cx="5661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LEFT</a:t>
            </a:r>
            <a:endParaRPr lang="ru-RU"/>
          </a:p>
        </p:txBody>
      </p:sp>
      <p:cxnSp>
        <p:nvCxnSpPr>
          <p:cNvPr id="59" name="Соединительная линия уступом 58"/>
          <p:cNvCxnSpPr>
            <a:stCxn id="91" idx="1"/>
            <a:endCxn id="54" idx="1"/>
          </p:cNvCxnSpPr>
          <p:nvPr/>
        </p:nvCxnSpPr>
        <p:spPr>
          <a:xfrm rot="10800000" flipH="1">
            <a:off x="978584" y="1092132"/>
            <a:ext cx="2219136" cy="3816424"/>
          </a:xfrm>
          <a:prstGeom prst="bentConnector3">
            <a:avLst>
              <a:gd name="adj1" fmla="val -1607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56" idx="5"/>
            <a:endCxn id="90" idx="1"/>
          </p:cNvCxnSpPr>
          <p:nvPr/>
        </p:nvCxnSpPr>
        <p:spPr>
          <a:xfrm>
            <a:off x="4367007" y="1939028"/>
            <a:ext cx="104022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 60"/>
          <p:cNvSpPr/>
          <p:nvPr/>
        </p:nvSpPr>
        <p:spPr>
          <a:xfrm>
            <a:off x="4582726" y="1600474"/>
            <a:ext cx="705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RIGHT</a:t>
            </a:r>
            <a:endParaRPr lang="ru-RU" sz="1600"/>
          </a:p>
        </p:txBody>
      </p:sp>
      <p:cxnSp>
        <p:nvCxnSpPr>
          <p:cNvPr id="62" name="Прямая со стрелкой 61"/>
          <p:cNvCxnSpPr>
            <a:endCxn id="89" idx="1"/>
          </p:cNvCxnSpPr>
          <p:nvPr/>
        </p:nvCxnSpPr>
        <p:spPr>
          <a:xfrm>
            <a:off x="3839299" y="2711538"/>
            <a:ext cx="1567933" cy="7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endCxn id="88" idx="1"/>
          </p:cNvCxnSpPr>
          <p:nvPr/>
        </p:nvCxnSpPr>
        <p:spPr>
          <a:xfrm>
            <a:off x="3839299" y="3467789"/>
            <a:ext cx="1567933" cy="6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endCxn id="87" idx="1"/>
          </p:cNvCxnSpPr>
          <p:nvPr/>
        </p:nvCxnSpPr>
        <p:spPr>
          <a:xfrm>
            <a:off x="3847325" y="4187262"/>
            <a:ext cx="1559907" cy="12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endCxn id="94" idx="3"/>
          </p:cNvCxnSpPr>
          <p:nvPr/>
        </p:nvCxnSpPr>
        <p:spPr>
          <a:xfrm flipH="1">
            <a:off x="2265039" y="4187262"/>
            <a:ext cx="1574260" cy="12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endCxn id="95" idx="3"/>
          </p:cNvCxnSpPr>
          <p:nvPr/>
        </p:nvCxnSpPr>
        <p:spPr>
          <a:xfrm flipH="1">
            <a:off x="2277792" y="3467182"/>
            <a:ext cx="1569533" cy="12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endCxn id="92" idx="3"/>
          </p:cNvCxnSpPr>
          <p:nvPr/>
        </p:nvCxnSpPr>
        <p:spPr>
          <a:xfrm flipH="1">
            <a:off x="2273018" y="2711538"/>
            <a:ext cx="1574307" cy="7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87" idx="3"/>
            <a:endCxn id="54" idx="3"/>
          </p:cNvCxnSpPr>
          <p:nvPr/>
        </p:nvCxnSpPr>
        <p:spPr>
          <a:xfrm flipH="1" flipV="1">
            <a:off x="4496928" y="1092132"/>
            <a:ext cx="2209512" cy="3096345"/>
          </a:xfrm>
          <a:prstGeom prst="bentConnector3">
            <a:avLst>
              <a:gd name="adj1" fmla="val -2110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88" idx="3"/>
          </p:cNvCxnSpPr>
          <p:nvPr/>
        </p:nvCxnSpPr>
        <p:spPr>
          <a:xfrm flipV="1">
            <a:off x="6706440" y="3468396"/>
            <a:ext cx="45720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89" idx="3"/>
          </p:cNvCxnSpPr>
          <p:nvPr/>
        </p:nvCxnSpPr>
        <p:spPr>
          <a:xfrm>
            <a:off x="6706440" y="2712312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90" idx="3"/>
          </p:cNvCxnSpPr>
          <p:nvPr/>
        </p:nvCxnSpPr>
        <p:spPr>
          <a:xfrm>
            <a:off x="6706440" y="1939029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93" idx="1"/>
          </p:cNvCxnSpPr>
          <p:nvPr/>
        </p:nvCxnSpPr>
        <p:spPr>
          <a:xfrm flipH="1">
            <a:off x="630106" y="1939029"/>
            <a:ext cx="34847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92" idx="1"/>
          </p:cNvCxnSpPr>
          <p:nvPr/>
        </p:nvCxnSpPr>
        <p:spPr>
          <a:xfrm flipH="1">
            <a:off x="630106" y="2712312"/>
            <a:ext cx="3437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95" idx="1"/>
          </p:cNvCxnSpPr>
          <p:nvPr/>
        </p:nvCxnSpPr>
        <p:spPr>
          <a:xfrm flipH="1">
            <a:off x="611560" y="3468397"/>
            <a:ext cx="3670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94" idx="1"/>
          </p:cNvCxnSpPr>
          <p:nvPr/>
        </p:nvCxnSpPr>
        <p:spPr>
          <a:xfrm flipH="1">
            <a:off x="611562" y="4188477"/>
            <a:ext cx="35426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4433018" y="4539224"/>
            <a:ext cx="4872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ESC</a:t>
            </a:r>
            <a:endParaRPr lang="ru-RU"/>
          </a:p>
        </p:txBody>
      </p:sp>
      <p:cxnSp>
        <p:nvCxnSpPr>
          <p:cNvPr id="77" name="Соединительная линия уступом 76"/>
          <p:cNvCxnSpPr>
            <a:stCxn id="51" idx="4"/>
            <a:endCxn id="50" idx="0"/>
          </p:cNvCxnSpPr>
          <p:nvPr/>
        </p:nvCxnSpPr>
        <p:spPr>
          <a:xfrm rot="5400000">
            <a:off x="5231916" y="3269996"/>
            <a:ext cx="530797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77"/>
          <p:cNvCxnSpPr>
            <a:stCxn id="56" idx="4"/>
          </p:cNvCxnSpPr>
          <p:nvPr/>
        </p:nvCxnSpPr>
        <p:spPr>
          <a:xfrm rot="16200000" flipH="1">
            <a:off x="4532188" y="1554844"/>
            <a:ext cx="2668850" cy="403857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endCxn id="91" idx="3"/>
          </p:cNvCxnSpPr>
          <p:nvPr/>
        </p:nvCxnSpPr>
        <p:spPr>
          <a:xfrm flipH="1">
            <a:off x="2277792" y="4908556"/>
            <a:ext cx="161412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/>
          <p:cNvSpPr/>
          <p:nvPr/>
        </p:nvSpPr>
        <p:spPr>
          <a:xfrm>
            <a:off x="4445349" y="2372984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UP</a:t>
            </a:r>
            <a:endParaRPr lang="ru-RU"/>
          </a:p>
        </p:txBody>
      </p:sp>
      <p:sp>
        <p:nvSpPr>
          <p:cNvPr id="81" name="Прямоугольник 80"/>
          <p:cNvSpPr/>
          <p:nvPr/>
        </p:nvSpPr>
        <p:spPr>
          <a:xfrm>
            <a:off x="2564046" y="2342206"/>
            <a:ext cx="7611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DOWN</a:t>
            </a:r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2610451" y="3099064"/>
            <a:ext cx="630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ROTX</a:t>
            </a:r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4355976" y="3097850"/>
            <a:ext cx="6244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ROTY</a:t>
            </a:r>
            <a:endParaRPr lang="ru-RU"/>
          </a:p>
        </p:txBody>
      </p:sp>
      <p:sp>
        <p:nvSpPr>
          <p:cNvPr id="84" name="Прямоугольник 83"/>
          <p:cNvSpPr/>
          <p:nvPr/>
        </p:nvSpPr>
        <p:spPr>
          <a:xfrm>
            <a:off x="4384690" y="3817930"/>
            <a:ext cx="621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ROTZ</a:t>
            </a:r>
            <a:endParaRPr lang="ru-RU"/>
          </a:p>
        </p:txBody>
      </p:sp>
      <p:sp>
        <p:nvSpPr>
          <p:cNvPr id="85" name="Прямоугольник 84"/>
          <p:cNvSpPr/>
          <p:nvPr/>
        </p:nvSpPr>
        <p:spPr>
          <a:xfrm>
            <a:off x="2323728" y="3849923"/>
            <a:ext cx="15681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MAGNIFICATION</a:t>
            </a:r>
            <a:endParaRPr lang="ru-RU" sz="1200"/>
          </a:p>
        </p:txBody>
      </p:sp>
      <p:sp>
        <p:nvSpPr>
          <p:cNvPr id="86" name="Прямоугольник 85"/>
          <p:cNvSpPr/>
          <p:nvPr/>
        </p:nvSpPr>
        <p:spPr>
          <a:xfrm>
            <a:off x="2485609" y="4581032"/>
            <a:ext cx="1185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REDUCTION</a:t>
            </a:r>
            <a:endParaRPr lang="ru-RU" sz="1400"/>
          </a:p>
        </p:txBody>
      </p:sp>
      <p:sp>
        <p:nvSpPr>
          <p:cNvPr id="87" name="Блок-схема: типовой процесс 86"/>
          <p:cNvSpPr/>
          <p:nvPr/>
        </p:nvSpPr>
        <p:spPr>
          <a:xfrm>
            <a:off x="5407232" y="3936449"/>
            <a:ext cx="1299208" cy="504056"/>
          </a:xfrm>
          <a:prstGeom prst="flowChartPredefined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00">
                <a:solidFill>
                  <a:prstClr val="black"/>
                </a:solidFill>
              </a:rPr>
              <a:t>Обертання  фігури по осі </a:t>
            </a:r>
            <a:r>
              <a:rPr lang="en-US" sz="1000">
                <a:solidFill>
                  <a:prstClr val="black"/>
                </a:solidFill>
              </a:rPr>
              <a:t>Z</a:t>
            </a:r>
            <a:r>
              <a:rPr lang="uk-UA" sz="1000">
                <a:solidFill>
                  <a:prstClr val="black"/>
                </a:solidFill>
              </a:rPr>
              <a:t> на </a:t>
            </a:r>
            <a:r>
              <a:rPr lang="en-US" sz="1000">
                <a:solidFill>
                  <a:prstClr val="black"/>
                </a:solidFill>
              </a:rPr>
              <a:t>5</a:t>
            </a:r>
            <a:endParaRPr lang="ru-RU" sz="1000">
              <a:solidFill>
                <a:prstClr val="black"/>
              </a:solidFill>
            </a:endParaRPr>
          </a:p>
        </p:txBody>
      </p:sp>
      <p:sp>
        <p:nvSpPr>
          <p:cNvPr id="88" name="Блок-схема: типовой процесс 87"/>
          <p:cNvSpPr/>
          <p:nvPr/>
        </p:nvSpPr>
        <p:spPr>
          <a:xfrm>
            <a:off x="5407232" y="3216369"/>
            <a:ext cx="1299208" cy="504056"/>
          </a:xfrm>
          <a:prstGeom prst="flowChartPredefined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00">
                <a:solidFill>
                  <a:prstClr val="black"/>
                </a:solidFill>
              </a:rPr>
              <a:t>Обертання фігури по осі </a:t>
            </a:r>
            <a:r>
              <a:rPr lang="en-US" sz="1000">
                <a:solidFill>
                  <a:prstClr val="black"/>
                </a:solidFill>
              </a:rPr>
              <a:t>Y</a:t>
            </a:r>
            <a:r>
              <a:rPr lang="uk-UA" sz="1000">
                <a:solidFill>
                  <a:prstClr val="black"/>
                </a:solidFill>
              </a:rPr>
              <a:t> на </a:t>
            </a:r>
            <a:r>
              <a:rPr lang="en-US" sz="1000">
                <a:solidFill>
                  <a:prstClr val="black"/>
                </a:solidFill>
              </a:rPr>
              <a:t>5</a:t>
            </a:r>
            <a:endParaRPr lang="ru-RU" sz="1000">
              <a:solidFill>
                <a:prstClr val="black"/>
              </a:solidFill>
            </a:endParaRPr>
          </a:p>
        </p:txBody>
      </p:sp>
      <p:sp>
        <p:nvSpPr>
          <p:cNvPr id="89" name="Блок-схема: типовой процесс 88"/>
          <p:cNvSpPr/>
          <p:nvPr/>
        </p:nvSpPr>
        <p:spPr>
          <a:xfrm>
            <a:off x="5407232" y="2460284"/>
            <a:ext cx="1299208" cy="504056"/>
          </a:xfrm>
          <a:prstGeom prst="flowChartPredefined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00">
                <a:solidFill>
                  <a:schemeClr val="tx1"/>
                </a:solidFill>
              </a:rPr>
              <a:t>Переміщення фігури </a:t>
            </a:r>
            <a:r>
              <a:rPr lang="uk-UA" sz="1000" smtClean="0">
                <a:solidFill>
                  <a:schemeClr val="tx1"/>
                </a:solidFill>
              </a:rPr>
              <a:t>вгору </a:t>
            </a:r>
            <a:r>
              <a:rPr lang="uk-UA" sz="1000">
                <a:solidFill>
                  <a:schemeClr val="tx1"/>
                </a:solidFill>
              </a:rPr>
              <a:t>на 10 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0" name="Блок-схема: типовой процесс 89"/>
          <p:cNvSpPr/>
          <p:nvPr/>
        </p:nvSpPr>
        <p:spPr>
          <a:xfrm>
            <a:off x="5407232" y="1687001"/>
            <a:ext cx="1299208" cy="504056"/>
          </a:xfrm>
          <a:prstGeom prst="flowChartPredefined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00">
                <a:solidFill>
                  <a:schemeClr val="tx1"/>
                </a:solidFill>
              </a:rPr>
              <a:t>Переміщення фігури </a:t>
            </a:r>
            <a:r>
              <a:rPr lang="uk-UA" sz="1000" smtClean="0">
                <a:solidFill>
                  <a:schemeClr val="tx1"/>
                </a:solidFill>
              </a:rPr>
              <a:t>вправо </a:t>
            </a:r>
            <a:r>
              <a:rPr lang="uk-UA" sz="1000">
                <a:solidFill>
                  <a:schemeClr val="tx1"/>
                </a:solidFill>
              </a:rPr>
              <a:t>на 10 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1" name="Блок-схема: типовой процесс 90"/>
          <p:cNvSpPr/>
          <p:nvPr/>
        </p:nvSpPr>
        <p:spPr>
          <a:xfrm>
            <a:off x="978584" y="4656528"/>
            <a:ext cx="1299208" cy="504056"/>
          </a:xfrm>
          <a:prstGeom prst="flowChartPredefined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00" smtClean="0">
                <a:solidFill>
                  <a:prstClr val="black"/>
                </a:solidFill>
              </a:rPr>
              <a:t>Зменшення </a:t>
            </a:r>
            <a:r>
              <a:rPr lang="uk-UA" sz="1000">
                <a:solidFill>
                  <a:prstClr val="black"/>
                </a:solidFill>
              </a:rPr>
              <a:t>фігури на 1</a:t>
            </a:r>
            <a:endParaRPr lang="ru-RU" sz="1000"/>
          </a:p>
        </p:txBody>
      </p:sp>
      <p:sp>
        <p:nvSpPr>
          <p:cNvPr id="92" name="Блок-схема: типовой процесс 91"/>
          <p:cNvSpPr/>
          <p:nvPr/>
        </p:nvSpPr>
        <p:spPr>
          <a:xfrm>
            <a:off x="973810" y="2460284"/>
            <a:ext cx="1299208" cy="504056"/>
          </a:xfrm>
          <a:prstGeom prst="flowChartPredefined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00">
                <a:solidFill>
                  <a:schemeClr val="tx1"/>
                </a:solidFill>
              </a:rPr>
              <a:t>Переміщення фігури </a:t>
            </a:r>
            <a:r>
              <a:rPr lang="uk-UA" sz="1000" smtClean="0">
                <a:solidFill>
                  <a:schemeClr val="tx1"/>
                </a:solidFill>
              </a:rPr>
              <a:t>вниз </a:t>
            </a:r>
            <a:r>
              <a:rPr lang="uk-UA" sz="1000">
                <a:solidFill>
                  <a:schemeClr val="tx1"/>
                </a:solidFill>
              </a:rPr>
              <a:t>на 10 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3" name="Блок-схема: типовой процесс 92"/>
          <p:cNvSpPr/>
          <p:nvPr/>
        </p:nvSpPr>
        <p:spPr>
          <a:xfrm>
            <a:off x="978584" y="1687001"/>
            <a:ext cx="1299208" cy="504056"/>
          </a:xfrm>
          <a:prstGeom prst="flowChartPredefined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00" smtClean="0">
                <a:solidFill>
                  <a:schemeClr val="tx1"/>
                </a:solidFill>
              </a:rPr>
              <a:t>Переміщення фігури вліво на 10 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4" name="Блок-схема: типовой процесс 93"/>
          <p:cNvSpPr/>
          <p:nvPr/>
        </p:nvSpPr>
        <p:spPr>
          <a:xfrm>
            <a:off x="965831" y="3936449"/>
            <a:ext cx="1299208" cy="504056"/>
          </a:xfrm>
          <a:prstGeom prst="flowChartPredefined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000" smtClean="0">
                <a:solidFill>
                  <a:prstClr val="black"/>
                </a:solidFill>
              </a:rPr>
              <a:t>Збільшення фігури на 1</a:t>
            </a:r>
            <a:endParaRPr lang="ru-RU"/>
          </a:p>
        </p:txBody>
      </p:sp>
      <p:sp>
        <p:nvSpPr>
          <p:cNvPr id="95" name="Блок-схема: типовой процесс 94"/>
          <p:cNvSpPr/>
          <p:nvPr/>
        </p:nvSpPr>
        <p:spPr>
          <a:xfrm>
            <a:off x="978584" y="3216369"/>
            <a:ext cx="1299208" cy="504056"/>
          </a:xfrm>
          <a:prstGeom prst="flowChartPredefined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1000">
                <a:solidFill>
                  <a:prstClr val="black"/>
                </a:solidFill>
              </a:rPr>
              <a:t>Обертання фігури по осі </a:t>
            </a:r>
            <a:r>
              <a:rPr lang="en-US" sz="1000">
                <a:solidFill>
                  <a:prstClr val="black"/>
                </a:solidFill>
              </a:rPr>
              <a:t>X</a:t>
            </a:r>
            <a:r>
              <a:rPr lang="uk-UA" sz="1000">
                <a:solidFill>
                  <a:prstClr val="black"/>
                </a:solidFill>
              </a:rPr>
              <a:t> на </a:t>
            </a:r>
            <a:r>
              <a:rPr lang="en-US" sz="1000">
                <a:solidFill>
                  <a:prstClr val="black"/>
                </a:solidFill>
              </a:rPr>
              <a:t>5</a:t>
            </a:r>
            <a:endParaRPr lang="ru-RU" sz="10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8609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207</Words>
  <Application>Microsoft Office PowerPoint</Application>
  <PresentationFormat>Экран (4:3)</PresentationFormat>
  <Paragraphs>62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MAKS</dc:creator>
  <cp:lastModifiedBy>Maksim</cp:lastModifiedBy>
  <cp:revision>12</cp:revision>
  <dcterms:created xsi:type="dcterms:W3CDTF">2020-12-13T18:34:05Z</dcterms:created>
  <dcterms:modified xsi:type="dcterms:W3CDTF">2020-12-16T19:56:42Z</dcterms:modified>
</cp:coreProperties>
</file>