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45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6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28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8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8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6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0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40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4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9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dmin\Desktop\Практика\Математична модель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91" y="2059656"/>
            <a:ext cx="3944676" cy="291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8" name="Прямая со стрелкой 1107"/>
          <p:cNvCxnSpPr>
            <a:endCxn id="1109" idx="0"/>
          </p:cNvCxnSpPr>
          <p:nvPr/>
        </p:nvCxnSpPr>
        <p:spPr>
          <a:xfrm flipH="1">
            <a:off x="4074165" y="4221617"/>
            <a:ext cx="925890" cy="132281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3045727" y="482728"/>
            <a:ext cx="20244" cy="3386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13" idx="0"/>
          </p:cNvCxnSpPr>
          <p:nvPr/>
        </p:nvCxnSpPr>
        <p:spPr>
          <a:xfrm>
            <a:off x="3073460" y="3868802"/>
            <a:ext cx="51190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126106" y="3861048"/>
            <a:ext cx="1939865" cy="18496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7462" y="4226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smtClean="0"/>
              <a:t>у</a:t>
            </a:r>
            <a:endParaRPr lang="ru-RU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8029609" y="386880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X</a:t>
            </a:r>
            <a:endParaRPr lang="ru-RU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1287477" y="554443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Z</a:t>
            </a:r>
            <a:endParaRPr lang="ru-RU" sz="2400" b="1"/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1426746" y="2907192"/>
            <a:ext cx="1683584" cy="702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1449039" y="3291213"/>
            <a:ext cx="1627835" cy="438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066" idx="3"/>
          </p:cNvCxnSpPr>
          <p:nvPr/>
        </p:nvCxnSpPr>
        <p:spPr>
          <a:xfrm flipH="1">
            <a:off x="1550994" y="3861048"/>
            <a:ext cx="1525883" cy="333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073" idx="3"/>
          </p:cNvCxnSpPr>
          <p:nvPr/>
        </p:nvCxnSpPr>
        <p:spPr>
          <a:xfrm flipH="1" flipV="1">
            <a:off x="1246362" y="3717322"/>
            <a:ext cx="1926650" cy="71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052" idx="0"/>
          </p:cNvCxnSpPr>
          <p:nvPr/>
        </p:nvCxnSpPr>
        <p:spPr>
          <a:xfrm flipH="1">
            <a:off x="2459138" y="3970152"/>
            <a:ext cx="1011961" cy="95765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050" idx="0"/>
          </p:cNvCxnSpPr>
          <p:nvPr/>
        </p:nvCxnSpPr>
        <p:spPr>
          <a:xfrm flipH="1">
            <a:off x="1181436" y="3861048"/>
            <a:ext cx="2349791" cy="7843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Прямая со стрелкой 1024"/>
          <p:cNvCxnSpPr>
            <a:endCxn id="1055" idx="3"/>
          </p:cNvCxnSpPr>
          <p:nvPr/>
        </p:nvCxnSpPr>
        <p:spPr>
          <a:xfrm flipH="1" flipV="1">
            <a:off x="2342002" y="2413959"/>
            <a:ext cx="1129098" cy="113529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Прямая со стрелкой 1046"/>
          <p:cNvCxnSpPr/>
          <p:nvPr/>
        </p:nvCxnSpPr>
        <p:spPr>
          <a:xfrm flipH="1" flipV="1">
            <a:off x="2749562" y="2222241"/>
            <a:ext cx="781664" cy="122494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>
            <a:off x="556104" y="4645348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x0 + 3m; y0 - m; z0 - m</a:t>
            </a:r>
            <a:endParaRPr lang="ru-RU" sz="900" b="1"/>
          </a:p>
        </p:txBody>
      </p:sp>
      <p:sp>
        <p:nvSpPr>
          <p:cNvPr id="1052" name="TextBox 1051"/>
          <p:cNvSpPr txBox="1"/>
          <p:nvPr/>
        </p:nvSpPr>
        <p:spPr>
          <a:xfrm>
            <a:off x="1905941" y="4927806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X0 + 3m; y0 - m; z0 </a:t>
            </a:r>
            <a:endParaRPr lang="ru-RU" sz="900" b="1"/>
          </a:p>
        </p:txBody>
      </p:sp>
      <p:sp>
        <p:nvSpPr>
          <p:cNvPr id="1054" name="TextBox 1053"/>
          <p:cNvSpPr txBox="1"/>
          <p:nvPr/>
        </p:nvSpPr>
        <p:spPr>
          <a:xfrm>
            <a:off x="1583052" y="1958005"/>
            <a:ext cx="13676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X0 + 3m; y0 + 2m; z0</a:t>
            </a:r>
            <a:r>
              <a:rPr lang="uk-UA" sz="900" b="1" smtClean="0"/>
              <a:t> -</a:t>
            </a:r>
            <a:r>
              <a:rPr lang="en-US" sz="900" b="1" smtClean="0"/>
              <a:t> m</a:t>
            </a:r>
            <a:r>
              <a:rPr lang="uk-UA" sz="900" b="1" smtClean="0"/>
              <a:t> </a:t>
            </a:r>
            <a:endParaRPr lang="ru-RU" sz="900" b="1"/>
          </a:p>
        </p:txBody>
      </p:sp>
      <p:sp>
        <p:nvSpPr>
          <p:cNvPr id="1055" name="TextBox 1054"/>
          <p:cNvSpPr txBox="1"/>
          <p:nvPr/>
        </p:nvSpPr>
        <p:spPr>
          <a:xfrm>
            <a:off x="777877" y="2229293"/>
            <a:ext cx="156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X0 </a:t>
            </a:r>
            <a:r>
              <a:rPr lang="en-US" sz="900" b="1" smtClean="0"/>
              <a:t>+ 3m; </a:t>
            </a:r>
            <a:r>
              <a:rPr lang="en-US" sz="900" b="1"/>
              <a:t>y0 + </a:t>
            </a:r>
            <a:r>
              <a:rPr lang="en-US" sz="900" b="1" smtClean="0"/>
              <a:t>2m</a:t>
            </a:r>
            <a:r>
              <a:rPr lang="en-US" sz="900" b="1"/>
              <a:t>; </a:t>
            </a:r>
            <a:r>
              <a:rPr lang="en-US" sz="900" b="1" smtClean="0"/>
              <a:t>z0</a:t>
            </a:r>
            <a:endParaRPr lang="ru-RU" sz="900" b="1"/>
          </a:p>
          <a:p>
            <a:endParaRPr lang="ru-RU" sz="900" b="1"/>
          </a:p>
        </p:txBody>
      </p:sp>
      <p:sp>
        <p:nvSpPr>
          <p:cNvPr id="1060" name="Прямоугольник 1059"/>
          <p:cNvSpPr/>
          <p:nvPr/>
        </p:nvSpPr>
        <p:spPr>
          <a:xfrm>
            <a:off x="1976304" y="4976263"/>
            <a:ext cx="1028562" cy="1472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61" name="Прямоугольник 1060"/>
          <p:cNvSpPr/>
          <p:nvPr/>
        </p:nvSpPr>
        <p:spPr>
          <a:xfrm>
            <a:off x="571177" y="4691687"/>
            <a:ext cx="1276465" cy="1627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62" name="Прямоугольник 1061"/>
          <p:cNvSpPr/>
          <p:nvPr/>
        </p:nvSpPr>
        <p:spPr>
          <a:xfrm>
            <a:off x="825466" y="2229293"/>
            <a:ext cx="1366216" cy="2376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63" name="Прямоугольник 1062"/>
          <p:cNvSpPr/>
          <p:nvPr/>
        </p:nvSpPr>
        <p:spPr>
          <a:xfrm>
            <a:off x="1637821" y="1975354"/>
            <a:ext cx="1339230" cy="2115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64" name="TextBox 1063"/>
          <p:cNvSpPr txBox="1"/>
          <p:nvPr/>
        </p:nvSpPr>
        <p:spPr>
          <a:xfrm>
            <a:off x="302912" y="3609600"/>
            <a:ext cx="845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X0; y0 ; z0 - m</a:t>
            </a:r>
            <a:endParaRPr lang="ru-RU" sz="900" b="1"/>
          </a:p>
        </p:txBody>
      </p:sp>
      <p:sp>
        <p:nvSpPr>
          <p:cNvPr id="1066" name="TextBox 1065"/>
          <p:cNvSpPr txBox="1"/>
          <p:nvPr/>
        </p:nvSpPr>
        <p:spPr>
          <a:xfrm>
            <a:off x="887030" y="4078636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X0; y0; z0 </a:t>
            </a:r>
            <a:endParaRPr lang="ru-RU" sz="900" b="1"/>
          </a:p>
        </p:txBody>
      </p:sp>
      <p:sp>
        <p:nvSpPr>
          <p:cNvPr id="1068" name="TextBox 1067"/>
          <p:cNvSpPr txBox="1"/>
          <p:nvPr/>
        </p:nvSpPr>
        <p:spPr>
          <a:xfrm>
            <a:off x="400354" y="2752513"/>
            <a:ext cx="10486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X0 </a:t>
            </a:r>
            <a:r>
              <a:rPr lang="en-US" sz="900" b="1" smtClean="0"/>
              <a:t>; </a:t>
            </a:r>
            <a:r>
              <a:rPr lang="en-US" sz="900" b="1"/>
              <a:t>y0 + </a:t>
            </a:r>
            <a:r>
              <a:rPr lang="en-US" sz="900" b="1" smtClean="0"/>
              <a:t>m</a:t>
            </a:r>
            <a:r>
              <a:rPr lang="en-US" sz="900" b="1"/>
              <a:t>; </a:t>
            </a:r>
            <a:r>
              <a:rPr lang="en-US" sz="900" b="1" smtClean="0"/>
              <a:t>z0 - m</a:t>
            </a:r>
            <a:endParaRPr lang="ru-RU" sz="900" b="1"/>
          </a:p>
        </p:txBody>
      </p:sp>
      <p:sp>
        <p:nvSpPr>
          <p:cNvPr id="1069" name="TextBox 1068"/>
          <p:cNvSpPr txBox="1"/>
          <p:nvPr/>
        </p:nvSpPr>
        <p:spPr>
          <a:xfrm>
            <a:off x="664656" y="3124216"/>
            <a:ext cx="918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X0; </a:t>
            </a:r>
            <a:r>
              <a:rPr lang="en-US" sz="900" b="1"/>
              <a:t>y0 </a:t>
            </a:r>
            <a:r>
              <a:rPr lang="en-US" sz="900" b="1" smtClean="0"/>
              <a:t>+</a:t>
            </a:r>
            <a:r>
              <a:rPr lang="uk-UA" sz="900" b="1" smtClean="0"/>
              <a:t> </a:t>
            </a:r>
            <a:r>
              <a:rPr lang="en-US" sz="900" b="1" smtClean="0"/>
              <a:t>m</a:t>
            </a:r>
            <a:r>
              <a:rPr lang="en-US" sz="900" b="1"/>
              <a:t>; </a:t>
            </a:r>
            <a:r>
              <a:rPr lang="en-US" sz="900" b="1" smtClean="0"/>
              <a:t>z0</a:t>
            </a:r>
            <a:endParaRPr lang="ru-RU" sz="900" b="1"/>
          </a:p>
        </p:txBody>
      </p:sp>
      <p:sp>
        <p:nvSpPr>
          <p:cNvPr id="1071" name="Прямоугольник 1070"/>
          <p:cNvSpPr/>
          <p:nvPr/>
        </p:nvSpPr>
        <p:spPr>
          <a:xfrm>
            <a:off x="464698" y="2752513"/>
            <a:ext cx="901920" cy="2555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72" name="Прямоугольник 1071"/>
          <p:cNvSpPr/>
          <p:nvPr/>
        </p:nvSpPr>
        <p:spPr>
          <a:xfrm>
            <a:off x="664655" y="3129923"/>
            <a:ext cx="762091" cy="2340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73" name="Прямоугольник 1072"/>
          <p:cNvSpPr/>
          <p:nvPr/>
        </p:nvSpPr>
        <p:spPr>
          <a:xfrm>
            <a:off x="344443" y="3609600"/>
            <a:ext cx="901919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74" name="Прямоугольник 1073"/>
          <p:cNvSpPr/>
          <p:nvPr/>
        </p:nvSpPr>
        <p:spPr>
          <a:xfrm>
            <a:off x="918284" y="4090988"/>
            <a:ext cx="59029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cxnSp>
        <p:nvCxnSpPr>
          <p:cNvPr id="1076" name="Прямая со стрелкой 1075"/>
          <p:cNvCxnSpPr>
            <a:endCxn id="1077" idx="2"/>
          </p:cNvCxnSpPr>
          <p:nvPr/>
        </p:nvCxnSpPr>
        <p:spPr>
          <a:xfrm flipH="1" flipV="1">
            <a:off x="3746369" y="1146553"/>
            <a:ext cx="272309" cy="23006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TextBox 1076"/>
          <p:cNvSpPr txBox="1"/>
          <p:nvPr/>
        </p:nvSpPr>
        <p:spPr>
          <a:xfrm>
            <a:off x="3075352" y="915721"/>
            <a:ext cx="13420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X0 +</a:t>
            </a:r>
            <a:r>
              <a:rPr lang="en-US" sz="900" b="1" smtClean="0"/>
              <a:t> 6m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</a:t>
            </a:r>
            <a:r>
              <a:rPr lang="en-US" sz="900" b="1" smtClean="0"/>
              <a:t>z0 - m</a:t>
            </a:r>
            <a:endParaRPr lang="ru-RU" sz="900" b="1"/>
          </a:p>
        </p:txBody>
      </p:sp>
      <p:cxnSp>
        <p:nvCxnSpPr>
          <p:cNvPr id="1079" name="Прямая со стрелкой 1078"/>
          <p:cNvCxnSpPr/>
          <p:nvPr/>
        </p:nvCxnSpPr>
        <p:spPr>
          <a:xfrm flipH="1" flipV="1">
            <a:off x="2875902" y="1757336"/>
            <a:ext cx="1142777" cy="179192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Box 1080"/>
          <p:cNvSpPr txBox="1"/>
          <p:nvPr/>
        </p:nvSpPr>
        <p:spPr>
          <a:xfrm>
            <a:off x="1778575" y="1458156"/>
            <a:ext cx="1186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X0 </a:t>
            </a:r>
            <a:r>
              <a:rPr lang="en-US" sz="900" b="1" smtClean="0"/>
              <a:t>+ 6m; </a:t>
            </a:r>
            <a:r>
              <a:rPr lang="en-US" sz="900" b="1"/>
              <a:t>y0 + </a:t>
            </a:r>
            <a:r>
              <a:rPr lang="en-US" sz="900" b="1" smtClean="0"/>
              <a:t>2m</a:t>
            </a:r>
            <a:r>
              <a:rPr lang="en-US" sz="900" b="1"/>
              <a:t>; </a:t>
            </a:r>
            <a:r>
              <a:rPr lang="en-US" sz="900" b="1" smtClean="0"/>
              <a:t>z0 </a:t>
            </a:r>
            <a:endParaRPr lang="ru-RU" sz="900" b="1"/>
          </a:p>
        </p:txBody>
      </p:sp>
      <p:cxnSp>
        <p:nvCxnSpPr>
          <p:cNvPr id="1083" name="Прямая со стрелкой 1082"/>
          <p:cNvCxnSpPr>
            <a:endCxn id="1084" idx="2"/>
          </p:cNvCxnSpPr>
          <p:nvPr/>
        </p:nvCxnSpPr>
        <p:spPr>
          <a:xfrm flipV="1">
            <a:off x="4252762" y="1453890"/>
            <a:ext cx="483758" cy="15187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TextBox 1083"/>
          <p:cNvSpPr txBox="1"/>
          <p:nvPr/>
        </p:nvSpPr>
        <p:spPr>
          <a:xfrm>
            <a:off x="4025428" y="1223058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X0 +</a:t>
            </a:r>
            <a:r>
              <a:rPr lang="en-US" sz="900" b="1" smtClean="0"/>
              <a:t> 8m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</a:t>
            </a:r>
            <a:r>
              <a:rPr lang="en-US" sz="900" b="1" smtClean="0"/>
              <a:t>z0 – 5m</a:t>
            </a:r>
            <a:endParaRPr lang="ru-RU" sz="900" b="1"/>
          </a:p>
        </p:txBody>
      </p:sp>
      <p:cxnSp>
        <p:nvCxnSpPr>
          <p:cNvPr id="1086" name="Прямая со стрелкой 1085"/>
          <p:cNvCxnSpPr/>
          <p:nvPr/>
        </p:nvCxnSpPr>
        <p:spPr>
          <a:xfrm flipV="1">
            <a:off x="5283915" y="1216798"/>
            <a:ext cx="291663" cy="8848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/>
          <p:cNvSpPr txBox="1"/>
          <p:nvPr/>
        </p:nvSpPr>
        <p:spPr>
          <a:xfrm>
            <a:off x="5457871" y="1008139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X0 </a:t>
            </a:r>
            <a:r>
              <a:rPr lang="en-US" sz="900" b="1" smtClean="0"/>
              <a:t>+ 14m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</a:t>
            </a:r>
            <a:r>
              <a:rPr lang="en-US" sz="900" b="1" smtClean="0"/>
              <a:t>z0 – 12m</a:t>
            </a:r>
            <a:endParaRPr lang="ru-RU" sz="900" b="1"/>
          </a:p>
        </p:txBody>
      </p:sp>
      <p:cxnSp>
        <p:nvCxnSpPr>
          <p:cNvPr id="65" name="Прямая со стрелкой 64"/>
          <p:cNvCxnSpPr/>
          <p:nvPr/>
        </p:nvCxnSpPr>
        <p:spPr>
          <a:xfrm flipV="1">
            <a:off x="5429746" y="1504904"/>
            <a:ext cx="506600" cy="5967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5816090" y="1295008"/>
            <a:ext cx="15376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en-US" sz="900" b="1" smtClean="0"/>
              <a:t>15m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z0 </a:t>
            </a:r>
            <a:r>
              <a:rPr lang="en-US" sz="900" b="1" smtClean="0"/>
              <a:t>– 12m</a:t>
            </a:r>
            <a:endParaRPr lang="ru-RU" sz="900" b="1"/>
          </a:p>
        </p:txBody>
      </p:sp>
      <p:cxnSp>
        <p:nvCxnSpPr>
          <p:cNvPr id="68" name="Прямая со стрелкой 67"/>
          <p:cNvCxnSpPr/>
          <p:nvPr/>
        </p:nvCxnSpPr>
        <p:spPr>
          <a:xfrm flipV="1">
            <a:off x="5034426" y="2672812"/>
            <a:ext cx="432801" cy="2998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5251050" y="2457368"/>
            <a:ext cx="147989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en-US" sz="900" b="1" smtClean="0"/>
              <a:t>12m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z0 </a:t>
            </a:r>
            <a:r>
              <a:rPr lang="en-US" sz="900" b="1" smtClean="0"/>
              <a:t>– 5m</a:t>
            </a:r>
            <a:endParaRPr lang="ru-RU" sz="900" b="1"/>
          </a:p>
        </p:txBody>
      </p:sp>
      <p:cxnSp>
        <p:nvCxnSpPr>
          <p:cNvPr id="71" name="Прямая со стрелкой 70"/>
          <p:cNvCxnSpPr>
            <a:endCxn id="73" idx="0"/>
          </p:cNvCxnSpPr>
          <p:nvPr/>
        </p:nvCxnSpPr>
        <p:spPr>
          <a:xfrm flipH="1">
            <a:off x="2705071" y="4030267"/>
            <a:ext cx="1540531" cy="160425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2006803" y="5634523"/>
            <a:ext cx="13965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/>
              <a:t>X0 + 8m; y0 + 2m; z0 </a:t>
            </a:r>
            <a:r>
              <a:rPr lang="en-US" sz="900" b="1" smtClean="0"/>
              <a:t>+4m</a:t>
            </a:r>
            <a:endParaRPr lang="ru-RU" sz="900" b="1"/>
          </a:p>
        </p:txBody>
      </p:sp>
      <p:cxnSp>
        <p:nvCxnSpPr>
          <p:cNvPr id="75" name="Прямая со стрелкой 74"/>
          <p:cNvCxnSpPr>
            <a:endCxn id="80" idx="0"/>
          </p:cNvCxnSpPr>
          <p:nvPr/>
        </p:nvCxnSpPr>
        <p:spPr>
          <a:xfrm flipH="1">
            <a:off x="3814292" y="4902200"/>
            <a:ext cx="1447727" cy="15148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3058316" y="6417008"/>
            <a:ext cx="15119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/>
              <a:t>X0 + 14m; y0 + 2m; z0 </a:t>
            </a:r>
            <a:r>
              <a:rPr lang="en-US" sz="900" b="1" smtClean="0"/>
              <a:t>+11m</a:t>
            </a:r>
            <a:endParaRPr lang="ru-RU" sz="900" b="1"/>
          </a:p>
        </p:txBody>
      </p:sp>
      <p:cxnSp>
        <p:nvCxnSpPr>
          <p:cNvPr id="83" name="Прямая со стрелкой 82"/>
          <p:cNvCxnSpPr>
            <a:stCxn id="1132" idx="0"/>
            <a:endCxn id="84" idx="0"/>
          </p:cNvCxnSpPr>
          <p:nvPr/>
        </p:nvCxnSpPr>
        <p:spPr>
          <a:xfrm flipH="1">
            <a:off x="5061661" y="4860847"/>
            <a:ext cx="389298" cy="12617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4292861" y="6122620"/>
            <a:ext cx="15376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+ 15m; y0 + 2m; z0 </a:t>
            </a:r>
            <a:r>
              <a:rPr lang="en-US" sz="900" b="1" smtClean="0"/>
              <a:t>+ 11m</a:t>
            </a:r>
            <a:endParaRPr lang="ru-RU" sz="900" b="1"/>
          </a:p>
        </p:txBody>
      </p:sp>
      <p:cxnSp>
        <p:nvCxnSpPr>
          <p:cNvPr id="87" name="Прямая со стрелкой 86"/>
          <p:cNvCxnSpPr>
            <a:endCxn id="88" idx="0"/>
          </p:cNvCxnSpPr>
          <p:nvPr/>
        </p:nvCxnSpPr>
        <p:spPr>
          <a:xfrm>
            <a:off x="5049149" y="4039214"/>
            <a:ext cx="1324910" cy="135692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5621289" y="5396138"/>
            <a:ext cx="15055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+ 12m; y0 + 2m; z0 </a:t>
            </a:r>
            <a:r>
              <a:rPr lang="en-US" sz="900" b="1" smtClean="0"/>
              <a:t> + 4m</a:t>
            </a:r>
            <a:endParaRPr lang="ru-RU" sz="900" b="1"/>
          </a:p>
        </p:txBody>
      </p:sp>
      <p:sp>
        <p:nvSpPr>
          <p:cNvPr id="89" name="Прямоугольник 88"/>
          <p:cNvSpPr/>
          <p:nvPr/>
        </p:nvSpPr>
        <p:spPr>
          <a:xfrm>
            <a:off x="3099310" y="6451692"/>
            <a:ext cx="1393964" cy="1961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2052812" y="5666079"/>
            <a:ext cx="1296733" cy="1992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346651" y="6134760"/>
            <a:ext cx="1438881" cy="2033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5630254" y="5400758"/>
            <a:ext cx="1434512" cy="2062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1806767" y="1504904"/>
            <a:ext cx="1069135" cy="184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88" name="Прямоугольник 1087"/>
          <p:cNvSpPr/>
          <p:nvPr/>
        </p:nvSpPr>
        <p:spPr>
          <a:xfrm>
            <a:off x="3141206" y="944408"/>
            <a:ext cx="1205445" cy="1791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90" name="Прямоугольник 1089"/>
          <p:cNvSpPr/>
          <p:nvPr/>
        </p:nvSpPr>
        <p:spPr>
          <a:xfrm>
            <a:off x="5515449" y="1008139"/>
            <a:ext cx="1404731" cy="2086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91" name="Прямоугольник 1090"/>
          <p:cNvSpPr/>
          <p:nvPr/>
        </p:nvSpPr>
        <p:spPr>
          <a:xfrm>
            <a:off x="5876218" y="1330780"/>
            <a:ext cx="1413008" cy="1741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092" name="Прямоугольник 1091"/>
          <p:cNvSpPr/>
          <p:nvPr/>
        </p:nvSpPr>
        <p:spPr>
          <a:xfrm>
            <a:off x="5283915" y="2490903"/>
            <a:ext cx="1361707" cy="1564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cxnSp>
        <p:nvCxnSpPr>
          <p:cNvPr id="1094" name="Прямая со стрелкой 1093"/>
          <p:cNvCxnSpPr/>
          <p:nvPr/>
        </p:nvCxnSpPr>
        <p:spPr>
          <a:xfrm flipV="1">
            <a:off x="4802001" y="3244706"/>
            <a:ext cx="556403" cy="2024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Прямоугольник 1094"/>
          <p:cNvSpPr/>
          <p:nvPr/>
        </p:nvSpPr>
        <p:spPr>
          <a:xfrm>
            <a:off x="4948669" y="3023839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en-US" sz="900" b="1" smtClean="0"/>
              <a:t>11m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</a:t>
            </a:r>
            <a:r>
              <a:rPr lang="en-US" sz="900" b="1" smtClean="0"/>
              <a:t>z0 - m </a:t>
            </a:r>
            <a:endParaRPr lang="ru-RU" sz="900" b="1"/>
          </a:p>
        </p:txBody>
      </p:sp>
      <p:cxnSp>
        <p:nvCxnSpPr>
          <p:cNvPr id="1097" name="Прямая со стрелкой 1096"/>
          <p:cNvCxnSpPr>
            <a:endCxn id="1098" idx="0"/>
          </p:cNvCxnSpPr>
          <p:nvPr/>
        </p:nvCxnSpPr>
        <p:spPr>
          <a:xfrm>
            <a:off x="4865387" y="3792314"/>
            <a:ext cx="1069539" cy="49380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TextBox 1097"/>
          <p:cNvSpPr txBox="1"/>
          <p:nvPr/>
        </p:nvSpPr>
        <p:spPr>
          <a:xfrm>
            <a:off x="5295471" y="4286115"/>
            <a:ext cx="1278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en-US" sz="900" b="1" smtClean="0"/>
              <a:t>11m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</a:t>
            </a:r>
            <a:r>
              <a:rPr lang="en-US" sz="900" b="1" smtClean="0"/>
              <a:t>z0  </a:t>
            </a:r>
            <a:endParaRPr lang="ru-RU" sz="900" b="1"/>
          </a:p>
        </p:txBody>
      </p:sp>
      <p:sp>
        <p:nvSpPr>
          <p:cNvPr id="1099" name="Прямоугольник 1098"/>
          <p:cNvSpPr/>
          <p:nvPr/>
        </p:nvSpPr>
        <p:spPr>
          <a:xfrm>
            <a:off x="5034427" y="3031875"/>
            <a:ext cx="1224510" cy="1937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00" name="Прямоугольник 1099"/>
          <p:cNvSpPr/>
          <p:nvPr/>
        </p:nvSpPr>
        <p:spPr>
          <a:xfrm>
            <a:off x="5373886" y="4333946"/>
            <a:ext cx="1068547" cy="1213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cxnSp>
        <p:nvCxnSpPr>
          <p:cNvPr id="1105" name="Прямая со стрелкой 1104"/>
          <p:cNvCxnSpPr/>
          <p:nvPr/>
        </p:nvCxnSpPr>
        <p:spPr>
          <a:xfrm flipH="1">
            <a:off x="4018678" y="3845601"/>
            <a:ext cx="783324" cy="92285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" name="TextBox 1105"/>
          <p:cNvSpPr txBox="1"/>
          <p:nvPr/>
        </p:nvSpPr>
        <p:spPr>
          <a:xfrm>
            <a:off x="3399941" y="4775303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/>
              <a:t>X0 + 11m; y0 - m; </a:t>
            </a:r>
            <a:r>
              <a:rPr lang="en-US" sz="900" b="1" smtClean="0"/>
              <a:t>z0 - m  </a:t>
            </a:r>
            <a:endParaRPr lang="ru-RU" sz="900" b="1"/>
          </a:p>
        </p:txBody>
      </p:sp>
      <p:sp>
        <p:nvSpPr>
          <p:cNvPr id="1109" name="TextBox 1108"/>
          <p:cNvSpPr txBox="1"/>
          <p:nvPr/>
        </p:nvSpPr>
        <p:spPr>
          <a:xfrm>
            <a:off x="3479290" y="5544433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/>
              <a:t>X0 + 11m; y0 </a:t>
            </a:r>
            <a:r>
              <a:rPr lang="en-US" sz="900" b="1" smtClean="0"/>
              <a:t>- m</a:t>
            </a:r>
            <a:r>
              <a:rPr lang="en-US" sz="900" b="1"/>
              <a:t>; z0  </a:t>
            </a:r>
            <a:endParaRPr lang="ru-RU" sz="900" b="1"/>
          </a:p>
        </p:txBody>
      </p:sp>
      <p:sp>
        <p:nvSpPr>
          <p:cNvPr id="1110" name="Прямоугольник 1109"/>
          <p:cNvSpPr/>
          <p:nvPr/>
        </p:nvSpPr>
        <p:spPr>
          <a:xfrm>
            <a:off x="3467774" y="4802146"/>
            <a:ext cx="1163625" cy="1617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11" name="Прямоугольник 1110"/>
          <p:cNvSpPr/>
          <p:nvPr/>
        </p:nvSpPr>
        <p:spPr>
          <a:xfrm>
            <a:off x="3548214" y="5573323"/>
            <a:ext cx="1022054" cy="17256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cxnSp>
        <p:nvCxnSpPr>
          <p:cNvPr id="1118" name="Прямая со стрелкой 1117"/>
          <p:cNvCxnSpPr>
            <a:endCxn id="1121" idx="0"/>
          </p:cNvCxnSpPr>
          <p:nvPr/>
        </p:nvCxnSpPr>
        <p:spPr>
          <a:xfrm>
            <a:off x="6633696" y="3549256"/>
            <a:ext cx="1251936" cy="143270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Прямая со стрелкой 1119"/>
          <p:cNvCxnSpPr>
            <a:endCxn id="1122" idx="0"/>
          </p:cNvCxnSpPr>
          <p:nvPr/>
        </p:nvCxnSpPr>
        <p:spPr>
          <a:xfrm>
            <a:off x="6591571" y="3447182"/>
            <a:ext cx="80150" cy="137290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Прямоугольник 1120"/>
          <p:cNvSpPr/>
          <p:nvPr/>
        </p:nvSpPr>
        <p:spPr>
          <a:xfrm>
            <a:off x="7250682" y="4981960"/>
            <a:ext cx="12698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ru-RU" sz="900" b="1" smtClean="0"/>
              <a:t>22</a:t>
            </a:r>
            <a:r>
              <a:rPr lang="en-US" sz="900" b="1" smtClean="0"/>
              <a:t>m</a:t>
            </a:r>
            <a:r>
              <a:rPr lang="en-US" sz="900" b="1"/>
              <a:t>; y0 + </a:t>
            </a:r>
            <a:r>
              <a:rPr lang="ru-RU" sz="900" b="1" smtClean="0"/>
              <a:t>2</a:t>
            </a:r>
            <a:r>
              <a:rPr lang="en-US" sz="900" b="1" smtClean="0"/>
              <a:t>m</a:t>
            </a:r>
            <a:r>
              <a:rPr lang="en-US" sz="900" b="1"/>
              <a:t>; </a:t>
            </a:r>
            <a:r>
              <a:rPr lang="en-US" sz="900" b="1" smtClean="0"/>
              <a:t>z0</a:t>
            </a:r>
            <a:r>
              <a:rPr lang="ru-RU" sz="900" b="1" smtClean="0"/>
              <a:t> </a:t>
            </a:r>
            <a:r>
              <a:rPr lang="en-US" sz="900" b="1" smtClean="0"/>
              <a:t> </a:t>
            </a:r>
            <a:endParaRPr lang="ru-RU" sz="900" b="1"/>
          </a:p>
        </p:txBody>
      </p:sp>
      <p:sp>
        <p:nvSpPr>
          <p:cNvPr id="1122" name="Прямоугольник 1121"/>
          <p:cNvSpPr/>
          <p:nvPr/>
        </p:nvSpPr>
        <p:spPr>
          <a:xfrm>
            <a:off x="5946202" y="4820084"/>
            <a:ext cx="14510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ru-RU" sz="900" b="1" smtClean="0"/>
              <a:t>22</a:t>
            </a:r>
            <a:r>
              <a:rPr lang="en-US" sz="900" b="1" smtClean="0"/>
              <a:t>m</a:t>
            </a:r>
            <a:r>
              <a:rPr lang="en-US" sz="900" b="1"/>
              <a:t>; y0 + </a:t>
            </a:r>
            <a:r>
              <a:rPr lang="ru-RU" sz="900" b="1" smtClean="0"/>
              <a:t>2</a:t>
            </a:r>
            <a:r>
              <a:rPr lang="en-US" sz="900" b="1" smtClean="0"/>
              <a:t>m</a:t>
            </a:r>
            <a:r>
              <a:rPr lang="en-US" sz="900" b="1"/>
              <a:t>; </a:t>
            </a:r>
            <a:r>
              <a:rPr lang="en-US" sz="900" b="1" smtClean="0"/>
              <a:t>z0 - m  </a:t>
            </a:r>
            <a:endParaRPr lang="ru-RU" sz="900" b="1"/>
          </a:p>
        </p:txBody>
      </p:sp>
      <p:sp>
        <p:nvSpPr>
          <p:cNvPr id="1123" name="Прямоугольник 1122"/>
          <p:cNvSpPr/>
          <p:nvPr/>
        </p:nvSpPr>
        <p:spPr>
          <a:xfrm>
            <a:off x="7320629" y="5015586"/>
            <a:ext cx="1080965" cy="1676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24" name="Прямоугольник 1123"/>
          <p:cNvSpPr/>
          <p:nvPr/>
        </p:nvSpPr>
        <p:spPr>
          <a:xfrm>
            <a:off x="6009554" y="4868541"/>
            <a:ext cx="1257648" cy="1470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cxnSp>
        <p:nvCxnSpPr>
          <p:cNvPr id="1126" name="Прямая со стрелкой 1125"/>
          <p:cNvCxnSpPr/>
          <p:nvPr/>
        </p:nvCxnSpPr>
        <p:spPr>
          <a:xfrm flipV="1">
            <a:off x="6107781" y="1992314"/>
            <a:ext cx="753858" cy="1530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TextBox 1126"/>
          <p:cNvSpPr txBox="1"/>
          <p:nvPr/>
        </p:nvSpPr>
        <p:spPr>
          <a:xfrm>
            <a:off x="5785533" y="1776870"/>
            <a:ext cx="1571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en-US" sz="900" b="1" smtClean="0"/>
              <a:t>1</a:t>
            </a:r>
            <a:r>
              <a:rPr lang="ru-RU" sz="900" b="1" smtClean="0"/>
              <a:t>9</a:t>
            </a:r>
            <a:r>
              <a:rPr lang="en-US" sz="900" b="1" smtClean="0"/>
              <a:t>m</a:t>
            </a:r>
            <a:r>
              <a:rPr lang="en-US" sz="900" b="1"/>
              <a:t>; y0 + </a:t>
            </a:r>
            <a:r>
              <a:rPr lang="ru-RU" sz="900" b="1"/>
              <a:t>2</a:t>
            </a:r>
            <a:r>
              <a:rPr lang="en-US" sz="900" b="1" smtClean="0"/>
              <a:t>m</a:t>
            </a:r>
            <a:r>
              <a:rPr lang="en-US" sz="900" b="1"/>
              <a:t>; </a:t>
            </a:r>
            <a:r>
              <a:rPr lang="en-US" sz="900" b="1" smtClean="0"/>
              <a:t>z0 </a:t>
            </a:r>
            <a:r>
              <a:rPr lang="ru-RU" sz="900" b="1" smtClean="0"/>
              <a:t>-</a:t>
            </a:r>
            <a:r>
              <a:rPr lang="en-US" sz="900" b="1" smtClean="0"/>
              <a:t> 0,5m </a:t>
            </a:r>
            <a:endParaRPr lang="ru-RU" sz="900" b="1"/>
          </a:p>
        </p:txBody>
      </p:sp>
      <p:cxnSp>
        <p:nvCxnSpPr>
          <p:cNvPr id="1129" name="Прямая со стрелкой 1128"/>
          <p:cNvCxnSpPr/>
          <p:nvPr/>
        </p:nvCxnSpPr>
        <p:spPr>
          <a:xfrm flipV="1">
            <a:off x="6516140" y="1893696"/>
            <a:ext cx="855042" cy="10742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TextBox 1129"/>
          <p:cNvSpPr txBox="1"/>
          <p:nvPr/>
        </p:nvSpPr>
        <p:spPr>
          <a:xfrm>
            <a:off x="7289226" y="1641920"/>
            <a:ext cx="1571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ru-RU" sz="900" b="1" smtClean="0"/>
              <a:t>22</a:t>
            </a:r>
            <a:r>
              <a:rPr lang="en-US" sz="900" b="1" smtClean="0"/>
              <a:t>m</a:t>
            </a:r>
            <a:r>
              <a:rPr lang="en-US" sz="900" b="1"/>
              <a:t>; y0 + 6</a:t>
            </a:r>
            <a:r>
              <a:rPr lang="en-US" sz="900" b="1" smtClean="0"/>
              <a:t>m</a:t>
            </a:r>
            <a:r>
              <a:rPr lang="en-US" sz="900" b="1"/>
              <a:t>; z0 </a:t>
            </a:r>
            <a:r>
              <a:rPr lang="ru-RU" sz="900" b="1" smtClean="0"/>
              <a:t>-</a:t>
            </a:r>
            <a:r>
              <a:rPr lang="en-US" sz="900" b="1" smtClean="0"/>
              <a:t> </a:t>
            </a:r>
            <a:r>
              <a:rPr lang="en-US" sz="900" b="1"/>
              <a:t>0,5m </a:t>
            </a:r>
            <a:endParaRPr lang="ru-RU" sz="900" b="1"/>
          </a:p>
        </p:txBody>
      </p:sp>
      <p:cxnSp>
        <p:nvCxnSpPr>
          <p:cNvPr id="1135" name="Прямая со стрелкой 1134"/>
          <p:cNvCxnSpPr/>
          <p:nvPr/>
        </p:nvCxnSpPr>
        <p:spPr>
          <a:xfrm flipV="1">
            <a:off x="6838266" y="2253019"/>
            <a:ext cx="752315" cy="714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Прямоугольник 1135"/>
          <p:cNvSpPr/>
          <p:nvPr/>
        </p:nvSpPr>
        <p:spPr>
          <a:xfrm>
            <a:off x="7438572" y="2037575"/>
            <a:ext cx="15712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ru-RU" sz="900" b="1" smtClean="0"/>
              <a:t>24</a:t>
            </a:r>
            <a:r>
              <a:rPr lang="en-US" sz="900" b="1" smtClean="0"/>
              <a:t>m</a:t>
            </a:r>
            <a:r>
              <a:rPr lang="en-US" sz="900" b="1"/>
              <a:t>; y0 + 6</a:t>
            </a:r>
            <a:r>
              <a:rPr lang="en-US" sz="900" b="1" smtClean="0"/>
              <a:t>m</a:t>
            </a:r>
            <a:r>
              <a:rPr lang="en-US" sz="900" b="1"/>
              <a:t>; z0 </a:t>
            </a:r>
            <a:r>
              <a:rPr lang="ru-RU" sz="900" b="1" smtClean="0"/>
              <a:t>-</a:t>
            </a:r>
            <a:r>
              <a:rPr lang="en-US" sz="900" b="1" smtClean="0"/>
              <a:t> </a:t>
            </a:r>
            <a:r>
              <a:rPr lang="en-US" sz="900" b="1"/>
              <a:t>0,5m </a:t>
            </a:r>
            <a:endParaRPr lang="ru-RU" sz="900" b="1"/>
          </a:p>
        </p:txBody>
      </p:sp>
      <p:cxnSp>
        <p:nvCxnSpPr>
          <p:cNvPr id="1138" name="Прямая со стрелкой 1137"/>
          <p:cNvCxnSpPr>
            <a:stCxn id="1140" idx="2"/>
            <a:endCxn id="1142" idx="1"/>
          </p:cNvCxnSpPr>
          <p:nvPr/>
        </p:nvCxnSpPr>
        <p:spPr>
          <a:xfrm flipV="1">
            <a:off x="6599866" y="3414324"/>
            <a:ext cx="875395" cy="10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Прямоугольник 1141"/>
          <p:cNvSpPr/>
          <p:nvPr/>
        </p:nvSpPr>
        <p:spPr>
          <a:xfrm>
            <a:off x="7475261" y="3298908"/>
            <a:ext cx="15712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ru-RU" sz="900" b="1" smtClean="0"/>
              <a:t>2</a:t>
            </a:r>
            <a:r>
              <a:rPr lang="en-US" sz="900" b="1" smtClean="0"/>
              <a:t>2m</a:t>
            </a:r>
            <a:r>
              <a:rPr lang="en-US" sz="900" b="1"/>
              <a:t>; y0 + </a:t>
            </a:r>
            <a:r>
              <a:rPr lang="ru-RU" sz="900" b="1" smtClean="0"/>
              <a:t>2</a:t>
            </a:r>
            <a:r>
              <a:rPr lang="en-US" sz="900" b="1" smtClean="0"/>
              <a:t>m</a:t>
            </a:r>
            <a:r>
              <a:rPr lang="en-US" sz="900" b="1"/>
              <a:t>; z0 </a:t>
            </a:r>
            <a:r>
              <a:rPr lang="ru-RU" sz="900" b="1" smtClean="0"/>
              <a:t>-</a:t>
            </a:r>
            <a:r>
              <a:rPr lang="en-US" sz="900" b="1" smtClean="0"/>
              <a:t> </a:t>
            </a:r>
            <a:r>
              <a:rPr lang="en-US" sz="900" b="1"/>
              <a:t>0,5m </a:t>
            </a:r>
            <a:endParaRPr lang="ru-RU" sz="900" b="1"/>
          </a:p>
        </p:txBody>
      </p:sp>
      <p:sp>
        <p:nvSpPr>
          <p:cNvPr id="1144" name="Прямоугольник 1143"/>
          <p:cNvSpPr/>
          <p:nvPr/>
        </p:nvSpPr>
        <p:spPr>
          <a:xfrm>
            <a:off x="5830461" y="1793544"/>
            <a:ext cx="1436741" cy="16577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45" name="Прямоугольник 1144"/>
          <p:cNvSpPr/>
          <p:nvPr/>
        </p:nvSpPr>
        <p:spPr>
          <a:xfrm>
            <a:off x="7371181" y="1674431"/>
            <a:ext cx="1449151" cy="1846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46" name="Прямоугольник 1145"/>
          <p:cNvSpPr/>
          <p:nvPr/>
        </p:nvSpPr>
        <p:spPr>
          <a:xfrm>
            <a:off x="7519569" y="2057204"/>
            <a:ext cx="1369779" cy="1761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47" name="Прямоугольник 1146"/>
          <p:cNvSpPr/>
          <p:nvPr/>
        </p:nvSpPr>
        <p:spPr>
          <a:xfrm>
            <a:off x="7537779" y="3321108"/>
            <a:ext cx="1381560" cy="1726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cxnSp>
        <p:nvCxnSpPr>
          <p:cNvPr id="1149" name="Прямая со стрелкой 1148"/>
          <p:cNvCxnSpPr>
            <a:endCxn id="1150" idx="1"/>
          </p:cNvCxnSpPr>
          <p:nvPr/>
        </p:nvCxnSpPr>
        <p:spPr>
          <a:xfrm flipV="1">
            <a:off x="6838266" y="3003822"/>
            <a:ext cx="681303" cy="2950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TextBox 1149"/>
          <p:cNvSpPr txBox="1"/>
          <p:nvPr/>
        </p:nvSpPr>
        <p:spPr>
          <a:xfrm>
            <a:off x="7519569" y="2819156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en-US" sz="900" b="1" smtClean="0"/>
              <a:t>24m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z0  </a:t>
            </a:r>
            <a:r>
              <a:rPr lang="en-US" sz="900" b="1" smtClean="0"/>
              <a:t>- 2m </a:t>
            </a:r>
            <a:endParaRPr lang="ru-RU" sz="900" b="1"/>
          </a:p>
          <a:p>
            <a:endParaRPr lang="ru-RU" sz="900" b="1"/>
          </a:p>
        </p:txBody>
      </p:sp>
      <p:cxnSp>
        <p:nvCxnSpPr>
          <p:cNvPr id="1152" name="Прямая со стрелкой 1151"/>
          <p:cNvCxnSpPr>
            <a:endCxn id="1153" idx="1"/>
          </p:cNvCxnSpPr>
          <p:nvPr/>
        </p:nvCxnSpPr>
        <p:spPr>
          <a:xfrm flipV="1">
            <a:off x="6645622" y="2671424"/>
            <a:ext cx="892157" cy="627484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TextBox 1152"/>
          <p:cNvSpPr txBox="1"/>
          <p:nvPr/>
        </p:nvSpPr>
        <p:spPr>
          <a:xfrm>
            <a:off x="7537779" y="248675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/>
              <a:t>X0 + 22m; y0 + 2m; z0  </a:t>
            </a:r>
            <a:r>
              <a:rPr lang="en-US" sz="900" b="1" smtClean="0"/>
              <a:t>- 2m </a:t>
            </a:r>
            <a:endParaRPr lang="ru-RU" sz="900" b="1"/>
          </a:p>
          <a:p>
            <a:endParaRPr lang="ru-RU" sz="900" b="1"/>
          </a:p>
        </p:txBody>
      </p:sp>
      <p:cxnSp>
        <p:nvCxnSpPr>
          <p:cNvPr id="1155" name="Прямая со стрелкой 1154"/>
          <p:cNvCxnSpPr>
            <a:endCxn id="1158" idx="0"/>
          </p:cNvCxnSpPr>
          <p:nvPr/>
        </p:nvCxnSpPr>
        <p:spPr>
          <a:xfrm>
            <a:off x="6664098" y="3693160"/>
            <a:ext cx="1592211" cy="5178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TextBox 1157"/>
          <p:cNvSpPr txBox="1"/>
          <p:nvPr/>
        </p:nvSpPr>
        <p:spPr>
          <a:xfrm>
            <a:off x="7519569" y="4210965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en-US" sz="900" b="1" smtClean="0"/>
              <a:t>22m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z0  </a:t>
            </a:r>
            <a:r>
              <a:rPr lang="en-US" sz="900" b="1" smtClean="0"/>
              <a:t>+ m </a:t>
            </a:r>
            <a:endParaRPr lang="ru-RU" sz="900" b="1"/>
          </a:p>
        </p:txBody>
      </p:sp>
      <p:cxnSp>
        <p:nvCxnSpPr>
          <p:cNvPr id="1160" name="Прямая со стрелкой 1159"/>
          <p:cNvCxnSpPr>
            <a:endCxn id="1162" idx="1"/>
          </p:cNvCxnSpPr>
          <p:nvPr/>
        </p:nvCxnSpPr>
        <p:spPr>
          <a:xfrm>
            <a:off x="6881433" y="3695753"/>
            <a:ext cx="668394" cy="806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TextBox 1161"/>
          <p:cNvSpPr txBox="1"/>
          <p:nvPr/>
        </p:nvSpPr>
        <p:spPr>
          <a:xfrm>
            <a:off x="7549827" y="3588406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b="1"/>
              <a:t>X0 + </a:t>
            </a:r>
            <a:r>
              <a:rPr lang="en-US" sz="900" b="1" smtClean="0"/>
              <a:t>24m</a:t>
            </a:r>
            <a:r>
              <a:rPr lang="en-US" sz="900" b="1"/>
              <a:t>; y0 + </a:t>
            </a:r>
            <a:r>
              <a:rPr lang="en-US" sz="900" b="1" smtClean="0"/>
              <a:t>2m</a:t>
            </a:r>
            <a:r>
              <a:rPr lang="en-US" sz="900" b="1"/>
              <a:t>; z0  + m </a:t>
            </a:r>
            <a:endParaRPr lang="ru-RU" sz="900" b="1"/>
          </a:p>
        </p:txBody>
      </p:sp>
      <p:sp>
        <p:nvSpPr>
          <p:cNvPr id="1163" name="Прямоугольник 1162"/>
          <p:cNvSpPr/>
          <p:nvPr/>
        </p:nvSpPr>
        <p:spPr>
          <a:xfrm>
            <a:off x="7590581" y="4243330"/>
            <a:ext cx="1298767" cy="1512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64" name="Прямоугольник 1163"/>
          <p:cNvSpPr/>
          <p:nvPr/>
        </p:nvSpPr>
        <p:spPr>
          <a:xfrm>
            <a:off x="7619930" y="3599192"/>
            <a:ext cx="1299409" cy="193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65" name="Прямоугольник 1164"/>
          <p:cNvSpPr/>
          <p:nvPr/>
        </p:nvSpPr>
        <p:spPr>
          <a:xfrm>
            <a:off x="7594251" y="2510456"/>
            <a:ext cx="1325088" cy="1623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1166" name="Прямоугольник 1165"/>
          <p:cNvSpPr/>
          <p:nvPr/>
        </p:nvSpPr>
        <p:spPr>
          <a:xfrm>
            <a:off x="7594251" y="2872869"/>
            <a:ext cx="1325088" cy="1574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299" y="382465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/>
              <a:t>0</a:t>
            </a:r>
            <a:endParaRPr lang="ru-RU" sz="900" b="1"/>
          </a:p>
        </p:txBody>
      </p:sp>
      <p:sp>
        <p:nvSpPr>
          <p:cNvPr id="3" name="Прямоугольник 2"/>
          <p:cNvSpPr/>
          <p:nvPr/>
        </p:nvSpPr>
        <p:spPr>
          <a:xfrm>
            <a:off x="2891147" y="3596262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1</a:t>
            </a:r>
            <a:endParaRPr lang="ru-RU" sz="900" b="1"/>
          </a:p>
        </p:txBody>
      </p:sp>
      <p:sp>
        <p:nvSpPr>
          <p:cNvPr id="6" name="Прямоугольник 5"/>
          <p:cNvSpPr/>
          <p:nvPr/>
        </p:nvSpPr>
        <p:spPr>
          <a:xfrm>
            <a:off x="3023391" y="3465296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2</a:t>
            </a:r>
            <a:endParaRPr lang="ru-RU" sz="900" b="1"/>
          </a:p>
        </p:txBody>
      </p:sp>
      <p:sp>
        <p:nvSpPr>
          <p:cNvPr id="8" name="Прямоугольник 7"/>
          <p:cNvSpPr/>
          <p:nvPr/>
        </p:nvSpPr>
        <p:spPr>
          <a:xfrm>
            <a:off x="3082665" y="3613112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3</a:t>
            </a:r>
            <a:endParaRPr lang="ru-RU" sz="900" b="1"/>
          </a:p>
        </p:txBody>
      </p:sp>
      <p:sp>
        <p:nvSpPr>
          <p:cNvPr id="10" name="Прямоугольник 9"/>
          <p:cNvSpPr/>
          <p:nvPr/>
        </p:nvSpPr>
        <p:spPr>
          <a:xfrm>
            <a:off x="3382766" y="3291213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4</a:t>
            </a:r>
            <a:endParaRPr lang="ru-RU" sz="900" b="1"/>
          </a:p>
        </p:txBody>
      </p:sp>
      <p:sp>
        <p:nvSpPr>
          <p:cNvPr id="16" name="Прямоугольник 15"/>
          <p:cNvSpPr/>
          <p:nvPr/>
        </p:nvSpPr>
        <p:spPr>
          <a:xfrm>
            <a:off x="3304653" y="3510426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5</a:t>
            </a:r>
            <a:endParaRPr lang="ru-RU" sz="900" b="1"/>
          </a:p>
        </p:txBody>
      </p:sp>
      <p:sp>
        <p:nvSpPr>
          <p:cNvPr id="20" name="Прямоугольник 19"/>
          <p:cNvSpPr/>
          <p:nvPr/>
        </p:nvSpPr>
        <p:spPr>
          <a:xfrm>
            <a:off x="3349545" y="3922545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6</a:t>
            </a:r>
            <a:endParaRPr lang="ru-RU" sz="900" b="1"/>
          </a:p>
        </p:txBody>
      </p:sp>
      <p:sp>
        <p:nvSpPr>
          <p:cNvPr id="21" name="Прямоугольник 20"/>
          <p:cNvSpPr/>
          <p:nvPr/>
        </p:nvSpPr>
        <p:spPr>
          <a:xfrm>
            <a:off x="3458002" y="3690289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7</a:t>
            </a:r>
            <a:endParaRPr lang="ru-RU" sz="900" b="1"/>
          </a:p>
        </p:txBody>
      </p:sp>
      <p:sp>
        <p:nvSpPr>
          <p:cNvPr id="23" name="Прямоугольник 22"/>
          <p:cNvSpPr/>
          <p:nvPr/>
        </p:nvSpPr>
        <p:spPr>
          <a:xfrm>
            <a:off x="3882643" y="3253881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8</a:t>
            </a:r>
            <a:endParaRPr lang="ru-RU" sz="900" b="1"/>
          </a:p>
        </p:txBody>
      </p:sp>
      <p:sp>
        <p:nvSpPr>
          <p:cNvPr id="24" name="Прямоугольник 23"/>
          <p:cNvSpPr/>
          <p:nvPr/>
        </p:nvSpPr>
        <p:spPr>
          <a:xfrm>
            <a:off x="3829744" y="3445668"/>
            <a:ext cx="242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900" b="1"/>
              <a:t>9</a:t>
            </a:r>
            <a:endParaRPr lang="ru-RU" sz="900" b="1"/>
          </a:p>
        </p:txBody>
      </p:sp>
      <p:sp>
        <p:nvSpPr>
          <p:cNvPr id="25" name="TextBox 24"/>
          <p:cNvSpPr txBox="1"/>
          <p:nvPr/>
        </p:nvSpPr>
        <p:spPr>
          <a:xfrm>
            <a:off x="4116112" y="272823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 smtClean="0"/>
              <a:t>0</a:t>
            </a:r>
            <a:endParaRPr lang="ru-RU" sz="900" b="1"/>
          </a:p>
        </p:txBody>
      </p:sp>
      <p:sp>
        <p:nvSpPr>
          <p:cNvPr id="27" name="TextBox 26"/>
          <p:cNvSpPr txBox="1"/>
          <p:nvPr/>
        </p:nvSpPr>
        <p:spPr>
          <a:xfrm>
            <a:off x="5172135" y="18656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 smtClean="0"/>
              <a:t>1</a:t>
            </a:r>
            <a:endParaRPr lang="ru-RU" sz="900" b="1"/>
          </a:p>
        </p:txBody>
      </p:sp>
      <p:sp>
        <p:nvSpPr>
          <p:cNvPr id="28" name="TextBox 27"/>
          <p:cNvSpPr txBox="1"/>
          <p:nvPr/>
        </p:nvSpPr>
        <p:spPr>
          <a:xfrm>
            <a:off x="5371821" y="188618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 smtClean="0"/>
              <a:t>2</a:t>
            </a:r>
            <a:endParaRPr lang="ru-RU" sz="900" b="1"/>
          </a:p>
        </p:txBody>
      </p:sp>
      <p:sp>
        <p:nvSpPr>
          <p:cNvPr id="29" name="TextBox 28"/>
          <p:cNvSpPr txBox="1"/>
          <p:nvPr/>
        </p:nvSpPr>
        <p:spPr>
          <a:xfrm>
            <a:off x="5003474" y="281797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/>
              <a:t>3</a:t>
            </a:r>
            <a:endParaRPr lang="ru-RU" sz="900" b="1"/>
          </a:p>
        </p:txBody>
      </p:sp>
      <p:sp>
        <p:nvSpPr>
          <p:cNvPr id="30" name="TextBox 29"/>
          <p:cNvSpPr txBox="1"/>
          <p:nvPr/>
        </p:nvSpPr>
        <p:spPr>
          <a:xfrm>
            <a:off x="4809160" y="32721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 smtClean="0"/>
              <a:t>4</a:t>
            </a:r>
            <a:endParaRPr lang="ru-RU" sz="900" b="1"/>
          </a:p>
        </p:txBody>
      </p:sp>
      <p:sp>
        <p:nvSpPr>
          <p:cNvPr id="1125" name="TextBox 1124"/>
          <p:cNvSpPr txBox="1"/>
          <p:nvPr/>
        </p:nvSpPr>
        <p:spPr>
          <a:xfrm>
            <a:off x="4749067" y="349896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 smtClean="0"/>
              <a:t>5</a:t>
            </a:r>
            <a:endParaRPr lang="ru-RU" sz="900" b="1"/>
          </a:p>
        </p:txBody>
      </p:sp>
      <p:sp>
        <p:nvSpPr>
          <p:cNvPr id="1128" name="TextBox 1127"/>
          <p:cNvSpPr txBox="1"/>
          <p:nvPr/>
        </p:nvSpPr>
        <p:spPr>
          <a:xfrm>
            <a:off x="4049005" y="399821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 smtClean="0"/>
              <a:t>6</a:t>
            </a:r>
            <a:endParaRPr lang="ru-RU" sz="900" b="1"/>
          </a:p>
        </p:txBody>
      </p:sp>
      <p:sp>
        <p:nvSpPr>
          <p:cNvPr id="1131" name="TextBox 1130"/>
          <p:cNvSpPr txBox="1"/>
          <p:nvPr/>
        </p:nvSpPr>
        <p:spPr>
          <a:xfrm>
            <a:off x="4995729" y="482664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 smtClean="0"/>
              <a:t>7</a:t>
            </a:r>
            <a:endParaRPr lang="ru-RU" sz="900" b="1"/>
          </a:p>
        </p:txBody>
      </p:sp>
      <p:sp>
        <p:nvSpPr>
          <p:cNvPr id="1132" name="TextBox 1131"/>
          <p:cNvSpPr txBox="1"/>
          <p:nvPr/>
        </p:nvSpPr>
        <p:spPr>
          <a:xfrm>
            <a:off x="5300918" y="486084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1</a:t>
            </a:r>
            <a:r>
              <a:rPr lang="uk-UA" sz="900" b="1" smtClean="0"/>
              <a:t>8</a:t>
            </a:r>
            <a:endParaRPr lang="ru-RU" sz="900" b="1"/>
          </a:p>
        </p:txBody>
      </p:sp>
      <p:sp>
        <p:nvSpPr>
          <p:cNvPr id="1133" name="TextBox 1132"/>
          <p:cNvSpPr txBox="1"/>
          <p:nvPr/>
        </p:nvSpPr>
        <p:spPr>
          <a:xfrm>
            <a:off x="4995389" y="39548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smtClean="0"/>
              <a:t>19</a:t>
            </a:r>
            <a:endParaRPr lang="ru-RU" sz="900" b="1"/>
          </a:p>
        </p:txBody>
      </p:sp>
      <p:sp>
        <p:nvSpPr>
          <p:cNvPr id="1134" name="TextBox 1133"/>
          <p:cNvSpPr txBox="1"/>
          <p:nvPr/>
        </p:nvSpPr>
        <p:spPr>
          <a:xfrm>
            <a:off x="4669039" y="366473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0</a:t>
            </a:r>
            <a:endParaRPr lang="ru-RU" sz="900" b="1"/>
          </a:p>
        </p:txBody>
      </p:sp>
      <p:sp>
        <p:nvSpPr>
          <p:cNvPr id="1137" name="TextBox 1136"/>
          <p:cNvSpPr txBox="1"/>
          <p:nvPr/>
        </p:nvSpPr>
        <p:spPr>
          <a:xfrm>
            <a:off x="4695099" y="38439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1</a:t>
            </a:r>
            <a:endParaRPr lang="ru-RU" sz="900" b="1"/>
          </a:p>
        </p:txBody>
      </p:sp>
      <p:sp>
        <p:nvSpPr>
          <p:cNvPr id="1139" name="TextBox 1138"/>
          <p:cNvSpPr txBox="1"/>
          <p:nvPr/>
        </p:nvSpPr>
        <p:spPr>
          <a:xfrm>
            <a:off x="6364016" y="345760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2</a:t>
            </a:r>
            <a:endParaRPr lang="ru-RU" sz="900" b="1"/>
          </a:p>
        </p:txBody>
      </p:sp>
      <p:sp>
        <p:nvSpPr>
          <p:cNvPr id="1140" name="TextBox 1139"/>
          <p:cNvSpPr txBox="1"/>
          <p:nvPr/>
        </p:nvSpPr>
        <p:spPr>
          <a:xfrm>
            <a:off x="6449825" y="329220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3</a:t>
            </a:r>
            <a:endParaRPr lang="ru-RU" sz="900" b="1"/>
          </a:p>
        </p:txBody>
      </p:sp>
      <p:sp>
        <p:nvSpPr>
          <p:cNvPr id="1141" name="TextBox 1140"/>
          <p:cNvSpPr txBox="1"/>
          <p:nvPr/>
        </p:nvSpPr>
        <p:spPr>
          <a:xfrm>
            <a:off x="5900027" y="340591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4</a:t>
            </a:r>
            <a:endParaRPr lang="ru-RU" sz="900" b="1"/>
          </a:p>
        </p:txBody>
      </p:sp>
      <p:sp>
        <p:nvSpPr>
          <p:cNvPr id="1143" name="TextBox 1142"/>
          <p:cNvSpPr txBox="1"/>
          <p:nvPr/>
        </p:nvSpPr>
        <p:spPr>
          <a:xfrm>
            <a:off x="6612322" y="339501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5</a:t>
            </a:r>
            <a:endParaRPr lang="ru-RU" sz="900" b="1"/>
          </a:p>
        </p:txBody>
      </p:sp>
      <p:sp>
        <p:nvSpPr>
          <p:cNvPr id="1148" name="TextBox 1147"/>
          <p:cNvSpPr txBox="1"/>
          <p:nvPr/>
        </p:nvSpPr>
        <p:spPr>
          <a:xfrm>
            <a:off x="6825383" y="355820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6</a:t>
            </a:r>
            <a:endParaRPr lang="ru-RU" sz="900" b="1"/>
          </a:p>
        </p:txBody>
      </p:sp>
      <p:sp>
        <p:nvSpPr>
          <p:cNvPr id="1151" name="TextBox 1150"/>
          <p:cNvSpPr txBox="1"/>
          <p:nvPr/>
        </p:nvSpPr>
        <p:spPr>
          <a:xfrm>
            <a:off x="6530320" y="366130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7</a:t>
            </a:r>
            <a:endParaRPr lang="ru-RU" sz="900" b="1"/>
          </a:p>
        </p:txBody>
      </p:sp>
      <p:sp>
        <p:nvSpPr>
          <p:cNvPr id="1154" name="TextBox 1153"/>
          <p:cNvSpPr txBox="1"/>
          <p:nvPr/>
        </p:nvSpPr>
        <p:spPr>
          <a:xfrm>
            <a:off x="6764684" y="31884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2</a:t>
            </a:r>
            <a:r>
              <a:rPr lang="uk-UA" sz="900" b="1" smtClean="0"/>
              <a:t>8</a:t>
            </a:r>
            <a:endParaRPr lang="ru-RU" sz="900" b="1"/>
          </a:p>
        </p:txBody>
      </p:sp>
      <p:sp>
        <p:nvSpPr>
          <p:cNvPr id="1156" name="TextBox 1155"/>
          <p:cNvSpPr txBox="1"/>
          <p:nvPr/>
        </p:nvSpPr>
        <p:spPr>
          <a:xfrm>
            <a:off x="6494862" y="311018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smtClean="0"/>
              <a:t>29</a:t>
            </a:r>
            <a:endParaRPr lang="ru-RU" sz="900" b="1"/>
          </a:p>
        </p:txBody>
      </p:sp>
      <p:sp>
        <p:nvSpPr>
          <p:cNvPr id="1157" name="TextBox 1156"/>
          <p:cNvSpPr txBox="1"/>
          <p:nvPr/>
        </p:nvSpPr>
        <p:spPr>
          <a:xfrm>
            <a:off x="6358364" y="280672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3</a:t>
            </a:r>
            <a:r>
              <a:rPr lang="uk-UA" sz="900" b="1" smtClean="0"/>
              <a:t>0</a:t>
            </a:r>
            <a:endParaRPr lang="ru-RU" sz="900" b="1"/>
          </a:p>
        </p:txBody>
      </p:sp>
      <p:sp>
        <p:nvSpPr>
          <p:cNvPr id="1159" name="TextBox 1158"/>
          <p:cNvSpPr txBox="1"/>
          <p:nvPr/>
        </p:nvSpPr>
        <p:spPr>
          <a:xfrm>
            <a:off x="6731392" y="279947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mtClean="0"/>
              <a:t>3</a:t>
            </a:r>
            <a:r>
              <a:rPr lang="uk-UA" sz="900" b="1" smtClean="0"/>
              <a:t>1</a:t>
            </a:r>
            <a:endParaRPr lang="ru-RU" sz="900" b="1"/>
          </a:p>
        </p:txBody>
      </p:sp>
      <p:sp>
        <p:nvSpPr>
          <p:cNvPr id="1089" name="Прямоугольник 1088"/>
          <p:cNvSpPr/>
          <p:nvPr/>
        </p:nvSpPr>
        <p:spPr>
          <a:xfrm>
            <a:off x="4085385" y="1223583"/>
            <a:ext cx="1325323" cy="2086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0"/>
            <a:ext cx="4054672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0.   </a:t>
            </a:r>
            <a:r>
              <a:rPr lang="uk-UA" sz="1800"/>
              <a:t>х</a:t>
            </a:r>
            <a:r>
              <a:rPr lang="en-US" sz="1800" smtClean="0"/>
              <a:t>0</a:t>
            </a:r>
            <a:r>
              <a:rPr lang="en-US" sz="1800"/>
              <a:t>; y0; z0 </a:t>
            </a:r>
            <a:endParaRPr lang="ru-RU" sz="1800" smtClean="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1.   </a:t>
            </a:r>
            <a:r>
              <a:rPr lang="uk-UA" sz="1800"/>
              <a:t>х</a:t>
            </a:r>
            <a:r>
              <a:rPr lang="en-US" sz="1800" smtClean="0"/>
              <a:t>0; y0 +</a:t>
            </a:r>
            <a:r>
              <a:rPr lang="uk-UA" sz="1800" smtClean="0"/>
              <a:t> </a:t>
            </a:r>
            <a:r>
              <a:rPr lang="en-US" sz="1800" smtClean="0"/>
              <a:t>m; z0</a:t>
            </a:r>
            <a:endParaRPr lang="ru-RU" sz="1800" smtClean="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2.   </a:t>
            </a:r>
            <a:r>
              <a:rPr lang="uk-UA" sz="1800"/>
              <a:t>х</a:t>
            </a:r>
            <a:r>
              <a:rPr lang="en-US" sz="1800" smtClean="0"/>
              <a:t>0 </a:t>
            </a:r>
            <a:r>
              <a:rPr lang="en-US" sz="1800"/>
              <a:t>; y0 + m; z0 - m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3.   </a:t>
            </a:r>
            <a:r>
              <a:rPr lang="uk-UA" sz="1800"/>
              <a:t>х</a:t>
            </a:r>
            <a:r>
              <a:rPr lang="en-US" sz="1800" smtClean="0"/>
              <a:t>0</a:t>
            </a:r>
            <a:r>
              <a:rPr lang="en-US" sz="1800"/>
              <a:t>; y0 ; z0 - m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4.   </a:t>
            </a:r>
            <a:r>
              <a:rPr lang="uk-UA" sz="1800"/>
              <a:t>х</a:t>
            </a:r>
            <a:r>
              <a:rPr lang="en-US" sz="1800" smtClean="0"/>
              <a:t>0 </a:t>
            </a:r>
            <a:r>
              <a:rPr lang="en-US" sz="1800"/>
              <a:t>+ 3m; y0 + 2m; </a:t>
            </a:r>
            <a:r>
              <a:rPr lang="en-US" sz="1800" smtClean="0"/>
              <a:t>z0 - m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5.   </a:t>
            </a:r>
            <a:r>
              <a:rPr lang="uk-UA" sz="1800"/>
              <a:t>х</a:t>
            </a:r>
            <a:r>
              <a:rPr lang="en-US" sz="1800" smtClean="0"/>
              <a:t>0 </a:t>
            </a:r>
            <a:r>
              <a:rPr lang="en-US" sz="1800"/>
              <a:t>+ 3m; y0 + 2m; z0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6.   </a:t>
            </a:r>
            <a:r>
              <a:rPr lang="uk-UA" sz="1800"/>
              <a:t>х</a:t>
            </a:r>
            <a:r>
              <a:rPr lang="en-US" sz="1800" smtClean="0"/>
              <a:t>0 </a:t>
            </a:r>
            <a:r>
              <a:rPr lang="en-US" sz="1800"/>
              <a:t>+ 3m; y0 - m; z0 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7.   </a:t>
            </a:r>
            <a:r>
              <a:rPr lang="en-US" sz="1800" smtClean="0"/>
              <a:t>x0 </a:t>
            </a:r>
            <a:r>
              <a:rPr lang="en-US" sz="1800"/>
              <a:t>+ 3m; y0 - m; z0 - m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8.   </a:t>
            </a:r>
            <a:r>
              <a:rPr lang="uk-UA" sz="1800"/>
              <a:t>х</a:t>
            </a:r>
            <a:r>
              <a:rPr lang="en-US" sz="1800" smtClean="0"/>
              <a:t>0 </a:t>
            </a:r>
            <a:r>
              <a:rPr lang="en-US" sz="1800"/>
              <a:t>+ 6m; y0 + 2m; z0 - m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9.   </a:t>
            </a:r>
            <a:r>
              <a:rPr lang="uk-UA" sz="1800"/>
              <a:t>х</a:t>
            </a:r>
            <a:r>
              <a:rPr lang="en-US" sz="1800" smtClean="0"/>
              <a:t>0 </a:t>
            </a:r>
            <a:r>
              <a:rPr lang="en-US" sz="1800"/>
              <a:t>+ 6m; y0 + 2m; z0 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10.   </a:t>
            </a:r>
            <a:r>
              <a:rPr lang="uk-UA" sz="1800"/>
              <a:t>х</a:t>
            </a:r>
            <a:r>
              <a:rPr lang="en-US" sz="1800" smtClean="0"/>
              <a:t>0 </a:t>
            </a:r>
            <a:r>
              <a:rPr lang="en-US" sz="1800"/>
              <a:t>+ 8m; y0 + 2m; z0 – 5m</a:t>
            </a:r>
            <a:endParaRPr lang="ru-RU" sz="1800"/>
          </a:p>
          <a:p>
            <a:pPr marL="0" indent="0">
              <a:lnSpc>
                <a:spcPct val="150000"/>
              </a:lnSpc>
              <a:buNone/>
            </a:pPr>
            <a:r>
              <a:rPr lang="uk-UA" sz="1800" smtClean="0"/>
              <a:t>11.   </a:t>
            </a:r>
            <a:r>
              <a:rPr lang="uk-UA" sz="1800"/>
              <a:t>х</a:t>
            </a:r>
            <a:r>
              <a:rPr lang="en-US" sz="1800" smtClean="0"/>
              <a:t>0 </a:t>
            </a:r>
            <a:r>
              <a:rPr lang="en-US" sz="1800"/>
              <a:t>+ 14m; y0 + 2m; z0 – 12m</a:t>
            </a:r>
            <a:endParaRPr lang="ru-RU" sz="1800"/>
          </a:p>
          <a:p>
            <a:pPr marL="0" lvl="0" indent="0">
              <a:lnSpc>
                <a:spcPct val="150000"/>
              </a:lnSpc>
              <a:buNone/>
            </a:pPr>
            <a:r>
              <a:rPr lang="uk-UA" sz="1800" smtClean="0">
                <a:solidFill>
                  <a:prstClr val="black"/>
                </a:solidFill>
              </a:rPr>
              <a:t>12.   </a:t>
            </a:r>
            <a:r>
              <a:rPr lang="uk-UA" sz="1800">
                <a:solidFill>
                  <a:prstClr val="black"/>
                </a:solidFill>
              </a:rPr>
              <a:t>х</a:t>
            </a:r>
            <a:r>
              <a:rPr lang="en-US" sz="1800" smtClean="0">
                <a:solidFill>
                  <a:prstClr val="black"/>
                </a:solidFill>
              </a:rPr>
              <a:t>0 </a:t>
            </a:r>
            <a:r>
              <a:rPr lang="en-US" sz="1800">
                <a:solidFill>
                  <a:prstClr val="black"/>
                </a:solidFill>
              </a:rPr>
              <a:t>+ 15m; y0 + 2m; z0 – 12m</a:t>
            </a:r>
            <a:endParaRPr lang="ru-RU" sz="1800">
              <a:solidFill>
                <a:prstClr val="black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uk-UA" sz="1800" smtClean="0">
                <a:solidFill>
                  <a:prstClr val="black"/>
                </a:solidFill>
              </a:rPr>
              <a:t>13.   </a:t>
            </a:r>
            <a:r>
              <a:rPr lang="uk-UA" sz="1800">
                <a:solidFill>
                  <a:prstClr val="black"/>
                </a:solidFill>
              </a:rPr>
              <a:t>х</a:t>
            </a:r>
            <a:r>
              <a:rPr lang="en-US" sz="1800" smtClean="0">
                <a:solidFill>
                  <a:prstClr val="black"/>
                </a:solidFill>
              </a:rPr>
              <a:t>0 </a:t>
            </a:r>
            <a:r>
              <a:rPr lang="en-US" sz="1800">
                <a:solidFill>
                  <a:prstClr val="black"/>
                </a:solidFill>
              </a:rPr>
              <a:t>+ 12m; y0 + 2m; z0 – 5m</a:t>
            </a:r>
            <a:endParaRPr lang="ru-RU" sz="1800">
              <a:solidFill>
                <a:prstClr val="black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uk-UA" sz="1800" smtClean="0">
                <a:solidFill>
                  <a:prstClr val="black"/>
                </a:solidFill>
              </a:rPr>
              <a:t>14.   </a:t>
            </a:r>
            <a:r>
              <a:rPr lang="uk-UA" sz="1800">
                <a:solidFill>
                  <a:prstClr val="black"/>
                </a:solidFill>
              </a:rPr>
              <a:t>х</a:t>
            </a:r>
            <a:r>
              <a:rPr lang="en-US" sz="1800" smtClean="0">
                <a:solidFill>
                  <a:prstClr val="black"/>
                </a:solidFill>
              </a:rPr>
              <a:t>0 </a:t>
            </a:r>
            <a:r>
              <a:rPr lang="en-US" sz="1800">
                <a:solidFill>
                  <a:prstClr val="black"/>
                </a:solidFill>
              </a:rPr>
              <a:t>+ 11m; y0 + 2m; z0 - m </a:t>
            </a:r>
            <a:endParaRPr lang="ru-RU" sz="1800">
              <a:solidFill>
                <a:prstClr val="black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uk-UA" sz="1800" smtClean="0">
                <a:solidFill>
                  <a:prstClr val="black"/>
                </a:solidFill>
              </a:rPr>
              <a:t>15.   </a:t>
            </a:r>
            <a:r>
              <a:rPr lang="uk-UA" sz="1800">
                <a:solidFill>
                  <a:prstClr val="black"/>
                </a:solidFill>
              </a:rPr>
              <a:t>х</a:t>
            </a:r>
            <a:r>
              <a:rPr lang="en-US" sz="1800" smtClean="0">
                <a:solidFill>
                  <a:prstClr val="black"/>
                </a:solidFill>
              </a:rPr>
              <a:t>0 </a:t>
            </a:r>
            <a:r>
              <a:rPr lang="en-US" sz="1800">
                <a:solidFill>
                  <a:prstClr val="black"/>
                </a:solidFill>
              </a:rPr>
              <a:t>+ 11m; y0 + 2m; z0  </a:t>
            </a:r>
            <a:endParaRPr lang="ru-RU" sz="1800"/>
          </a:p>
        </p:txBody>
      </p:sp>
      <p:sp>
        <p:nvSpPr>
          <p:cNvPr id="2" name="TextBox 1"/>
          <p:cNvSpPr txBox="1"/>
          <p:nvPr/>
        </p:nvSpPr>
        <p:spPr>
          <a:xfrm>
            <a:off x="5233408" y="0"/>
            <a:ext cx="390300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/>
              <a:t>16.   </a:t>
            </a:r>
            <a:r>
              <a:rPr lang="uk-UA" smtClean="0"/>
              <a:t>х</a:t>
            </a:r>
            <a:r>
              <a:rPr lang="en-US" smtClean="0"/>
              <a:t>0 </a:t>
            </a:r>
            <a:r>
              <a:rPr lang="en-US"/>
              <a:t>+ 8m; y0 + 2m; z0 +4m</a:t>
            </a:r>
            <a:endParaRPr lang="ru-RU"/>
          </a:p>
          <a:p>
            <a:pPr>
              <a:lnSpc>
                <a:spcPct val="150000"/>
              </a:lnSpc>
            </a:pPr>
            <a:r>
              <a:rPr lang="uk-UA"/>
              <a:t>17.   </a:t>
            </a:r>
            <a:r>
              <a:rPr lang="uk-UA" smtClean="0"/>
              <a:t>х</a:t>
            </a:r>
            <a:r>
              <a:rPr lang="en-US" smtClean="0"/>
              <a:t>0 </a:t>
            </a:r>
            <a:r>
              <a:rPr lang="en-US"/>
              <a:t>+ 14m; y0 + 2m; z0 +11m</a:t>
            </a:r>
            <a:endParaRPr lang="ru-RU"/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18.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+ 15m; y0 + 2m; z0 + 11m</a:t>
            </a:r>
            <a:endParaRPr lang="ru-RU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19.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+ 12m; y0 + 2m; z0  + 4m</a:t>
            </a:r>
            <a:endParaRPr lang="ru-RU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20.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+ 11m; y0 - m; z0 - m  </a:t>
            </a:r>
            <a:endParaRPr lang="ru-RU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21.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+ 11m; y0 - m; z0  </a:t>
            </a:r>
            <a:endParaRPr lang="ru-RU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22.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</a:t>
            </a:r>
            <a:r>
              <a:rPr lang="ru-RU">
                <a:solidFill>
                  <a:prstClr val="black"/>
                </a:solidFill>
              </a:rPr>
              <a:t>22</a:t>
            </a:r>
            <a:r>
              <a:rPr lang="en-US">
                <a:solidFill>
                  <a:prstClr val="black"/>
                </a:solidFill>
              </a:rPr>
              <a:t>m; y0 + </a:t>
            </a:r>
            <a:r>
              <a:rPr lang="ru-RU">
                <a:solidFill>
                  <a:prstClr val="black"/>
                </a:solidFill>
              </a:rPr>
              <a:t>2</a:t>
            </a:r>
            <a:r>
              <a:rPr lang="en-US">
                <a:solidFill>
                  <a:prstClr val="black"/>
                </a:solidFill>
              </a:rPr>
              <a:t>m; z0</a:t>
            </a:r>
            <a:r>
              <a:rPr lang="ru-RU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 </a:t>
            </a:r>
            <a:endParaRPr lang="ru-RU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23.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</a:t>
            </a:r>
            <a:r>
              <a:rPr lang="ru-RU">
                <a:solidFill>
                  <a:prstClr val="black"/>
                </a:solidFill>
              </a:rPr>
              <a:t>22</a:t>
            </a:r>
            <a:r>
              <a:rPr lang="en-US">
                <a:solidFill>
                  <a:prstClr val="black"/>
                </a:solidFill>
              </a:rPr>
              <a:t>m; y0 + </a:t>
            </a:r>
            <a:r>
              <a:rPr lang="ru-RU">
                <a:solidFill>
                  <a:prstClr val="black"/>
                </a:solidFill>
              </a:rPr>
              <a:t>2</a:t>
            </a:r>
            <a:r>
              <a:rPr lang="en-US">
                <a:solidFill>
                  <a:prstClr val="black"/>
                </a:solidFill>
              </a:rPr>
              <a:t>m; z0 - m  </a:t>
            </a:r>
            <a:endParaRPr lang="ru-RU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24.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+ 1</a:t>
            </a:r>
            <a:r>
              <a:rPr lang="ru-RU">
                <a:solidFill>
                  <a:prstClr val="black"/>
                </a:solidFill>
              </a:rPr>
              <a:t>9</a:t>
            </a:r>
            <a:r>
              <a:rPr lang="en-US">
                <a:solidFill>
                  <a:prstClr val="black"/>
                </a:solidFill>
              </a:rPr>
              <a:t>m; y0 + </a:t>
            </a:r>
            <a:r>
              <a:rPr lang="ru-RU">
                <a:solidFill>
                  <a:prstClr val="black"/>
                </a:solidFill>
              </a:rPr>
              <a:t>2</a:t>
            </a:r>
            <a:r>
              <a:rPr lang="en-US">
                <a:solidFill>
                  <a:prstClr val="black"/>
                </a:solidFill>
              </a:rPr>
              <a:t>m; z0 </a:t>
            </a:r>
            <a:r>
              <a:rPr lang="en-US">
                <a:solidFill>
                  <a:prstClr val="black"/>
                </a:solidFill>
              </a:rPr>
              <a:t>-</a:t>
            </a:r>
            <a:r>
              <a:rPr lang="en-US" smtClean="0">
                <a:solidFill>
                  <a:prstClr val="black"/>
                </a:solidFill>
              </a:rPr>
              <a:t> m/2</a:t>
            </a:r>
            <a:endParaRPr lang="ru-RU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25.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</a:t>
            </a:r>
            <a:r>
              <a:rPr lang="ru-RU" smtClean="0">
                <a:solidFill>
                  <a:prstClr val="black"/>
                </a:solidFill>
              </a:rPr>
              <a:t>2</a:t>
            </a:r>
            <a:r>
              <a:rPr lang="en-US" smtClean="0">
                <a:solidFill>
                  <a:prstClr val="black"/>
                </a:solidFill>
              </a:rPr>
              <a:t>2m</a:t>
            </a:r>
            <a:r>
              <a:rPr lang="en-US">
                <a:solidFill>
                  <a:prstClr val="black"/>
                </a:solidFill>
              </a:rPr>
              <a:t>; y0 + </a:t>
            </a:r>
            <a:r>
              <a:rPr lang="ru-RU">
                <a:solidFill>
                  <a:prstClr val="black"/>
                </a:solidFill>
              </a:rPr>
              <a:t>2</a:t>
            </a:r>
            <a:r>
              <a:rPr lang="en-US">
                <a:solidFill>
                  <a:prstClr val="black"/>
                </a:solidFill>
              </a:rPr>
              <a:t>m; z0 </a:t>
            </a:r>
            <a:r>
              <a:rPr lang="en-US">
                <a:solidFill>
                  <a:prstClr val="black"/>
                </a:solidFill>
              </a:rPr>
              <a:t>- </a:t>
            </a:r>
            <a:r>
              <a:rPr lang="en-US" smtClean="0">
                <a:solidFill>
                  <a:prstClr val="black"/>
                </a:solidFill>
              </a:rPr>
              <a:t>m/2</a:t>
            </a:r>
            <a:endParaRPr lang="ru-RU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26.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+ 24m; y0 + 2m; z0  + m  </a:t>
            </a:r>
            <a:endParaRPr lang="ru-RU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27.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+ 22m; y0 + 2m; z0  + m </a:t>
            </a:r>
            <a:endParaRPr lang="ru-RU"/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28.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+ 24m; y0 + 2m; z0  - 2m </a:t>
            </a:r>
            <a:endParaRPr lang="ru-RU"/>
          </a:p>
          <a:p>
            <a:pPr lvl="0"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29.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+ 22m; y0 + 2m; z0  - 2m </a:t>
            </a:r>
            <a:endParaRPr lang="ru-RU"/>
          </a:p>
          <a:p>
            <a:pPr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30.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</a:t>
            </a:r>
            <a:r>
              <a:rPr lang="ru-RU">
                <a:solidFill>
                  <a:prstClr val="black"/>
                </a:solidFill>
              </a:rPr>
              <a:t>22</a:t>
            </a:r>
            <a:r>
              <a:rPr lang="en-US">
                <a:solidFill>
                  <a:prstClr val="black"/>
                </a:solidFill>
              </a:rPr>
              <a:t>m; y0 + 6</a:t>
            </a:r>
            <a:r>
              <a:rPr lang="en-US" smtClean="0">
                <a:solidFill>
                  <a:prstClr val="black"/>
                </a:solidFill>
              </a:rPr>
              <a:t>m</a:t>
            </a:r>
            <a:r>
              <a:rPr lang="en-US">
                <a:solidFill>
                  <a:prstClr val="black"/>
                </a:solidFill>
              </a:rPr>
              <a:t>; z0 </a:t>
            </a:r>
            <a:r>
              <a:rPr lang="ru-RU" smtClean="0">
                <a:solidFill>
                  <a:prstClr val="black"/>
                </a:solidFill>
              </a:rPr>
              <a:t>-</a:t>
            </a:r>
            <a:r>
              <a:rPr lang="en-US" smtClean="0">
                <a:solidFill>
                  <a:prstClr val="black"/>
                </a:solidFill>
              </a:rPr>
              <a:t> m/2</a:t>
            </a:r>
            <a:endParaRPr lang="ru-RU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uk-UA">
                <a:solidFill>
                  <a:prstClr val="black"/>
                </a:solidFill>
              </a:rPr>
              <a:t>31.   </a:t>
            </a:r>
            <a:r>
              <a:rPr lang="uk-UA" smtClean="0">
                <a:solidFill>
                  <a:prstClr val="black"/>
                </a:solidFill>
              </a:rPr>
              <a:t>х</a:t>
            </a:r>
            <a:r>
              <a:rPr lang="en-US" smtClean="0">
                <a:solidFill>
                  <a:prstClr val="black"/>
                </a:solidFill>
              </a:rPr>
              <a:t>0 </a:t>
            </a:r>
            <a:r>
              <a:rPr lang="en-US">
                <a:solidFill>
                  <a:prstClr val="black"/>
                </a:solidFill>
              </a:rPr>
              <a:t>+ </a:t>
            </a:r>
            <a:r>
              <a:rPr lang="ru-RU" smtClean="0">
                <a:solidFill>
                  <a:prstClr val="black"/>
                </a:solidFill>
              </a:rPr>
              <a:t>24</a:t>
            </a:r>
            <a:r>
              <a:rPr lang="en-US" smtClean="0">
                <a:solidFill>
                  <a:prstClr val="black"/>
                </a:solidFill>
              </a:rPr>
              <a:t>m</a:t>
            </a:r>
            <a:r>
              <a:rPr lang="en-US">
                <a:solidFill>
                  <a:prstClr val="black"/>
                </a:solidFill>
              </a:rPr>
              <a:t>; y0 + 6</a:t>
            </a:r>
            <a:r>
              <a:rPr lang="en-US" smtClean="0">
                <a:solidFill>
                  <a:prstClr val="black"/>
                </a:solidFill>
              </a:rPr>
              <a:t>m</a:t>
            </a:r>
            <a:r>
              <a:rPr lang="en-US">
                <a:solidFill>
                  <a:prstClr val="black"/>
                </a:solidFill>
              </a:rPr>
              <a:t>; z0 </a:t>
            </a:r>
            <a:r>
              <a:rPr lang="ru-RU">
                <a:solidFill>
                  <a:prstClr val="black"/>
                </a:solidFill>
              </a:rPr>
              <a:t>-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m/2</a:t>
            </a:r>
            <a:endParaRPr lang="ru-RU">
              <a:solidFill>
                <a:prstClr val="black"/>
              </a:solidFill>
            </a:endParaRPr>
          </a:p>
          <a:p>
            <a:endParaRPr lang="ru-RU" sz="800"/>
          </a:p>
        </p:txBody>
      </p:sp>
    </p:spTree>
    <p:extLst>
      <p:ext uri="{BB962C8B-B14F-4D97-AF65-F5344CB8AC3E}">
        <p14:creationId xmlns:p14="http://schemas.microsoft.com/office/powerpoint/2010/main" val="3440737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C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820</Words>
  <Application>Microsoft Office PowerPoint</Application>
  <PresentationFormat>Экран (4:3)</PresentationFormat>
  <Paragraphs>99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</dc:creator>
  <cp:lastModifiedBy>Maksim</cp:lastModifiedBy>
  <cp:revision>41</cp:revision>
  <dcterms:created xsi:type="dcterms:W3CDTF">2020-12-08T18:28:46Z</dcterms:created>
  <dcterms:modified xsi:type="dcterms:W3CDTF">2020-12-10T13:06:16Z</dcterms:modified>
</cp:coreProperties>
</file>