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0" r:id="rId4"/>
    <p:sldId id="258" r:id="rId5"/>
    <p:sldId id="266" r:id="rId6"/>
    <p:sldId id="262" r:id="rId7"/>
    <p:sldId id="25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87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68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5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91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3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45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829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49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440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51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83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61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94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33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00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961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789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A428-31E2-4CF8-85C5-9832BA977BF3}" type="datetimeFigureOut">
              <a:rPr lang="ru-RU" smtClean="0"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5690-6395-4C8C-A855-26B1C0691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00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871DC-0AEC-AC63-1C56-97A6A7E9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65950" cy="2387600"/>
          </a:xfrm>
        </p:spPr>
        <p:txBody>
          <a:bodyPr/>
          <a:lstStyle/>
          <a:p>
            <a:pPr algn="ctr"/>
            <a:r>
              <a:rPr lang="uk-UA" cap="non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Курсовий проект на тему:</a:t>
            </a:r>
            <a:br>
              <a:rPr lang="uk-UA" cap="none" dirty="0"/>
            </a:br>
            <a:r>
              <a:rPr lang="uk-UA" cap="none" dirty="0"/>
              <a:t>«</a:t>
            </a:r>
            <a:r>
              <a:rPr lang="en-US" cap="none" dirty="0"/>
              <a:t>Android To-Do List </a:t>
            </a:r>
            <a:r>
              <a:rPr lang="uk-UA" cap="none" dirty="0"/>
              <a:t>з</a:t>
            </a:r>
            <a:r>
              <a:rPr lang="ru-RU" cap="none" dirty="0"/>
              <a:t> </a:t>
            </a:r>
            <a:r>
              <a:rPr lang="ru-RU" cap="none" dirty="0" err="1"/>
              <a:t>нагадуванням</a:t>
            </a:r>
            <a:br>
              <a:rPr lang="ru-RU" cap="none" dirty="0"/>
            </a:br>
            <a:r>
              <a:rPr lang="ru-RU" cap="none" dirty="0"/>
              <a:t>про </a:t>
            </a:r>
            <a:r>
              <a:rPr lang="ru-RU" cap="none" dirty="0" err="1"/>
              <a:t>невиконані</a:t>
            </a:r>
            <a:r>
              <a:rPr lang="ru-RU" cap="none" dirty="0"/>
              <a:t> </a:t>
            </a:r>
            <a:r>
              <a:rPr lang="ru-RU" cap="none" dirty="0" err="1"/>
              <a:t>завдання</a:t>
            </a:r>
            <a:r>
              <a:rPr lang="ru-RU" cap="none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D28B1F-FB0C-474E-EEC3-5F7CE74AE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7642" y="4059239"/>
            <a:ext cx="4035287" cy="2133600"/>
          </a:xfrm>
        </p:spPr>
        <p:txBody>
          <a:bodyPr>
            <a:normAutofit/>
          </a:bodyPr>
          <a:lstStyle/>
          <a:p>
            <a:r>
              <a:rPr lang="uk-UA" b="1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Виконавець:</a:t>
            </a:r>
          </a:p>
          <a:p>
            <a:r>
              <a:rPr lang="uk-UA" cap="none" dirty="0"/>
              <a:t>Студент групи КН-33</a:t>
            </a:r>
          </a:p>
          <a:p>
            <a:r>
              <a:rPr lang="uk-UA" cap="none" dirty="0"/>
              <a:t>Росоха Максим Валентинович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3325969-D7D0-BEA1-3DA3-940D4BBFFFF0}"/>
              </a:ext>
            </a:extLst>
          </p:cNvPr>
          <p:cNvSpPr txBox="1">
            <a:spLocks/>
          </p:cNvSpPr>
          <p:nvPr/>
        </p:nvSpPr>
        <p:spPr>
          <a:xfrm>
            <a:off x="7643187" y="4059239"/>
            <a:ext cx="3124199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b="1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Науковий керівник:</a:t>
            </a:r>
          </a:p>
          <a:p>
            <a:pPr algn="r"/>
            <a:r>
              <a:rPr lang="uk-UA" cap="none" dirty="0" err="1"/>
              <a:t>Матоляк</a:t>
            </a:r>
            <a:r>
              <a:rPr lang="uk-UA" cap="none" dirty="0"/>
              <a:t> Іван Васильович</a:t>
            </a:r>
            <a:endParaRPr lang="ru-RU" cap="none" dirty="0"/>
          </a:p>
          <a:p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9365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B161C-8AA4-2B37-7568-33FD3DBF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814334"/>
          </a:xfrm>
        </p:spPr>
        <p:txBody>
          <a:bodyPr>
            <a:normAutofit/>
          </a:bodyPr>
          <a:lstStyle/>
          <a:p>
            <a:pPr algn="ctr"/>
            <a:r>
              <a:rPr lang="ru-RU" sz="8000" b="1" cap="none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</a:t>
            </a:r>
            <a:br>
              <a:rPr lang="ru-RU" sz="8000" b="1" cap="none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8000" b="1" cap="none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</a:t>
            </a:r>
            <a:br>
              <a:rPr lang="ru-RU" sz="8000" b="1" cap="none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8000" b="1" cap="none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38A979-2A75-0E9D-6210-CADEE6010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5" y="4429498"/>
            <a:ext cx="2275647" cy="22893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BA4A39-140C-F046-AC87-3BD6CE022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50278"/>
            <a:ext cx="2873183" cy="2741956"/>
          </a:xfrm>
          <a:prstGeom prst="rect">
            <a:avLst/>
          </a:prstGeom>
        </p:spPr>
      </p:pic>
      <p:pic>
        <p:nvPicPr>
          <p:cNvPr id="1026" name="Picture 2" descr="Java Logo PNG Transparent (1) – Brands Logos">
            <a:extLst>
              <a:ext uri="{FF2B5EF4-FFF2-40B4-BE49-F238E27FC236}">
                <a16:creationId xmlns:a16="http://schemas.microsoft.com/office/drawing/2014/main" id="{7808CEF7-543C-807A-001C-236CD127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005" y="3635619"/>
            <a:ext cx="3145405" cy="314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– imit suriname">
            <a:extLst>
              <a:ext uri="{FF2B5EF4-FFF2-40B4-BE49-F238E27FC236}">
                <a16:creationId xmlns:a16="http://schemas.microsoft.com/office/drawing/2014/main" id="{BEA6C3BE-F8AB-7702-178B-44412BF3E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7" y="4314399"/>
            <a:ext cx="2404456" cy="24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ержавний прапор України – символ досягнень і перемог! | Кременчуцький  медичний фаховий коледж імені В.І. Литвиненка">
            <a:extLst>
              <a:ext uri="{FF2B5EF4-FFF2-40B4-BE49-F238E27FC236}">
                <a16:creationId xmlns:a16="http://schemas.microsoft.com/office/drawing/2014/main" id="{370205C2-7767-C005-2657-546A3DC2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005" y="1265301"/>
            <a:ext cx="3771232" cy="25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988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D45A-A4D5-03AF-ED89-963B607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Вступ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AC894-3313-3254-CDCE-81DCDEDE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0116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	Метою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застосування</a:t>
            </a:r>
            <a:r>
              <a:rPr lang="ru-RU" dirty="0"/>
              <a:t> та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набутих</a:t>
            </a:r>
            <a:r>
              <a:rPr lang="ru-RU" dirty="0"/>
              <a:t> </a:t>
            </a:r>
            <a:r>
              <a:rPr lang="ru-RU" dirty="0" err="1"/>
              <a:t>навичок</a:t>
            </a:r>
            <a:r>
              <a:rPr lang="ru-RU" dirty="0"/>
              <a:t> з </a:t>
            </a:r>
            <a:r>
              <a:rPr lang="ru-RU" dirty="0" err="1"/>
              <a:t>дисциплін</a:t>
            </a:r>
            <a:r>
              <a:rPr lang="ru-RU" dirty="0"/>
              <a:t> «</a:t>
            </a:r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» та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якої</a:t>
            </a:r>
            <a:r>
              <a:rPr lang="ru-RU" dirty="0"/>
              <a:t> —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та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з </a:t>
            </a:r>
            <a:r>
              <a:rPr lang="ru-RU" dirty="0" err="1"/>
              <a:t>нагадуванням</a:t>
            </a:r>
            <a:r>
              <a:rPr lang="ru-RU" dirty="0"/>
              <a:t> про них.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Завдання</a:t>
            </a:r>
            <a:r>
              <a:rPr lang="ru-RU" dirty="0"/>
              <a:t> —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якісного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додатка</a:t>
            </a:r>
            <a:r>
              <a:rPr lang="ru-RU" dirty="0"/>
              <a:t>, з максимально </a:t>
            </a:r>
            <a:r>
              <a:rPr lang="ru-RU" dirty="0" err="1"/>
              <a:t>інформативним</a:t>
            </a:r>
            <a:r>
              <a:rPr lang="ru-RU" dirty="0"/>
              <a:t>, простим та </a:t>
            </a:r>
            <a:r>
              <a:rPr lang="ru-RU" dirty="0" err="1"/>
              <a:t>зручним</a:t>
            </a:r>
            <a:r>
              <a:rPr lang="ru-RU" dirty="0"/>
              <a:t> у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графічним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.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реляційну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SQL. Мова </a:t>
            </a:r>
            <a:r>
              <a:rPr lang="ru-RU" dirty="0" err="1"/>
              <a:t>програмування</a:t>
            </a:r>
            <a:r>
              <a:rPr lang="ru-RU" dirty="0"/>
              <a:t> Java.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продукту </a:t>
            </a:r>
            <a:r>
              <a:rPr lang="ru-RU" dirty="0" err="1"/>
              <a:t>полягає</a:t>
            </a:r>
            <a:r>
              <a:rPr lang="ru-RU" dirty="0"/>
              <a:t> у тому,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зміг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не </a:t>
            </a:r>
            <a:r>
              <a:rPr lang="ru-RU" dirty="0" err="1"/>
              <a:t>забуваючи</a:t>
            </a:r>
            <a:r>
              <a:rPr lang="ru-RU" dirty="0"/>
              <a:t> про них. Головна задача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продукту — </a:t>
            </a:r>
            <a:r>
              <a:rPr lang="ru-RU" dirty="0" err="1"/>
              <a:t>нагадувати</a:t>
            </a:r>
            <a:r>
              <a:rPr lang="ru-RU" dirty="0"/>
              <a:t> </a:t>
            </a:r>
            <a:r>
              <a:rPr lang="ru-RU" dirty="0" err="1"/>
              <a:t>користувачеві</a:t>
            </a:r>
            <a:r>
              <a:rPr lang="ru-RU" dirty="0"/>
              <a:t> про </a:t>
            </a:r>
            <a:r>
              <a:rPr lang="ru-RU" dirty="0" err="1"/>
              <a:t>невиконані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нічого</a:t>
            </a:r>
            <a:r>
              <a:rPr lang="ru-RU" dirty="0"/>
              <a:t> не </a:t>
            </a:r>
            <a:r>
              <a:rPr lang="ru-RU" dirty="0" err="1"/>
              <a:t>забувати</a:t>
            </a:r>
            <a:r>
              <a:rPr lang="ru-RU" dirty="0"/>
              <a:t> і все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встигати</a:t>
            </a:r>
            <a:r>
              <a:rPr lang="ru-RU" dirty="0"/>
              <a:t>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73876B6-8531-11DE-3751-00833D22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3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A214B-2B87-5651-6FE6-57217A02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Огляд аналогів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85221-4F48-6325-5BBF-47CE79D2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72817"/>
            <a:ext cx="6321279" cy="5685183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uk-UA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Першим аналогом став мобільний додаток «Список завдань» (див. рисунок 1)</a:t>
            </a:r>
            <a:r>
              <a:rPr lang="ru-RU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00050" indent="-1714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Переваги мобільного додатка: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зручний та інтуїтивно зрозумілий інтерфейс;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 різного типу налаштувань;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можливість зациклити виконання завдань.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1714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Недоліки додатка: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присутня реклама;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відсутній зміст завдання;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 призначаються тільки для самого себе.</a:t>
            </a:r>
          </a:p>
          <a:p>
            <a:pPr marL="0" lvl="0" indent="0" algn="just">
              <a:lnSpc>
                <a:spcPct val="100000"/>
              </a:lnSpc>
              <a:buNone/>
              <a:tabLst>
                <a:tab pos="630555" algn="l"/>
              </a:tabLst>
            </a:pPr>
            <a:endParaRPr lang="uk-UA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  <a:tabLst>
                <a:tab pos="630555" algn="l"/>
              </a:tabLs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Другим аналогом став </a:t>
            </a:r>
            <a:r>
              <a:rPr lang="ru-RU" sz="1400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мобільний</a:t>
            </a:r>
            <a:r>
              <a:rPr lang="ru-RU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додаток</a:t>
            </a:r>
            <a:r>
              <a:rPr lang="ru-RU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</a:t>
            </a:r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Classroom» (</a:t>
            </a:r>
            <a:r>
              <a:rPr lang="ru-RU" sz="14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див. рисунок 2).</a:t>
            </a:r>
          </a:p>
          <a:p>
            <a:pPr marL="447675" lvl="0" indent="-179388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Переваги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мобільного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зручний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інтуїтивно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зрозумілий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багато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різного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типу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налаштувань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відправляти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різні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розбиття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публікувати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лише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C354642-E567-2F46-A3C8-B3D5ED7E3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47996F-D3A5-1637-1DE3-673AC40F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80" y="1905093"/>
            <a:ext cx="1808922" cy="37097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E437D-B8AD-BF52-78F2-C0AA1ABD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7" y="1915032"/>
            <a:ext cx="1882705" cy="3667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3C7F1-FAAB-1B70-3619-3445D37439A0}"/>
              </a:ext>
            </a:extLst>
          </p:cNvPr>
          <p:cNvSpPr txBox="1"/>
          <p:nvPr/>
        </p:nvSpPr>
        <p:spPr>
          <a:xfrm>
            <a:off x="7272410" y="5582551"/>
            <a:ext cx="2192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Рисунок 1 «Список завдань»</a:t>
            </a:r>
            <a:endParaRPr lang="ru-RU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DA06B-95D0-AFC9-C169-688D23EC2A7C}"/>
              </a:ext>
            </a:extLst>
          </p:cNvPr>
          <p:cNvSpPr txBox="1"/>
          <p:nvPr/>
        </p:nvSpPr>
        <p:spPr>
          <a:xfrm>
            <a:off x="9392115" y="5582551"/>
            <a:ext cx="2020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100" dirty="0"/>
              <a:t>Рисунок 2 «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Classroom</a:t>
            </a:r>
            <a:r>
              <a:rPr lang="uk-UA" sz="1100" dirty="0"/>
              <a:t>»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35101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66EA-3972-47D0-DD6D-ECE3520D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Використані технології</a:t>
            </a:r>
            <a:endParaRPr lang="ru-RU" cap="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90178-3FDF-78C4-EE79-BBC8575A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23" y="2096379"/>
            <a:ext cx="52261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даних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/>
              <a:t>мова </a:t>
            </a:r>
            <a:r>
              <a:rPr lang="en-US" dirty="0"/>
              <a:t>SQL;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/>
              <a:t>модель </a:t>
            </a:r>
            <a:r>
              <a:rPr lang="ru-RU" dirty="0" err="1"/>
              <a:t>сутність-зв'язок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 err="1"/>
              <a:t>реляційна</a:t>
            </a:r>
            <a:r>
              <a:rPr lang="ru-RU" dirty="0"/>
              <a:t> СКБД </a:t>
            </a:r>
            <a:r>
              <a:rPr lang="en-US" dirty="0"/>
              <a:t>SQLite;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en-US" dirty="0" err="1"/>
              <a:t>SQLiteStudio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 err="1"/>
              <a:t>DataGrip</a:t>
            </a:r>
            <a:r>
              <a:rPr lang="en-US" dirty="0"/>
              <a:t>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66AC4FE-E13F-A755-BB30-AD2F63DE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D9DD6AB-8F11-BE24-C27A-B5CDBFCF580C}"/>
              </a:ext>
            </a:extLst>
          </p:cNvPr>
          <p:cNvSpPr txBox="1">
            <a:spLocks/>
          </p:cNvSpPr>
          <p:nvPr/>
        </p:nvSpPr>
        <p:spPr>
          <a:xfrm>
            <a:off x="5925348" y="2096379"/>
            <a:ext cx="555171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Програмування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/>
              <a:t>мова </a:t>
            </a:r>
            <a:r>
              <a:rPr lang="en-US" dirty="0"/>
              <a:t>Java 16.0.2;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Android Studio;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ru-RU" dirty="0"/>
              <a:t>фреймворк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en-US" dirty="0"/>
              <a:t>Android.</a:t>
            </a:r>
          </a:p>
        </p:txBody>
      </p:sp>
    </p:spTree>
    <p:extLst>
      <p:ext uri="{BB962C8B-B14F-4D97-AF65-F5344CB8AC3E}">
        <p14:creationId xmlns:p14="http://schemas.microsoft.com/office/powerpoint/2010/main" val="3717843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66EA-3972-47D0-DD6D-ECE3520D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Використані технології</a:t>
            </a:r>
            <a:endParaRPr lang="ru-RU" cap="none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666AC4FE-E13F-A755-BB30-AD2F63DE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757AF8D-0328-C008-579E-CBCA80049B03}"/>
              </a:ext>
            </a:extLst>
          </p:cNvPr>
          <p:cNvSpPr txBox="1">
            <a:spLocks/>
          </p:cNvSpPr>
          <p:nvPr/>
        </p:nvSpPr>
        <p:spPr>
          <a:xfrm>
            <a:off x="1141412" y="1354484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ОО-</a:t>
            </a:r>
            <a:r>
              <a:rPr lang="ru-RU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проектування</a:t>
            </a:r>
            <a:r>
              <a:rPr lang="ru-RU" sz="20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000" dirty="0"/>
              <a:t> інкапсуляція </a:t>
            </a:r>
            <a:r>
              <a:rPr lang="ru-RU" sz="2000" dirty="0"/>
              <a:t>(див. рисунок </a:t>
            </a:r>
            <a:r>
              <a:rPr lang="uk-UA" sz="2000" dirty="0"/>
              <a:t>1</a:t>
            </a:r>
            <a:r>
              <a:rPr lang="ru-RU" sz="2000" dirty="0"/>
              <a:t>)</a:t>
            </a:r>
            <a:r>
              <a:rPr lang="en-US" sz="2000" dirty="0"/>
              <a:t>; </a:t>
            </a:r>
            <a:endParaRPr lang="uk-U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err="1"/>
              <a:t>абстракцій</a:t>
            </a:r>
            <a:r>
              <a:rPr lang="ru-RU" sz="2000" dirty="0"/>
              <a:t> (див. рисунок </a:t>
            </a:r>
            <a:r>
              <a:rPr lang="en-US" sz="2000" dirty="0"/>
              <a:t>2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err="1"/>
              <a:t>наслідування</a:t>
            </a:r>
            <a:r>
              <a:rPr lang="ru-RU" sz="2000" dirty="0"/>
              <a:t>  (див. рисунок </a:t>
            </a:r>
            <a:r>
              <a:rPr lang="en-US" sz="2000" dirty="0"/>
              <a:t>3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uk-U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err="1"/>
              <a:t>поліморфізм</a:t>
            </a:r>
            <a:r>
              <a:rPr lang="ru-RU" sz="2000" dirty="0"/>
              <a:t> (див. рисунок 4)</a:t>
            </a:r>
            <a:r>
              <a:rPr lang="en-US" sz="2000" dirty="0"/>
              <a:t>;</a:t>
            </a:r>
            <a:endParaRPr lang="ru-RU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 err="1"/>
              <a:t>принципи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(</a:t>
            </a:r>
            <a:r>
              <a:rPr lang="en-US" sz="2000" dirty="0"/>
              <a:t>DRY, KISS, SOLID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9C399D-452C-18D5-B2A9-E63D4A4F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117" y="1119894"/>
            <a:ext cx="3007044" cy="32476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A8A57B-0DF9-08DD-BA44-5E58A84E4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318" y="4839517"/>
            <a:ext cx="3771900" cy="84445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B998573-4500-B14B-EE2E-EE623051C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36" y="4686758"/>
            <a:ext cx="4160521" cy="10788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A3C4D8-FA39-E039-E035-10A2363856C2}"/>
              </a:ext>
            </a:extLst>
          </p:cNvPr>
          <p:cNvSpPr txBox="1"/>
          <p:nvPr/>
        </p:nvSpPr>
        <p:spPr>
          <a:xfrm>
            <a:off x="8019117" y="4343253"/>
            <a:ext cx="2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Рисунок 1 Приклад інкапсуляції</a:t>
            </a:r>
            <a:endParaRPr lang="ru-RU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AB4CE-DA48-F071-221B-00E514DC5E22}"/>
              </a:ext>
            </a:extLst>
          </p:cNvPr>
          <p:cNvSpPr txBox="1"/>
          <p:nvPr/>
        </p:nvSpPr>
        <p:spPr>
          <a:xfrm>
            <a:off x="7737746" y="5683972"/>
            <a:ext cx="2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Рисунок 2 Приклад абстракції</a:t>
            </a:r>
            <a:endParaRPr lang="ru-RU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E2EA7-5F42-AF7F-0E25-32F9CBDA284A}"/>
              </a:ext>
            </a:extLst>
          </p:cNvPr>
          <p:cNvSpPr txBox="1"/>
          <p:nvPr/>
        </p:nvSpPr>
        <p:spPr>
          <a:xfrm>
            <a:off x="2197174" y="5800333"/>
            <a:ext cx="2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Рисунок 3 Приклад наслідування</a:t>
            </a:r>
            <a:endParaRPr lang="ru-RU" sz="11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8D2CA18-5D81-771E-9832-C8A7FFABF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161" y="6127379"/>
            <a:ext cx="3476625" cy="371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4D5430-478F-7136-0FAB-C1C47C2CB5B4}"/>
              </a:ext>
            </a:extLst>
          </p:cNvPr>
          <p:cNvSpPr txBox="1"/>
          <p:nvPr/>
        </p:nvSpPr>
        <p:spPr>
          <a:xfrm>
            <a:off x="5640951" y="6498854"/>
            <a:ext cx="2311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00" dirty="0"/>
              <a:t>Рисунок 4 Приклад поліморфізму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294523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CAD03-8066-B931-D8FE-875C8555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Структура бази даних та схема класів</a:t>
            </a:r>
            <a:endParaRPr lang="ru-RU" cap="none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0F243D81-0A50-8E88-166A-5A8AF51E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02FD4A-2610-3B5E-9070-1D221FC1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788976"/>
            <a:ext cx="4673116" cy="3969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EC981-ED3B-5B3E-1F38-8B94D2B684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5" r="11106"/>
          <a:stretch/>
        </p:blipFill>
        <p:spPr bwMode="auto">
          <a:xfrm>
            <a:off x="6003235" y="2006921"/>
            <a:ext cx="5347251" cy="36171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6BF3D-AC07-AA44-EF0B-39666B1565AC}"/>
              </a:ext>
            </a:extLst>
          </p:cNvPr>
          <p:cNvSpPr txBox="1"/>
          <p:nvPr/>
        </p:nvSpPr>
        <p:spPr>
          <a:xfrm>
            <a:off x="7558510" y="5624057"/>
            <a:ext cx="231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Схема класів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ED311-7B2C-1D47-EA33-54BCC6EDD851}"/>
              </a:ext>
            </a:extLst>
          </p:cNvPr>
          <p:cNvSpPr txBox="1"/>
          <p:nvPr/>
        </p:nvSpPr>
        <p:spPr>
          <a:xfrm>
            <a:off x="2322449" y="5758252"/>
            <a:ext cx="231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400" dirty="0"/>
              <a:t>Структура бази даних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564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1477A-15CB-A667-528E-287EDE51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Результат роботи</a:t>
            </a:r>
            <a:endParaRPr lang="ru-RU" cap="none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22D7B2A2-6305-7FF4-3284-6FC6D68C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75BD63-5B28-4082-2A2C-4C1C08B4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341" y="4138839"/>
            <a:ext cx="1224631" cy="25871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1CE367-5ECC-CC67-3871-77C5EF7927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874" y="4004855"/>
            <a:ext cx="2609548" cy="27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B38F24-8080-BEB5-4261-616E630FFF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56" y="1115544"/>
            <a:ext cx="3987385" cy="276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83AEEA-3365-3AE3-552E-13B84086F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835" y="1018430"/>
            <a:ext cx="1306383" cy="27601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CD0868-5F24-F7CC-D2D1-F57F9762C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477" y="1018430"/>
            <a:ext cx="1312545" cy="27736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C138D2-288F-2706-EEA9-567DB1E63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4344" y="4004855"/>
            <a:ext cx="1297305" cy="27406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BE94D4-4001-5571-EC25-045EF2C30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2686" y="4004853"/>
            <a:ext cx="1297532" cy="2740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F77598-4175-0FAF-49C2-9330CC1B3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4477" y="4138838"/>
            <a:ext cx="1312545" cy="25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5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EC855-EB6F-2EC5-B8A1-3608134F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Переваги та недоліки</a:t>
            </a:r>
            <a:endParaRPr lang="ru-RU" cap="none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E241F133-A0CA-E3FE-81DE-CBD2623A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F15808D-40BA-03CA-B02A-367F08F95169}"/>
              </a:ext>
            </a:extLst>
          </p:cNvPr>
          <p:cNvSpPr txBox="1">
            <a:spLocks/>
          </p:cNvSpPr>
          <p:nvPr/>
        </p:nvSpPr>
        <p:spPr>
          <a:xfrm>
            <a:off x="1235054" y="1068101"/>
            <a:ext cx="9905998" cy="515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9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Переваги: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інтерфейс інформативний, простий та інтуїтивно зрозумілий;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можливість здійснювати пошук і додавати користувачів до вибраних;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розподіл завдань на три категорії (активні, виконані та створені)</a:t>
            </a:r>
            <a:r>
              <a:rPr lang="en-US" sz="1900" dirty="0"/>
              <a:t>;</a:t>
            </a:r>
            <a:endParaRPr lang="uk-UA" sz="1900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можливість написати коментар до завдання;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можливість редагування завдання і його виконавців;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можливість керівника позначати завдання як виконане, або </a:t>
            </a:r>
            <a:r>
              <a:rPr lang="ru-RU" sz="1900" dirty="0" err="1">
                <a:effectLst/>
              </a:rPr>
              <a:t>скасувати</a:t>
            </a:r>
            <a:r>
              <a:rPr lang="uk-UA" sz="1900" dirty="0"/>
              <a:t> виконання;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перегляд профілів і редагування свого;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1900" dirty="0"/>
              <a:t>відсутність реклами.</a:t>
            </a:r>
          </a:p>
          <a:p>
            <a:endParaRPr lang="uk-UA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49941A3-1E7D-2C95-8D36-9A228B7D9F5C}"/>
              </a:ext>
            </a:extLst>
          </p:cNvPr>
          <p:cNvSpPr txBox="1">
            <a:spLocks/>
          </p:cNvSpPr>
          <p:nvPr/>
        </p:nvSpPr>
        <p:spPr>
          <a:xfrm>
            <a:off x="1235054" y="5364207"/>
            <a:ext cx="8712968" cy="1493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9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Недоліки:</a:t>
            </a:r>
          </a:p>
          <a:p>
            <a:pPr marL="0" indent="0">
              <a:buNone/>
            </a:pPr>
            <a:r>
              <a:rPr lang="uk-UA" sz="1900" dirty="0"/>
              <a:t>⨉ відсутнє вікно з попередженням при видаленні завдання або коментаря;</a:t>
            </a:r>
          </a:p>
          <a:p>
            <a:pPr marL="0" indent="0">
              <a:buNone/>
            </a:pPr>
            <a:r>
              <a:rPr lang="uk-UA" sz="1900" dirty="0"/>
              <a:t>⨉ відсутня можливість створити завдання для себе.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997383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97485-F116-5E5F-62C1-90117F1E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uk-UA" cap="none" dirty="0"/>
              <a:t>Висновки</a:t>
            </a:r>
            <a:endParaRPr lang="ru-RU" cap="none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10DF7F86-FD44-BC45-19B0-C54DA180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50486" y="2719160"/>
            <a:ext cx="957349" cy="1419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B4E1A-B093-D142-53FC-07F4CBF5B61A}"/>
              </a:ext>
            </a:extLst>
          </p:cNvPr>
          <p:cNvSpPr txBox="1"/>
          <p:nvPr/>
        </p:nvSpPr>
        <p:spPr>
          <a:xfrm>
            <a:off x="1141413" y="1478570"/>
            <a:ext cx="9988826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dirty="0"/>
              <a:t>	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Під час виконання роботи було застосовано, вдосконалено та закріплено набуті навички з дисципліни «Об’єктно-орієнтоване програмування». Протягом виконання роботи було розроблено додаток для операційної системи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To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list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нагадуванням про невиконані завдання». Основне завдання створеного додатка, яку він і виконує — дати користувачам змогу створювати та виконувати завдання з нагадуванням про них.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 час створення додатка були вдосконалені знання баз даних та навички роботи з ними. Навчився правильно робити нормалізацію таблиць у базі даних, щоб не виникали аномалії, та не порушувалася структура даних.  Вдосконалив навички програмування об’єктно-орієнтованою мовою програмування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Отримав та закріпив нові навички роботи із життєвим циклом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додатків.  Отримав навички володіння середовищем програмування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8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7079</TotalTime>
  <Words>600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Tw Cen MT</vt:lpstr>
      <vt:lpstr>Wingdings</vt:lpstr>
      <vt:lpstr>Контур</vt:lpstr>
      <vt:lpstr>Курсовий проект на тему: «Android To-Do List з нагадуванням про невиконані завдання»</vt:lpstr>
      <vt:lpstr>Вступ</vt:lpstr>
      <vt:lpstr>Огляд аналогів</vt:lpstr>
      <vt:lpstr>Використані технології</vt:lpstr>
      <vt:lpstr>Використані технології</vt:lpstr>
      <vt:lpstr>Структура бази даних та схема класів</vt:lpstr>
      <vt:lpstr>Результат роботи</vt:lpstr>
      <vt:lpstr>Переваги та недоліки</vt:lpstr>
      <vt:lpstr>Висновки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To-Do List з нагадуванням про невиконані завдання</dc:title>
  <dc:creator>Максим Росоха</dc:creator>
  <cp:lastModifiedBy>Максим Росоха</cp:lastModifiedBy>
  <cp:revision>10</cp:revision>
  <dcterms:created xsi:type="dcterms:W3CDTF">2022-06-03T11:11:50Z</dcterms:created>
  <dcterms:modified xsi:type="dcterms:W3CDTF">2022-06-09T08:10:04Z</dcterms:modified>
</cp:coreProperties>
</file>