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53" r:id="rId2"/>
    <p:sldId id="375" r:id="rId3"/>
    <p:sldId id="376" r:id="rId4"/>
    <p:sldId id="377" r:id="rId5"/>
    <p:sldId id="358" r:id="rId6"/>
    <p:sldId id="379" r:id="rId7"/>
    <p:sldId id="384" r:id="rId8"/>
    <p:sldId id="380" r:id="rId9"/>
    <p:sldId id="381" r:id="rId10"/>
    <p:sldId id="382" r:id="rId11"/>
    <p:sldId id="362" r:id="rId12"/>
    <p:sldId id="364" r:id="rId13"/>
    <p:sldId id="365" r:id="rId14"/>
    <p:sldId id="366" r:id="rId15"/>
    <p:sldId id="367" r:id="rId16"/>
    <p:sldId id="368" r:id="rId17"/>
    <p:sldId id="369" r:id="rId18"/>
    <p:sldId id="363" r:id="rId19"/>
    <p:sldId id="370" r:id="rId20"/>
    <p:sldId id="371" r:id="rId21"/>
    <p:sldId id="372" r:id="rId22"/>
    <p:sldId id="383" r:id="rId23"/>
    <p:sldId id="373" r:id="rId24"/>
    <p:sldId id="26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92888" autoAdjust="0"/>
  </p:normalViewPr>
  <p:slideViewPr>
    <p:cSldViewPr snapToGrid="0" snapToObjects="1">
      <p:cViewPr varScale="1">
        <p:scale>
          <a:sx n="102" d="100"/>
          <a:sy n="102" d="100"/>
        </p:scale>
        <p:origin x="1252" y="22"/>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11/26/2016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59735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16</a:t>
            </a:fld>
            <a:endParaRPr lang="en-US"/>
          </a:p>
        </p:txBody>
      </p:sp>
    </p:spTree>
    <p:extLst>
      <p:ext uri="{BB962C8B-B14F-4D97-AF65-F5344CB8AC3E}">
        <p14:creationId xmlns:p14="http://schemas.microsoft.com/office/powerpoint/2010/main" val="3386724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p:cNvPicPr>
            <a:picLocks noChangeAspect="1"/>
          </p:cNvPicPr>
          <p:nvPr userDrawn="1"/>
        </p:nvPicPr>
        <p:blipFill>
          <a:blip r:embed="rId3"/>
          <a:stretch>
            <a:fillRect/>
          </a:stretch>
        </p:blipFill>
        <p:spPr>
          <a:xfrm>
            <a:off x="6639824" y="5581380"/>
            <a:ext cx="2247900" cy="1095375"/>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a:t>Click to edit Master title style</a:t>
            </a:r>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p:txBody>
      </p:sp>
      <p:cxnSp>
        <p:nvCxnSpPr>
          <p:cNvPr id="5" name="Straight Connector 4"/>
          <p:cNvCxnSpPr/>
          <p:nvPr userDrawn="1"/>
        </p:nvCxnSpPr>
        <p:spPr>
          <a:xfrm>
            <a:off x="282114" y="1022086"/>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1906"/>
      </p:ext>
    </p:extLst>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31800" y="1492251"/>
            <a:ext cx="8261350" cy="4705349"/>
          </a:xfrm>
        </p:spPr>
        <p:txBody>
          <a:bodyPr/>
          <a:lstStyle>
            <a:lvl1pPr marL="0" indent="0">
              <a:buNone/>
              <a:defRPr sz="1800"/>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smtClean="0"/>
              <a:t>Heading One Style </a:t>
            </a:r>
          </a:p>
          <a:p>
            <a:pPr lvl="0"/>
            <a:r>
              <a:rPr lang="en-US" dirty="0" smtClean="0"/>
              <a:t>Body content, 18pt Segoe UI (gray)</a:t>
            </a:r>
          </a:p>
          <a:p>
            <a:pPr lvl="0"/>
            <a:endParaRPr lang="en-US" dirty="0" smtClean="0"/>
          </a:p>
          <a:p>
            <a:pPr lvl="0"/>
            <a:r>
              <a:rPr lang="en-US" dirty="0" smtClean="0"/>
              <a:t>Heading Two Style</a:t>
            </a:r>
          </a:p>
          <a:p>
            <a:pPr lvl="0"/>
            <a:r>
              <a:rPr lang="en-US" dirty="0" smtClean="0"/>
              <a:t>Body content, 18pt Segoe UI (gray)</a:t>
            </a:r>
          </a:p>
          <a:p>
            <a:pPr lvl="0"/>
            <a:endParaRPr lang="en-US" dirty="0" smtClean="0"/>
          </a:p>
          <a:p>
            <a:pPr lvl="0"/>
            <a:r>
              <a:rPr lang="en-US" dirty="0" smtClean="0"/>
              <a:t>HEADING THREE STYLE</a:t>
            </a:r>
          </a:p>
          <a:p>
            <a:pPr lvl="0"/>
            <a:r>
              <a:rPr lang="en-US" dirty="0" smtClean="0"/>
              <a:t>Body content, 18pt Segoe UI (gray)</a:t>
            </a:r>
          </a:p>
          <a:p>
            <a:pPr lvl="0"/>
            <a:endParaRPr lang="en-US" dirty="0" smtClean="0"/>
          </a:p>
        </p:txBody>
      </p:sp>
      <p:sp>
        <p:nvSpPr>
          <p:cNvPr id="13" name="Slide Number Placeholder 1"/>
          <p:cNvSpPr>
            <a:spLocks noGrp="1"/>
          </p:cNvSpPr>
          <p:nvPr>
            <p:ph type="sldNum" sz="quarter" idx="4"/>
          </p:nvPr>
        </p:nvSpPr>
        <p:spPr>
          <a:xfrm>
            <a:off x="529054" y="6434018"/>
            <a:ext cx="2133600" cy="366183"/>
          </a:xfrm>
          <a:prstGeom prst="rect">
            <a:avLst/>
          </a:prstGeom>
        </p:spPr>
        <p:txBody>
          <a:bodyPr vert="horz" lIns="91440" tIns="45720" rIns="91440" bIns="45720" rtlCol="0" anchor="ctr"/>
          <a:lstStyle>
            <a:lvl1pPr algn="l">
              <a:defRPr sz="1050"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70184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latin typeface="Segoe UI Light" panose="020B0502040204020203" pitchFamily="34" charset="0"/>
                <a:cs typeface="Segoe UI Light" panose="020B0502040204020203" pitchFamily="34" charset="0"/>
              </a:defRPr>
            </a:lvl1pPr>
            <a:lvl2pPr marL="742950" indent="-285750">
              <a:buFont typeface="Wingdings" charset="2"/>
              <a:buChar char="§"/>
              <a:defRPr>
                <a:solidFill>
                  <a:srgbClr val="474947"/>
                </a:solidFill>
                <a:latin typeface="Segoe UI Light" panose="020B0502040204020203" pitchFamily="34" charset="0"/>
                <a:cs typeface="Segoe UI Light" panose="020B0502040204020203" pitchFamily="34" charset="0"/>
              </a:defRPr>
            </a:lvl2pPr>
            <a:lvl3pPr marL="11430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3pPr>
            <a:lvl4pPr marL="16002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4pPr>
            <a:lvl5pPr marL="20574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4" name="Straight Connector 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cxnSp>
        <p:nvCxnSpPr>
          <p:cNvPr id="14" name="Straight Connector 13"/>
          <p:cNvCxnSpPr/>
          <p:nvPr userDrawn="1"/>
        </p:nvCxnSpPr>
        <p:spPr>
          <a:xfrm>
            <a:off x="457200" y="1160880"/>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000">
                <a:latin typeface="Segoe UI Light" panose="020B0502040204020203" pitchFamily="34" charset="0"/>
                <a:cs typeface="Segoe UI Light" panose="020B0502040204020203" pitchFamily="34" charset="0"/>
              </a:defRPr>
            </a:lvl1pPr>
            <a:lvl2pPr>
              <a:defRPr sz="2600">
                <a:latin typeface="Segoe UI Light" panose="020B0502040204020203" pitchFamily="34" charset="0"/>
                <a:cs typeface="Segoe UI Light" panose="020B0502040204020203" pitchFamily="34" charset="0"/>
              </a:defRPr>
            </a:lvl2pPr>
            <a:lvl3pPr>
              <a:defRPr sz="22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23542" y="6193814"/>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23985" y="5943599"/>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a:solidFill>
                  <a:srgbClr val="1AB2E8"/>
                </a:solidFill>
              </a:rPr>
              <a:t>#</a:t>
            </a:r>
            <a:r>
              <a:rPr lang="en-US" sz="1100" b="1" dirty="0" err="1">
                <a:solidFill>
                  <a:srgbClr val="1AB2E8"/>
                </a:solidFill>
              </a:rPr>
              <a:t>sqlsatParma</a:t>
            </a:r>
            <a:endParaRPr lang="en-US" sz="1100" b="1" dirty="0">
              <a:solidFill>
                <a:srgbClr val="1AB2E8"/>
              </a:solidFill>
            </a:endParaRPr>
          </a:p>
          <a:p>
            <a:pPr algn="ctr"/>
            <a:r>
              <a:rPr lang="en-US" sz="1100" b="1" dirty="0">
                <a:solidFill>
                  <a:srgbClr val="1AB2E8"/>
                </a:solidFill>
              </a:rPr>
              <a:t>#sqlsat566</a:t>
            </a:r>
          </a:p>
        </p:txBody>
      </p:sp>
      <p:sp>
        <p:nvSpPr>
          <p:cNvPr id="5" name="CasellaDiTesto 4"/>
          <p:cNvSpPr txBox="1"/>
          <p:nvPr userDrawn="1"/>
        </p:nvSpPr>
        <p:spPr>
          <a:xfrm>
            <a:off x="457200" y="6488668"/>
            <a:ext cx="2367956" cy="369332"/>
          </a:xfrm>
          <a:prstGeom prst="rect">
            <a:avLst/>
          </a:prstGeom>
          <a:noFill/>
        </p:spPr>
        <p:txBody>
          <a:bodyPr wrap="none" rtlCol="0">
            <a:spAutoFit/>
          </a:bodyPr>
          <a:lstStyle/>
          <a:p>
            <a:r>
              <a:rPr lang="it-IT" b="1" dirty="0" err="1">
                <a:solidFill>
                  <a:srgbClr val="4A5E18"/>
                </a:solidFill>
              </a:rPr>
              <a:t>November</a:t>
            </a:r>
            <a:r>
              <a:rPr lang="it-IT" b="1" dirty="0">
                <a:solidFill>
                  <a:srgbClr val="4A5E18"/>
                </a:solidFill>
              </a:rPr>
              <a:t> 26°, 2016</a:t>
            </a:r>
          </a:p>
        </p:txBody>
      </p:sp>
      <p:pic>
        <p:nvPicPr>
          <p:cNvPr id="10" name="Picture 9" descr="SQLSaturday_Final_Web.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859888" y="5960654"/>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wmf"/><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mt604821.aspx" TargetMode="External"/><Relationship Id="rId2" Type="http://schemas.openxmlformats.org/officeDocument/2006/relationships/hyperlink" Target="https://msdn.microsoft.com/en-us/library/dn817826.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blogs.msdn.microsoft.com/savelor/" TargetMode="Externa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77" y="301557"/>
            <a:ext cx="9046723" cy="1547564"/>
          </a:xfrm>
        </p:spPr>
        <p:txBody>
          <a:bodyPr>
            <a:noAutofit/>
          </a:bodyPr>
          <a:lstStyle/>
          <a:p>
            <a:r>
              <a:rPr lang="it-IT" sz="3800" b="1" dirty="0"/>
              <a:t>Troubleshooting delle prestazioni delle query con SQL Server 2016 Query Store</a:t>
            </a:r>
            <a:endParaRPr lang="it-IT" sz="3800" dirty="0"/>
          </a:p>
        </p:txBody>
      </p:sp>
      <p:sp>
        <p:nvSpPr>
          <p:cNvPr id="3" name="Subtitle 2"/>
          <p:cNvSpPr>
            <a:spLocks noGrp="1"/>
          </p:cNvSpPr>
          <p:nvPr>
            <p:ph type="subTitle" idx="1"/>
          </p:nvPr>
        </p:nvSpPr>
        <p:spPr>
          <a:xfrm>
            <a:off x="459227" y="2393833"/>
            <a:ext cx="3921235" cy="1752600"/>
          </a:xfrm>
        </p:spPr>
        <p:txBody>
          <a:bodyPr>
            <a:noAutofit/>
          </a:bodyPr>
          <a:lstStyle/>
          <a:p>
            <a:r>
              <a:rPr lang="en-US" sz="2800" b="1" dirty="0"/>
              <a:t>Saverio Lorenzini</a:t>
            </a:r>
          </a:p>
          <a:p>
            <a:r>
              <a:rPr lang="it-IT" sz="2400" b="1" dirty="0"/>
              <a:t>PFE Principal Engineer</a:t>
            </a:r>
          </a:p>
          <a:p>
            <a:r>
              <a:rPr lang="it-IT" sz="2400" b="1" dirty="0"/>
              <a:t>Microsoft </a:t>
            </a:r>
            <a:r>
              <a:rPr lang="it-IT" sz="2400" b="1" dirty="0" smtClean="0"/>
              <a:t>Italia</a:t>
            </a:r>
            <a:endParaRPr lang="it-IT" sz="2400" b="1" dirty="0"/>
          </a:p>
        </p:txBody>
      </p:sp>
    </p:spTree>
    <p:extLst>
      <p:ext uri="{BB962C8B-B14F-4D97-AF65-F5344CB8AC3E}">
        <p14:creationId xmlns:p14="http://schemas.microsoft.com/office/powerpoint/2010/main" val="2721854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824" y="465901"/>
            <a:ext cx="8229600" cy="553798"/>
          </a:xfrm>
        </p:spPr>
        <p:txBody>
          <a:bodyPr>
            <a:noAutofit/>
          </a:bodyPr>
          <a:lstStyle/>
          <a:p>
            <a:r>
              <a:rPr lang="it-IT" b="1" dirty="0" smtClean="0">
                <a:solidFill>
                  <a:srgbClr val="0070C0">
                    <a:alpha val="98824"/>
                  </a:srgbClr>
                </a:solidFill>
                <a:effectLst>
                  <a:outerShdw blurRad="38100" dist="38100" dir="2700000" algn="tl">
                    <a:srgbClr val="000000">
                      <a:alpha val="43137"/>
                    </a:srgbClr>
                  </a:outerShdw>
                </a:effectLst>
                <a:cs typeface="+mj-cs"/>
              </a:rPr>
              <a:t>Come si esplora il plan cache?</a:t>
            </a:r>
            <a:endParaRPr lang="it-IT" b="1" dirty="0">
              <a:solidFill>
                <a:srgbClr val="0070C0">
                  <a:alpha val="98824"/>
                </a:srgbClr>
              </a:solidFill>
              <a:effectLst>
                <a:outerShdw blurRad="38100" dist="38100" dir="2700000" algn="tl">
                  <a:srgbClr val="000000">
                    <a:alpha val="43137"/>
                  </a:srgbClr>
                </a:outerShdw>
              </a:effectLst>
              <a:cs typeface="+mj-cs"/>
            </a:endParaRPr>
          </a:p>
        </p:txBody>
      </p:sp>
      <p:sp>
        <p:nvSpPr>
          <p:cNvPr id="4" name="Slide Number Placeholder 3"/>
          <p:cNvSpPr>
            <a:spLocks noGrp="1"/>
          </p:cNvSpPr>
          <p:nvPr>
            <p:ph type="sldNum" sz="quarter" idx="4294967295"/>
          </p:nvPr>
        </p:nvSpPr>
        <p:spPr>
          <a:xfrm>
            <a:off x="334865" y="3678522"/>
            <a:ext cx="2133600" cy="274637"/>
          </a:xfrm>
          <a:prstGeom prst="rect">
            <a:avLst/>
          </a:prstGeom>
        </p:spPr>
        <p:txBody>
          <a:bodyPr/>
          <a:lstStyle/>
          <a:p>
            <a:fld id="{2501BE23-1565-7B4A-A660-ADF397564F82}" type="slidenum">
              <a:rPr lang="en-US" smtClean="0"/>
              <a:pPr/>
              <a:t>10</a:t>
            </a:fld>
            <a:endParaRPr lang="en-US" dirty="0"/>
          </a:p>
        </p:txBody>
      </p:sp>
      <p:sp>
        <p:nvSpPr>
          <p:cNvPr id="14" name="TextBox 13"/>
          <p:cNvSpPr txBox="1"/>
          <p:nvPr/>
        </p:nvSpPr>
        <p:spPr>
          <a:xfrm>
            <a:off x="245856" y="1482151"/>
            <a:ext cx="3493264" cy="369332"/>
          </a:xfrm>
          <a:prstGeom prst="rect">
            <a:avLst/>
          </a:prstGeom>
          <a:noFill/>
        </p:spPr>
        <p:txBody>
          <a:bodyPr wrap="none" rtlCol="0">
            <a:spAutoFit/>
          </a:bodyPr>
          <a:lstStyle/>
          <a:p>
            <a:r>
              <a:rPr lang="it-IT" b="1" dirty="0">
                <a:latin typeface="Courier New" panose="02070309020205020404" pitchFamily="49" charset="0"/>
                <a:cs typeface="Courier New" panose="02070309020205020404" pitchFamily="49" charset="0"/>
              </a:rPr>
              <a:t>Sys.dm_exec_cached_plans</a:t>
            </a:r>
          </a:p>
        </p:txBody>
      </p:sp>
      <p:sp>
        <p:nvSpPr>
          <p:cNvPr id="15" name="TextBox 14"/>
          <p:cNvSpPr txBox="1"/>
          <p:nvPr/>
        </p:nvSpPr>
        <p:spPr>
          <a:xfrm>
            <a:off x="5148696" y="1498543"/>
            <a:ext cx="3355406" cy="369332"/>
          </a:xfrm>
          <a:prstGeom prst="rect">
            <a:avLst/>
          </a:prstGeom>
          <a:noFill/>
        </p:spPr>
        <p:txBody>
          <a:bodyPr wrap="none" rtlCol="0">
            <a:spAutoFit/>
          </a:bodyPr>
          <a:lstStyle/>
          <a:p>
            <a:r>
              <a:rPr lang="it-IT" b="1" dirty="0">
                <a:latin typeface="Courier New" panose="02070309020205020404" pitchFamily="49" charset="0"/>
                <a:cs typeface="Courier New" panose="02070309020205020404" pitchFamily="49" charset="0"/>
              </a:rPr>
              <a:t>Sys.dm_exec_query_stats</a:t>
            </a:r>
          </a:p>
        </p:txBody>
      </p:sp>
      <p:sp>
        <p:nvSpPr>
          <p:cNvPr id="20" name="TextBox 19"/>
          <p:cNvSpPr txBox="1"/>
          <p:nvPr/>
        </p:nvSpPr>
        <p:spPr>
          <a:xfrm>
            <a:off x="213932" y="1803087"/>
            <a:ext cx="4015687" cy="338554"/>
          </a:xfrm>
          <a:prstGeom prst="rect">
            <a:avLst/>
          </a:prstGeom>
          <a:noFill/>
        </p:spPr>
        <p:txBody>
          <a:bodyPr wrap="square" rtlCol="0">
            <a:spAutoFit/>
          </a:bodyPr>
          <a:lstStyle/>
          <a:p>
            <a:r>
              <a:rPr lang="en-US" sz="1600" dirty="0" smtClean="0"/>
              <a:t>Una </a:t>
            </a:r>
            <a:r>
              <a:rPr lang="en-US" sz="1600" dirty="0" err="1" smtClean="0"/>
              <a:t>riga</a:t>
            </a:r>
            <a:r>
              <a:rPr lang="en-US" sz="1600" dirty="0" smtClean="0"/>
              <a:t> per </a:t>
            </a:r>
            <a:r>
              <a:rPr lang="en-US" sz="1600" dirty="0" err="1" smtClean="0"/>
              <a:t>ciascun</a:t>
            </a:r>
            <a:r>
              <a:rPr lang="en-US" sz="1600" dirty="0" smtClean="0"/>
              <a:t> </a:t>
            </a:r>
            <a:r>
              <a:rPr lang="en-US" sz="1600" i="1" dirty="0" smtClean="0">
                <a:solidFill>
                  <a:srgbClr val="FF0000"/>
                </a:solidFill>
              </a:rPr>
              <a:t>query </a:t>
            </a:r>
            <a:r>
              <a:rPr lang="en-US" sz="1600" i="1" dirty="0">
                <a:solidFill>
                  <a:srgbClr val="FF0000"/>
                </a:solidFill>
              </a:rPr>
              <a:t>plan </a:t>
            </a:r>
            <a:r>
              <a:rPr lang="en-US" sz="1600" dirty="0" smtClean="0"/>
              <a:t>in cache</a:t>
            </a:r>
            <a:endParaRPr lang="it-IT" sz="1600" dirty="0"/>
          </a:p>
        </p:txBody>
      </p:sp>
      <p:sp>
        <p:nvSpPr>
          <p:cNvPr id="21" name="Rectangle 20"/>
          <p:cNvSpPr/>
          <p:nvPr/>
        </p:nvSpPr>
        <p:spPr>
          <a:xfrm>
            <a:off x="5148696" y="1803087"/>
            <a:ext cx="3801042" cy="584775"/>
          </a:xfrm>
          <a:prstGeom prst="rect">
            <a:avLst/>
          </a:prstGeom>
        </p:spPr>
        <p:txBody>
          <a:bodyPr wrap="square">
            <a:spAutoFit/>
          </a:bodyPr>
          <a:lstStyle/>
          <a:p>
            <a:r>
              <a:rPr lang="en-US" sz="1600" dirty="0" smtClean="0"/>
              <a:t>Una </a:t>
            </a:r>
            <a:r>
              <a:rPr lang="en-US" sz="1600" dirty="0" err="1" smtClean="0"/>
              <a:t>riga</a:t>
            </a:r>
            <a:r>
              <a:rPr lang="en-US" sz="1600" dirty="0" smtClean="0"/>
              <a:t> per </a:t>
            </a:r>
            <a:r>
              <a:rPr lang="en-US" sz="1600" dirty="0" err="1" smtClean="0"/>
              <a:t>ciascun</a:t>
            </a:r>
            <a:r>
              <a:rPr lang="en-US" sz="1600" dirty="0" smtClean="0"/>
              <a:t> </a:t>
            </a:r>
            <a:r>
              <a:rPr lang="en-US" sz="1600" i="1" dirty="0" smtClean="0">
                <a:solidFill>
                  <a:srgbClr val="FF0000"/>
                </a:solidFill>
              </a:rPr>
              <a:t>query </a:t>
            </a:r>
            <a:r>
              <a:rPr lang="en-US" sz="1600" i="1" dirty="0">
                <a:solidFill>
                  <a:srgbClr val="FF0000"/>
                </a:solidFill>
              </a:rPr>
              <a:t>statement </a:t>
            </a:r>
            <a:r>
              <a:rPr lang="en-US" sz="1600" dirty="0" smtClean="0"/>
              <a:t>in c</a:t>
            </a:r>
            <a:r>
              <a:rPr lang="en-US" sz="1600" dirty="0" smtClean="0">
                <a:solidFill>
                  <a:srgbClr val="2A2A2A"/>
                </a:solidFill>
                <a:latin typeface="Segoe UI" panose="020B0502040204020203" pitchFamily="34" charset="0"/>
              </a:rPr>
              <a:t>ache</a:t>
            </a:r>
            <a:endParaRPr lang="it-IT" sz="1600" dirty="0"/>
          </a:p>
        </p:txBody>
      </p:sp>
      <p:graphicFrame>
        <p:nvGraphicFramePr>
          <p:cNvPr id="19" name="Table 18"/>
          <p:cNvGraphicFramePr>
            <a:graphicFrameLocks noGrp="1"/>
          </p:cNvGraphicFramePr>
          <p:nvPr>
            <p:extLst>
              <p:ext uri="{D42A27DB-BD31-4B8C-83A1-F6EECF244321}">
                <p14:modId xmlns:p14="http://schemas.microsoft.com/office/powerpoint/2010/main" val="571932966"/>
              </p:ext>
            </p:extLst>
          </p:nvPr>
        </p:nvGraphicFramePr>
        <p:xfrm>
          <a:off x="334865" y="2425785"/>
          <a:ext cx="4006129" cy="2037363"/>
        </p:xfrm>
        <a:graphic>
          <a:graphicData uri="http://schemas.openxmlformats.org/drawingml/2006/table">
            <a:tbl>
              <a:tblPr firstRow="1" bandRow="1">
                <a:tableStyleId>{00A15C55-8517-42AA-B614-E9B94910E393}</a:tableStyleId>
              </a:tblPr>
              <a:tblGrid>
                <a:gridCol w="1946322"/>
                <a:gridCol w="519765"/>
                <a:gridCol w="789271"/>
                <a:gridCol w="750771"/>
              </a:tblGrid>
              <a:tr h="324774">
                <a:tc>
                  <a:txBody>
                    <a:bodyPr/>
                    <a:lstStyle/>
                    <a:p>
                      <a:r>
                        <a:rPr lang="it-IT" sz="900" baseline="0" dirty="0" smtClean="0"/>
                        <a:t>Plan_handle</a:t>
                      </a:r>
                      <a:endParaRPr lang="it-IT" sz="900" baseline="0" dirty="0"/>
                    </a:p>
                  </a:txBody>
                  <a:tcPr/>
                </a:tc>
                <a:tc>
                  <a:txBody>
                    <a:bodyPr/>
                    <a:lstStyle/>
                    <a:p>
                      <a:pPr marL="0" algn="l" defTabSz="914400" rtl="0" eaLnBrk="1" latinLnBrk="0" hangingPunct="1"/>
                      <a:r>
                        <a:rPr lang="it-IT" sz="900" kern="1200" baseline="0" dirty="0" smtClean="0"/>
                        <a:t>Size</a:t>
                      </a:r>
                      <a:endParaRPr lang="it-IT" sz="900" b="1" kern="1200" baseline="0" dirty="0">
                        <a:solidFill>
                          <a:schemeClr val="lt1"/>
                        </a:solidFill>
                        <a:latin typeface="+mn-lt"/>
                        <a:ea typeface="+mn-ea"/>
                        <a:cs typeface="+mn-cs"/>
                      </a:endParaRPr>
                    </a:p>
                  </a:txBody>
                  <a:tcPr marL="36000" marR="36000"/>
                </a:tc>
                <a:tc>
                  <a:txBody>
                    <a:bodyPr/>
                    <a:lstStyle/>
                    <a:p>
                      <a:pPr marL="0" algn="l" defTabSz="914400" rtl="0" eaLnBrk="1" latinLnBrk="0" hangingPunct="1"/>
                      <a:r>
                        <a:rPr lang="it-IT" sz="900" kern="1200" baseline="0" dirty="0" smtClean="0"/>
                        <a:t>Usecounts</a:t>
                      </a:r>
                      <a:endParaRPr lang="it-IT" sz="900" b="1" kern="1200" baseline="0" dirty="0">
                        <a:solidFill>
                          <a:schemeClr val="lt1"/>
                        </a:solidFill>
                        <a:latin typeface="+mn-lt"/>
                        <a:ea typeface="+mn-ea"/>
                        <a:cs typeface="+mn-cs"/>
                      </a:endParaRPr>
                    </a:p>
                  </a:txBody>
                  <a:tcPr/>
                </a:tc>
                <a:tc>
                  <a:txBody>
                    <a:bodyPr/>
                    <a:lstStyle/>
                    <a:p>
                      <a:pPr marL="0" algn="l" defTabSz="914400" rtl="0" eaLnBrk="1" latinLnBrk="0" hangingPunct="1"/>
                      <a:r>
                        <a:rPr lang="it-IT" sz="800" kern="1200" baseline="0" dirty="0" smtClean="0"/>
                        <a:t>Type</a:t>
                      </a:r>
                      <a:endParaRPr lang="it-IT" sz="800" b="1" kern="1200" baseline="0" dirty="0">
                        <a:solidFill>
                          <a:schemeClr val="lt1"/>
                        </a:solidFill>
                        <a:latin typeface="+mn-lt"/>
                        <a:ea typeface="+mn-ea"/>
                        <a:cs typeface="+mn-cs"/>
                      </a:endParaRPr>
                    </a:p>
                  </a:txBody>
                  <a:tcPr/>
                </a:tc>
              </a:tr>
              <a:tr h="218042">
                <a:tc>
                  <a:txBody>
                    <a:bodyPr/>
                    <a:lstStyle/>
                    <a:p>
                      <a:r>
                        <a:rPr lang="it-IT" sz="1000" kern="1200" dirty="0" smtClean="0">
                          <a:solidFill>
                            <a:schemeClr val="accent6">
                              <a:lumMod val="50000"/>
                            </a:schemeClr>
                          </a:solidFill>
                        </a:rPr>
                        <a:t>0x05000400E82333927A..</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3423</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45</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Adhoc</a:t>
                      </a:r>
                      <a:endParaRPr lang="it-IT" sz="1000" baseline="0" dirty="0">
                        <a:solidFill>
                          <a:schemeClr val="accent6">
                            <a:lumMod val="50000"/>
                          </a:schemeClr>
                        </a:solidFill>
                      </a:endParaRPr>
                    </a:p>
                  </a:txBody>
                  <a:tcPr/>
                </a:tc>
              </a:tr>
              <a:tr h="218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kern="1200" dirty="0" smtClean="0">
                          <a:solidFill>
                            <a:schemeClr val="accent6">
                              <a:lumMod val="50000"/>
                            </a:schemeClr>
                          </a:solidFill>
                        </a:rPr>
                        <a:t>0x050E1A3400E823327A..</a:t>
                      </a:r>
                      <a:endParaRPr lang="it-IT" sz="1000" kern="1200" dirty="0" smtClean="0">
                        <a:solidFill>
                          <a:schemeClr val="accent6">
                            <a:lumMod val="50000"/>
                          </a:schemeClr>
                        </a:solidFill>
                        <a:latin typeface="+mn-lt"/>
                        <a:ea typeface="+mn-ea"/>
                        <a:cs typeface="+mn-cs"/>
                      </a:endParaRPr>
                    </a:p>
                  </a:txBody>
                  <a:tcPr/>
                </a:tc>
                <a:tc>
                  <a:txBody>
                    <a:bodyPr/>
                    <a:lstStyle/>
                    <a:p>
                      <a:r>
                        <a:rPr lang="it-IT" sz="1000" baseline="0" dirty="0" smtClean="0">
                          <a:solidFill>
                            <a:schemeClr val="accent6">
                              <a:lumMod val="50000"/>
                            </a:schemeClr>
                          </a:solidFill>
                        </a:rPr>
                        <a:t>34678</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65</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Adhoc</a:t>
                      </a:r>
                      <a:endParaRPr lang="it-IT" sz="1000" baseline="0" dirty="0">
                        <a:solidFill>
                          <a:schemeClr val="accent6">
                            <a:lumMod val="50000"/>
                          </a:schemeClr>
                        </a:solidFill>
                      </a:endParaRPr>
                    </a:p>
                  </a:txBody>
                  <a:tcPr/>
                </a:tc>
              </a:tr>
              <a:tr h="218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b="1" kern="1200" dirty="0" smtClean="0">
                          <a:solidFill>
                            <a:schemeClr val="accent6">
                              <a:lumMod val="50000"/>
                            </a:schemeClr>
                          </a:solidFill>
                        </a:rPr>
                        <a:t>0x067000940EE23823334..</a:t>
                      </a:r>
                      <a:endParaRPr lang="it-IT" sz="1000" b="1" kern="1200" dirty="0" smtClean="0">
                        <a:solidFill>
                          <a:schemeClr val="accent6">
                            <a:lumMod val="50000"/>
                          </a:schemeClr>
                        </a:solidFill>
                        <a:latin typeface="+mn-lt"/>
                        <a:ea typeface="+mn-ea"/>
                        <a:cs typeface="+mn-cs"/>
                      </a:endParaRPr>
                    </a:p>
                  </a:txBody>
                  <a:tcPr/>
                </a:tc>
                <a:tc>
                  <a:txBody>
                    <a:bodyPr/>
                    <a:lstStyle/>
                    <a:p>
                      <a:r>
                        <a:rPr lang="it-IT" sz="1000" b="1" baseline="0" dirty="0" smtClean="0">
                          <a:solidFill>
                            <a:schemeClr val="accent6">
                              <a:lumMod val="50000"/>
                            </a:schemeClr>
                          </a:solidFill>
                        </a:rPr>
                        <a:t>765</a:t>
                      </a:r>
                      <a:endParaRPr lang="it-IT" sz="1000" b="1" baseline="0" dirty="0">
                        <a:solidFill>
                          <a:schemeClr val="accent6">
                            <a:lumMod val="50000"/>
                          </a:schemeClr>
                        </a:solidFill>
                      </a:endParaRPr>
                    </a:p>
                  </a:txBody>
                  <a:tcPr marL="36000" marR="36000"/>
                </a:tc>
                <a:tc>
                  <a:txBody>
                    <a:bodyPr/>
                    <a:lstStyle/>
                    <a:p>
                      <a:r>
                        <a:rPr lang="it-IT" sz="1000" b="1" baseline="0" dirty="0" smtClean="0">
                          <a:solidFill>
                            <a:schemeClr val="accent6">
                              <a:lumMod val="50000"/>
                            </a:schemeClr>
                          </a:solidFill>
                        </a:rPr>
                        <a:t>574</a:t>
                      </a:r>
                      <a:endParaRPr lang="it-IT" sz="1000" b="1" baseline="0" dirty="0">
                        <a:solidFill>
                          <a:schemeClr val="accent6">
                            <a:lumMod val="50000"/>
                          </a:schemeClr>
                        </a:solidFill>
                      </a:endParaRPr>
                    </a:p>
                  </a:txBody>
                  <a:tcPr/>
                </a:tc>
                <a:tc>
                  <a:txBody>
                    <a:bodyPr/>
                    <a:lstStyle/>
                    <a:p>
                      <a:r>
                        <a:rPr lang="it-IT" sz="1000" b="1" baseline="0" dirty="0" smtClean="0">
                          <a:solidFill>
                            <a:schemeClr val="accent6">
                              <a:lumMod val="50000"/>
                            </a:schemeClr>
                          </a:solidFill>
                        </a:rPr>
                        <a:t>Adhoc</a:t>
                      </a:r>
                      <a:endParaRPr lang="it-IT" sz="1000" b="1" baseline="0" dirty="0">
                        <a:solidFill>
                          <a:schemeClr val="accent6">
                            <a:lumMod val="50000"/>
                          </a:schemeClr>
                        </a:solidFill>
                      </a:endParaRPr>
                    </a:p>
                  </a:txBody>
                  <a:tcPr/>
                </a:tc>
              </a:tr>
              <a:tr h="243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kern="1200" dirty="0" smtClean="0">
                          <a:solidFill>
                            <a:schemeClr val="accent6">
                              <a:lumMod val="50000"/>
                            </a:schemeClr>
                          </a:solidFill>
                        </a:rPr>
                        <a:t>0x05000410000E8233E32..</a:t>
                      </a:r>
                      <a:endParaRPr lang="it-IT" sz="1000" kern="1200" dirty="0" smtClean="0">
                        <a:solidFill>
                          <a:schemeClr val="accent6">
                            <a:lumMod val="50000"/>
                          </a:schemeClr>
                        </a:solidFill>
                        <a:latin typeface="+mn-lt"/>
                        <a:ea typeface="+mn-ea"/>
                        <a:cs typeface="+mn-cs"/>
                      </a:endParaRPr>
                    </a:p>
                  </a:txBody>
                  <a:tcPr/>
                </a:tc>
                <a:tc>
                  <a:txBody>
                    <a:bodyPr/>
                    <a:lstStyle/>
                    <a:p>
                      <a:r>
                        <a:rPr lang="it-IT" sz="1000" baseline="0" dirty="0" smtClean="0">
                          <a:solidFill>
                            <a:schemeClr val="accent6">
                              <a:lumMod val="50000"/>
                            </a:schemeClr>
                          </a:solidFill>
                        </a:rPr>
                        <a:t>447757</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546</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Proc</a:t>
                      </a:r>
                      <a:endParaRPr lang="it-IT" sz="1000" baseline="0" dirty="0">
                        <a:solidFill>
                          <a:schemeClr val="accent6">
                            <a:lumMod val="50000"/>
                          </a:schemeClr>
                        </a:solidFill>
                      </a:endParaRPr>
                    </a:p>
                  </a:txBody>
                  <a:tcPr/>
                </a:tc>
              </a:tr>
              <a:tr h="249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kern="1200" dirty="0" smtClean="0">
                          <a:solidFill>
                            <a:schemeClr val="accent6">
                              <a:lumMod val="50000"/>
                            </a:schemeClr>
                          </a:solidFill>
                        </a:rPr>
                        <a:t>0x03900C10300E823327A..</a:t>
                      </a:r>
                      <a:endParaRPr lang="it-IT" sz="1000" kern="1200" dirty="0" smtClean="0">
                        <a:solidFill>
                          <a:schemeClr val="accent6">
                            <a:lumMod val="50000"/>
                          </a:schemeClr>
                        </a:solidFill>
                        <a:latin typeface="+mn-lt"/>
                        <a:ea typeface="+mn-ea"/>
                        <a:cs typeface="+mn-cs"/>
                      </a:endParaRPr>
                    </a:p>
                  </a:txBody>
                  <a:tcPr/>
                </a:tc>
                <a:tc>
                  <a:txBody>
                    <a:bodyPr/>
                    <a:lstStyle/>
                    <a:p>
                      <a:r>
                        <a:rPr lang="it-IT" sz="1000" baseline="0" dirty="0" smtClean="0">
                          <a:solidFill>
                            <a:schemeClr val="accent6">
                              <a:lumMod val="50000"/>
                            </a:schemeClr>
                          </a:solidFill>
                        </a:rPr>
                        <a:t>7566</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1986</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Prepared</a:t>
                      </a:r>
                      <a:endParaRPr lang="it-IT" sz="1000" baseline="0" dirty="0">
                        <a:solidFill>
                          <a:schemeClr val="accent6">
                            <a:lumMod val="50000"/>
                          </a:schemeClr>
                        </a:solidFill>
                      </a:endParaRPr>
                    </a:p>
                  </a:txBody>
                  <a:tcPr/>
                </a:tc>
              </a:tr>
              <a:tr h="241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kern="1200" dirty="0" smtClean="0">
                          <a:solidFill>
                            <a:schemeClr val="accent6">
                              <a:lumMod val="50000"/>
                            </a:schemeClr>
                          </a:solidFill>
                        </a:rPr>
                        <a:t>0x06100090400E82A327A..</a:t>
                      </a:r>
                      <a:endParaRPr lang="it-IT" sz="1000" kern="1200" dirty="0" smtClean="0">
                        <a:solidFill>
                          <a:schemeClr val="accent6">
                            <a:lumMod val="50000"/>
                          </a:schemeClr>
                        </a:solidFill>
                        <a:latin typeface="+mn-lt"/>
                        <a:ea typeface="+mn-ea"/>
                        <a:cs typeface="+mn-cs"/>
                      </a:endParaRPr>
                    </a:p>
                  </a:txBody>
                  <a:tcPr/>
                </a:tc>
                <a:tc>
                  <a:txBody>
                    <a:bodyPr/>
                    <a:lstStyle/>
                    <a:p>
                      <a:r>
                        <a:rPr lang="it-IT" sz="1000" baseline="0" dirty="0" smtClean="0">
                          <a:solidFill>
                            <a:schemeClr val="accent6">
                              <a:lumMod val="50000"/>
                            </a:schemeClr>
                          </a:solidFill>
                        </a:rPr>
                        <a:t>66767</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56444</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Adhoc</a:t>
                      </a:r>
                      <a:endParaRPr lang="it-IT" sz="1000" baseline="0" dirty="0">
                        <a:solidFill>
                          <a:schemeClr val="accent6">
                            <a:lumMod val="50000"/>
                          </a:schemeClr>
                        </a:solidFill>
                      </a:endParaRPr>
                    </a:p>
                  </a:txBody>
                  <a:tcPr/>
                </a:tc>
              </a:tr>
              <a:tr h="228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000" kern="1200" dirty="0" smtClean="0">
                          <a:solidFill>
                            <a:schemeClr val="accent6">
                              <a:lumMod val="50000"/>
                            </a:schemeClr>
                          </a:solidFill>
                        </a:rPr>
                        <a:t>0x0555E3000400E843A27A..</a:t>
                      </a:r>
                      <a:endParaRPr lang="it-IT" sz="1000" kern="1200" dirty="0" smtClean="0">
                        <a:solidFill>
                          <a:schemeClr val="accent6">
                            <a:lumMod val="50000"/>
                          </a:schemeClr>
                        </a:solidFill>
                        <a:latin typeface="+mn-lt"/>
                        <a:ea typeface="+mn-ea"/>
                        <a:cs typeface="+mn-cs"/>
                      </a:endParaRPr>
                    </a:p>
                  </a:txBody>
                  <a:tcPr/>
                </a:tc>
                <a:tc>
                  <a:txBody>
                    <a:bodyPr/>
                    <a:lstStyle/>
                    <a:p>
                      <a:r>
                        <a:rPr lang="it-IT" sz="1000" baseline="0" dirty="0" smtClean="0">
                          <a:solidFill>
                            <a:schemeClr val="accent6">
                              <a:lumMod val="50000"/>
                            </a:schemeClr>
                          </a:solidFill>
                        </a:rPr>
                        <a:t>6744</a:t>
                      </a:r>
                      <a:endParaRPr lang="it-IT" sz="1000" baseline="0" dirty="0">
                        <a:solidFill>
                          <a:schemeClr val="accent6">
                            <a:lumMod val="50000"/>
                          </a:schemeClr>
                        </a:solidFill>
                      </a:endParaRPr>
                    </a:p>
                  </a:txBody>
                  <a:tcPr marL="36000" marR="36000"/>
                </a:tc>
                <a:tc>
                  <a:txBody>
                    <a:bodyPr/>
                    <a:lstStyle/>
                    <a:p>
                      <a:r>
                        <a:rPr lang="it-IT" sz="1000" baseline="0" dirty="0" smtClean="0">
                          <a:solidFill>
                            <a:schemeClr val="accent6">
                              <a:lumMod val="50000"/>
                            </a:schemeClr>
                          </a:solidFill>
                        </a:rPr>
                        <a:t>66</a:t>
                      </a:r>
                      <a:endParaRPr lang="it-IT" sz="1000" baseline="0" dirty="0">
                        <a:solidFill>
                          <a:schemeClr val="accent6">
                            <a:lumMod val="50000"/>
                          </a:schemeClr>
                        </a:solidFill>
                      </a:endParaRPr>
                    </a:p>
                  </a:txBody>
                  <a:tcPr/>
                </a:tc>
                <a:tc>
                  <a:txBody>
                    <a:bodyPr/>
                    <a:lstStyle/>
                    <a:p>
                      <a:r>
                        <a:rPr lang="it-IT" sz="1000" baseline="0" dirty="0" smtClean="0">
                          <a:solidFill>
                            <a:schemeClr val="accent6">
                              <a:lumMod val="50000"/>
                            </a:schemeClr>
                          </a:solidFill>
                        </a:rPr>
                        <a:t>proc</a:t>
                      </a:r>
                      <a:endParaRPr lang="it-IT" sz="1000" baseline="0" dirty="0">
                        <a:solidFill>
                          <a:schemeClr val="accent6">
                            <a:lumMod val="50000"/>
                          </a:schemeClr>
                        </a:solidFill>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189597238"/>
              </p:ext>
            </p:extLst>
          </p:nvPr>
        </p:nvGraphicFramePr>
        <p:xfrm>
          <a:off x="5226557" y="2425785"/>
          <a:ext cx="3580558" cy="1963335"/>
        </p:xfrm>
        <a:graphic>
          <a:graphicData uri="http://schemas.openxmlformats.org/drawingml/2006/table">
            <a:tbl>
              <a:tblPr firstRow="1" bandRow="1">
                <a:tableStyleId>{073A0DAA-6AF3-43AB-8588-CEC1D06C72B9}</a:tableStyleId>
              </a:tblPr>
              <a:tblGrid>
                <a:gridCol w="1492784"/>
                <a:gridCol w="527835"/>
                <a:gridCol w="688883"/>
                <a:gridCol w="871056"/>
              </a:tblGrid>
              <a:tr h="258865">
                <a:tc>
                  <a:txBody>
                    <a:bodyPr/>
                    <a:lstStyle/>
                    <a:p>
                      <a:r>
                        <a:rPr lang="it-IT" sz="900" baseline="0" dirty="0" smtClean="0"/>
                        <a:t>Plan_handle</a:t>
                      </a:r>
                      <a:endParaRPr lang="it-IT" sz="900" baseline="0" dirty="0"/>
                    </a:p>
                  </a:txBody>
                  <a:tcPr/>
                </a:tc>
                <a:tc>
                  <a:txBody>
                    <a:bodyPr/>
                    <a:lstStyle/>
                    <a:p>
                      <a:r>
                        <a:rPr lang="it-IT" sz="900" baseline="0" dirty="0" smtClean="0"/>
                        <a:t>CPU</a:t>
                      </a:r>
                      <a:endParaRPr lang="it-IT" sz="900" baseline="0" dirty="0"/>
                    </a:p>
                  </a:txBody>
                  <a:tcPr/>
                </a:tc>
                <a:tc>
                  <a:txBody>
                    <a:bodyPr/>
                    <a:lstStyle/>
                    <a:p>
                      <a:r>
                        <a:rPr lang="it-IT" sz="900" baseline="0" dirty="0" smtClean="0"/>
                        <a:t>Duration</a:t>
                      </a:r>
                      <a:endParaRPr lang="it-IT" sz="900" baseline="0" dirty="0"/>
                    </a:p>
                  </a:txBody>
                  <a:tcPr/>
                </a:tc>
                <a:tc>
                  <a:txBody>
                    <a:bodyPr/>
                    <a:lstStyle/>
                    <a:p>
                      <a:r>
                        <a:rPr lang="it-IT" sz="900" baseline="0" dirty="0" smtClean="0"/>
                        <a:t>I/O</a:t>
                      </a:r>
                      <a:endParaRPr lang="it-IT" sz="900" baseline="0" dirty="0"/>
                    </a:p>
                  </a:txBody>
                  <a:tcPr/>
                </a:tc>
              </a:tr>
              <a:tr h="258865">
                <a:tc>
                  <a:txBody>
                    <a:bodyPr/>
                    <a:lstStyle/>
                    <a:p>
                      <a:endParaRPr lang="it-IT" sz="600" baseline="0" dirty="0"/>
                    </a:p>
                  </a:txBody>
                  <a:tcPr/>
                </a:tc>
                <a:tc>
                  <a:txBody>
                    <a:bodyPr/>
                    <a:lstStyle/>
                    <a:p>
                      <a:endParaRPr lang="it-IT" sz="600" baseline="0" dirty="0"/>
                    </a:p>
                  </a:txBody>
                  <a:tcPr marL="36000" marR="36000" marT="36000" marB="36000"/>
                </a:tc>
                <a:tc>
                  <a:txBody>
                    <a:bodyPr/>
                    <a:lstStyle/>
                    <a:p>
                      <a:endParaRPr lang="it-IT" sz="600" baseline="0"/>
                    </a:p>
                  </a:txBody>
                  <a:tcPr marL="36000" marR="36000" marT="36000" marB="36000"/>
                </a:tc>
                <a:tc>
                  <a:txBody>
                    <a:bodyPr/>
                    <a:lstStyle/>
                    <a:p>
                      <a:endParaRPr lang="it-IT" sz="600" baseline="0"/>
                    </a:p>
                  </a:txBody>
                  <a:tcPr marL="36000" marR="36000" marT="36000" marB="36000"/>
                </a:tc>
              </a:tr>
              <a:tr h="252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b="1" kern="1200" dirty="0" smtClean="0">
                          <a:solidFill>
                            <a:schemeClr val="accent6">
                              <a:lumMod val="50000"/>
                            </a:schemeClr>
                          </a:solidFill>
                        </a:rPr>
                        <a:t>0x067000940EE23823334..</a:t>
                      </a:r>
                      <a:endParaRPr lang="it-IT" sz="800" b="1" kern="1200" dirty="0" smtClean="0">
                        <a:solidFill>
                          <a:schemeClr val="accent6">
                            <a:lumMod val="50000"/>
                          </a:schemeClr>
                        </a:solidFill>
                        <a:latin typeface="+mn-lt"/>
                        <a:ea typeface="+mn-ea"/>
                        <a:cs typeface="+mn-cs"/>
                      </a:endParaRPr>
                    </a:p>
                  </a:txBody>
                  <a:tcPr/>
                </a:tc>
                <a:tc>
                  <a:txBody>
                    <a:bodyPr/>
                    <a:lstStyle/>
                    <a:p>
                      <a:r>
                        <a:rPr lang="it-IT" sz="900" baseline="0" dirty="0" smtClean="0"/>
                        <a:t>342</a:t>
                      </a:r>
                      <a:endParaRPr lang="it-IT" sz="900" baseline="0" dirty="0"/>
                    </a:p>
                  </a:txBody>
                  <a:tcPr marL="36000" marR="36000" marT="36000" marB="36000"/>
                </a:tc>
                <a:tc>
                  <a:txBody>
                    <a:bodyPr/>
                    <a:lstStyle/>
                    <a:p>
                      <a:r>
                        <a:rPr lang="it-IT" sz="900" baseline="0" dirty="0" smtClean="0"/>
                        <a:t>2323</a:t>
                      </a:r>
                      <a:endParaRPr lang="it-IT" sz="900" baseline="0" dirty="0"/>
                    </a:p>
                  </a:txBody>
                  <a:tcPr marL="36000" marR="36000" marT="36000" marB="36000"/>
                </a:tc>
                <a:tc>
                  <a:txBody>
                    <a:bodyPr/>
                    <a:lstStyle/>
                    <a:p>
                      <a:r>
                        <a:rPr lang="it-IT" sz="900" baseline="0" dirty="0" smtClean="0"/>
                        <a:t>223</a:t>
                      </a:r>
                      <a:endParaRPr lang="it-IT" sz="900" baseline="0" dirty="0"/>
                    </a:p>
                  </a:txBody>
                  <a:tcPr marL="36000" marR="36000" marT="36000" marB="36000"/>
                </a:tc>
              </a:tr>
              <a:tr h="269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b="1" kern="1200" dirty="0" smtClean="0">
                          <a:solidFill>
                            <a:schemeClr val="accent6">
                              <a:lumMod val="50000"/>
                            </a:schemeClr>
                          </a:solidFill>
                        </a:rPr>
                        <a:t>0x067000940EE23823334..</a:t>
                      </a:r>
                      <a:endParaRPr lang="it-IT" sz="800" b="1" kern="1200" dirty="0" smtClean="0">
                        <a:solidFill>
                          <a:schemeClr val="accent6">
                            <a:lumMod val="50000"/>
                          </a:schemeClr>
                        </a:solidFill>
                        <a:latin typeface="+mn-lt"/>
                        <a:ea typeface="+mn-ea"/>
                        <a:cs typeface="+mn-cs"/>
                      </a:endParaRPr>
                    </a:p>
                  </a:txBody>
                  <a:tcPr/>
                </a:tc>
                <a:tc>
                  <a:txBody>
                    <a:bodyPr/>
                    <a:lstStyle/>
                    <a:p>
                      <a:r>
                        <a:rPr lang="it-IT" sz="900" baseline="0" dirty="0" smtClean="0"/>
                        <a:t>12353</a:t>
                      </a:r>
                      <a:endParaRPr lang="it-IT" sz="900" baseline="0" dirty="0"/>
                    </a:p>
                  </a:txBody>
                  <a:tcPr marL="36000" marR="36000" marT="36000" marB="36000"/>
                </a:tc>
                <a:tc>
                  <a:txBody>
                    <a:bodyPr/>
                    <a:lstStyle/>
                    <a:p>
                      <a:r>
                        <a:rPr lang="it-IT" sz="900" baseline="0" dirty="0" smtClean="0"/>
                        <a:t>65343</a:t>
                      </a:r>
                      <a:endParaRPr lang="it-IT" sz="900" baseline="0" dirty="0"/>
                    </a:p>
                  </a:txBody>
                  <a:tcPr marL="36000" marR="36000" marT="36000" marB="36000"/>
                </a:tc>
                <a:tc>
                  <a:txBody>
                    <a:bodyPr/>
                    <a:lstStyle/>
                    <a:p>
                      <a:r>
                        <a:rPr lang="it-IT" sz="900" baseline="0" dirty="0" smtClean="0"/>
                        <a:t>31331</a:t>
                      </a:r>
                      <a:endParaRPr lang="it-IT" sz="900" baseline="0" dirty="0"/>
                    </a:p>
                  </a:txBody>
                  <a:tcPr marL="36000" marR="36000" marT="36000" marB="36000"/>
                </a:tc>
              </a:tr>
              <a:tr h="250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b="1" kern="1200" dirty="0" smtClean="0">
                          <a:solidFill>
                            <a:schemeClr val="accent6">
                              <a:lumMod val="50000"/>
                            </a:schemeClr>
                          </a:solidFill>
                        </a:rPr>
                        <a:t>0x067000940EE23823334..</a:t>
                      </a:r>
                      <a:endParaRPr lang="it-IT" sz="800" b="1" kern="1200" dirty="0" smtClean="0">
                        <a:solidFill>
                          <a:schemeClr val="accent6">
                            <a:lumMod val="50000"/>
                          </a:schemeClr>
                        </a:solidFill>
                        <a:latin typeface="+mn-lt"/>
                        <a:ea typeface="+mn-ea"/>
                        <a:cs typeface="+mn-cs"/>
                      </a:endParaRPr>
                    </a:p>
                  </a:txBody>
                  <a:tcPr/>
                </a:tc>
                <a:tc>
                  <a:txBody>
                    <a:bodyPr/>
                    <a:lstStyle/>
                    <a:p>
                      <a:r>
                        <a:rPr lang="it-IT" sz="900" baseline="0" dirty="0" smtClean="0"/>
                        <a:t>322</a:t>
                      </a:r>
                      <a:endParaRPr lang="it-IT" sz="900" baseline="0" dirty="0"/>
                    </a:p>
                  </a:txBody>
                  <a:tcPr marL="36000" marR="36000" marT="36000" marB="36000"/>
                </a:tc>
                <a:tc>
                  <a:txBody>
                    <a:bodyPr/>
                    <a:lstStyle/>
                    <a:p>
                      <a:r>
                        <a:rPr lang="it-IT" sz="900" baseline="0" dirty="0" smtClean="0"/>
                        <a:t>654</a:t>
                      </a:r>
                      <a:endParaRPr lang="it-IT" sz="900" baseline="0" dirty="0"/>
                    </a:p>
                  </a:txBody>
                  <a:tcPr marL="36000" marR="36000" marT="36000" marB="36000"/>
                </a:tc>
                <a:tc>
                  <a:txBody>
                    <a:bodyPr/>
                    <a:lstStyle/>
                    <a:p>
                      <a:r>
                        <a:rPr lang="it-IT" sz="900" baseline="0" dirty="0" smtClean="0"/>
                        <a:t>333</a:t>
                      </a:r>
                      <a:endParaRPr lang="it-IT" sz="900" baseline="0" dirty="0"/>
                    </a:p>
                  </a:txBody>
                  <a:tcPr marL="36000" marR="36000" marT="36000" marB="36000"/>
                </a:tc>
              </a:tr>
              <a:tr h="259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b="1" kern="1200" dirty="0" smtClean="0">
                          <a:solidFill>
                            <a:schemeClr val="accent6">
                              <a:lumMod val="50000"/>
                            </a:schemeClr>
                          </a:solidFill>
                        </a:rPr>
                        <a:t>0x067000940EE23823334..</a:t>
                      </a:r>
                      <a:endParaRPr lang="it-IT" sz="800" b="1" kern="1200" dirty="0" smtClean="0">
                        <a:solidFill>
                          <a:schemeClr val="accent6">
                            <a:lumMod val="50000"/>
                          </a:schemeClr>
                        </a:solidFill>
                        <a:latin typeface="+mn-lt"/>
                        <a:ea typeface="+mn-ea"/>
                        <a:cs typeface="+mn-cs"/>
                      </a:endParaRPr>
                    </a:p>
                  </a:txBody>
                  <a:tcPr/>
                </a:tc>
                <a:tc>
                  <a:txBody>
                    <a:bodyPr/>
                    <a:lstStyle/>
                    <a:p>
                      <a:r>
                        <a:rPr lang="it-IT" sz="900" baseline="0" dirty="0" smtClean="0"/>
                        <a:t>23</a:t>
                      </a:r>
                      <a:endParaRPr lang="it-IT" sz="900" baseline="0" dirty="0"/>
                    </a:p>
                  </a:txBody>
                  <a:tcPr marL="36000" marR="36000" marT="36000" marB="36000"/>
                </a:tc>
                <a:tc>
                  <a:txBody>
                    <a:bodyPr/>
                    <a:lstStyle/>
                    <a:p>
                      <a:r>
                        <a:rPr lang="it-IT" sz="900" baseline="0" dirty="0" smtClean="0"/>
                        <a:t>432</a:t>
                      </a:r>
                      <a:endParaRPr lang="it-IT" sz="900" baseline="0" dirty="0"/>
                    </a:p>
                  </a:txBody>
                  <a:tcPr marL="36000" marR="36000" marT="36000" marB="36000"/>
                </a:tc>
                <a:tc>
                  <a:txBody>
                    <a:bodyPr/>
                    <a:lstStyle/>
                    <a:p>
                      <a:r>
                        <a:rPr lang="it-IT" sz="900" baseline="0" dirty="0" smtClean="0"/>
                        <a:t>114</a:t>
                      </a:r>
                      <a:endParaRPr lang="it-IT" sz="900" baseline="0" dirty="0"/>
                    </a:p>
                  </a:txBody>
                  <a:tcPr marL="36000" marR="36000" marT="36000" marB="36000"/>
                </a:tc>
              </a:tr>
              <a:tr h="192505">
                <a:tc>
                  <a:txBody>
                    <a:bodyPr/>
                    <a:lstStyle/>
                    <a:p>
                      <a:endParaRPr lang="it-IT" sz="600" baseline="0"/>
                    </a:p>
                  </a:txBody>
                  <a:tcPr/>
                </a:tc>
                <a:tc>
                  <a:txBody>
                    <a:bodyPr/>
                    <a:lstStyle/>
                    <a:p>
                      <a:endParaRPr lang="it-IT" sz="600" baseline="0"/>
                    </a:p>
                  </a:txBody>
                  <a:tcPr marL="36000" marR="36000" marT="36000" marB="36000"/>
                </a:tc>
                <a:tc>
                  <a:txBody>
                    <a:bodyPr/>
                    <a:lstStyle/>
                    <a:p>
                      <a:endParaRPr lang="it-IT" sz="600" baseline="0"/>
                    </a:p>
                  </a:txBody>
                  <a:tcPr marL="36000" marR="36000" marT="36000" marB="36000"/>
                </a:tc>
                <a:tc>
                  <a:txBody>
                    <a:bodyPr/>
                    <a:lstStyle/>
                    <a:p>
                      <a:endParaRPr lang="it-IT" sz="600" baseline="0" dirty="0"/>
                    </a:p>
                  </a:txBody>
                  <a:tcPr marL="36000" marR="36000" marT="36000" marB="36000"/>
                </a:tc>
              </a:tr>
              <a:tr h="221382">
                <a:tc>
                  <a:txBody>
                    <a:bodyPr/>
                    <a:lstStyle/>
                    <a:p>
                      <a:endParaRPr lang="it-IT" sz="600" baseline="0"/>
                    </a:p>
                  </a:txBody>
                  <a:tcPr/>
                </a:tc>
                <a:tc>
                  <a:txBody>
                    <a:bodyPr/>
                    <a:lstStyle/>
                    <a:p>
                      <a:endParaRPr lang="it-IT" sz="600" baseline="0"/>
                    </a:p>
                  </a:txBody>
                  <a:tcPr marL="36000" marR="36000" marT="36000" marB="36000"/>
                </a:tc>
                <a:tc>
                  <a:txBody>
                    <a:bodyPr/>
                    <a:lstStyle/>
                    <a:p>
                      <a:endParaRPr lang="it-IT" sz="600" baseline="0" dirty="0"/>
                    </a:p>
                  </a:txBody>
                  <a:tcPr marL="36000" marR="36000" marT="36000" marB="36000"/>
                </a:tc>
                <a:tc>
                  <a:txBody>
                    <a:bodyPr/>
                    <a:lstStyle/>
                    <a:p>
                      <a:endParaRPr lang="it-IT" sz="600" baseline="0" dirty="0"/>
                    </a:p>
                  </a:txBody>
                  <a:tcPr marL="36000" marR="36000" marT="36000" marB="36000"/>
                </a:tc>
              </a:tr>
            </a:tbl>
          </a:graphicData>
        </a:graphic>
      </p:graphicFrame>
      <p:cxnSp>
        <p:nvCxnSpPr>
          <p:cNvPr id="13" name="Straight Arrow Connector 12"/>
          <p:cNvCxnSpPr/>
          <p:nvPr/>
        </p:nvCxnSpPr>
        <p:spPr>
          <a:xfrm flipV="1">
            <a:off x="4340994" y="3013874"/>
            <a:ext cx="885563" cy="270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40994" y="3405675"/>
            <a:ext cx="885563" cy="50433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37685" y="4816504"/>
            <a:ext cx="6692179" cy="923330"/>
          </a:xfrm>
          <a:prstGeom prst="rect">
            <a:avLst/>
          </a:prstGeom>
        </p:spPr>
        <p:txBody>
          <a:bodyPr wrap="square">
            <a:spAutoFit/>
          </a:bodyPr>
          <a:lstStyle/>
          <a:p>
            <a:r>
              <a:rPr lang="it-IT" dirty="0">
                <a:solidFill>
                  <a:srgbClr val="0000FF"/>
                </a:solidFill>
                <a:latin typeface="Consolas" panose="020B0609020204030204" pitchFamily="49" charset="0"/>
              </a:rPr>
              <a:t>select</a:t>
            </a:r>
            <a:r>
              <a:rPr lang="it-IT" dirty="0">
                <a:solidFill>
                  <a:prstClr val="black"/>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prstClr val="black"/>
                </a:solidFill>
                <a:latin typeface="Consolas" panose="020B0609020204030204" pitchFamily="49" charset="0"/>
              </a:rPr>
              <a:t> </a:t>
            </a:r>
            <a:r>
              <a:rPr lang="it-IT" dirty="0">
                <a:solidFill>
                  <a:srgbClr val="0000FF"/>
                </a:solidFill>
                <a:latin typeface="Consolas" panose="020B0609020204030204" pitchFamily="49" charset="0"/>
              </a:rPr>
              <a:t>from</a:t>
            </a:r>
            <a:r>
              <a:rPr lang="it-IT" dirty="0">
                <a:solidFill>
                  <a:prstClr val="black"/>
                </a:solidFill>
                <a:latin typeface="Consolas" panose="020B0609020204030204" pitchFamily="49" charset="0"/>
              </a:rPr>
              <a:t> </a:t>
            </a:r>
            <a:r>
              <a:rPr lang="it-IT" dirty="0">
                <a:solidFill>
                  <a:srgbClr val="008000"/>
                </a:solidFill>
                <a:latin typeface="Consolas" panose="020B0609020204030204" pitchFamily="49" charset="0"/>
              </a:rPr>
              <a:t>sys</a:t>
            </a:r>
            <a:r>
              <a:rPr lang="it-IT" dirty="0">
                <a:solidFill>
                  <a:srgbClr val="808080"/>
                </a:solidFill>
                <a:latin typeface="Consolas" panose="020B0609020204030204" pitchFamily="49" charset="0"/>
              </a:rPr>
              <a:t>.</a:t>
            </a:r>
            <a:r>
              <a:rPr lang="it-IT" dirty="0">
                <a:solidFill>
                  <a:srgbClr val="008000"/>
                </a:solidFill>
                <a:latin typeface="Consolas" panose="020B0609020204030204" pitchFamily="49" charset="0"/>
              </a:rPr>
              <a:t>dm_exec_cached_plans</a:t>
            </a:r>
            <a:endParaRPr lang="it-IT" dirty="0">
              <a:solidFill>
                <a:prstClr val="black"/>
              </a:solidFill>
              <a:latin typeface="Consolas" panose="020B0609020204030204" pitchFamily="49" charset="0"/>
            </a:endParaRPr>
          </a:p>
          <a:p>
            <a:r>
              <a:rPr lang="it-IT" dirty="0">
                <a:solidFill>
                  <a:srgbClr val="808080"/>
                </a:solidFill>
                <a:latin typeface="Consolas" panose="020B0609020204030204" pitchFamily="49" charset="0"/>
              </a:rPr>
              <a:t>CROSS</a:t>
            </a:r>
            <a:r>
              <a:rPr lang="it-IT" dirty="0">
                <a:solidFill>
                  <a:prstClr val="black"/>
                </a:solidFill>
                <a:latin typeface="Consolas" panose="020B0609020204030204" pitchFamily="49" charset="0"/>
              </a:rPr>
              <a:t> </a:t>
            </a:r>
            <a:r>
              <a:rPr lang="it-IT" dirty="0">
                <a:solidFill>
                  <a:srgbClr val="808080"/>
                </a:solidFill>
                <a:latin typeface="Consolas" panose="020B0609020204030204" pitchFamily="49" charset="0"/>
              </a:rPr>
              <a:t>APPLY</a:t>
            </a:r>
            <a:r>
              <a:rPr lang="it-IT" dirty="0">
                <a:solidFill>
                  <a:prstClr val="black"/>
                </a:solidFill>
                <a:latin typeface="Consolas" panose="020B0609020204030204" pitchFamily="49" charset="0"/>
              </a:rPr>
              <a:t> </a:t>
            </a:r>
            <a:r>
              <a:rPr lang="it-IT" dirty="0">
                <a:solidFill>
                  <a:srgbClr val="008000"/>
                </a:solidFill>
                <a:latin typeface="Consolas" panose="020B0609020204030204" pitchFamily="49" charset="0"/>
              </a:rPr>
              <a:t>sys</a:t>
            </a:r>
            <a:r>
              <a:rPr lang="it-IT" dirty="0">
                <a:solidFill>
                  <a:srgbClr val="808080"/>
                </a:solidFill>
                <a:latin typeface="Consolas" panose="020B0609020204030204" pitchFamily="49" charset="0"/>
              </a:rPr>
              <a:t>.</a:t>
            </a:r>
            <a:r>
              <a:rPr lang="it-IT" dirty="0">
                <a:solidFill>
                  <a:srgbClr val="008000"/>
                </a:solidFill>
                <a:latin typeface="Consolas" panose="020B0609020204030204" pitchFamily="49" charset="0"/>
              </a:rPr>
              <a:t>dm_exec_query_plan</a:t>
            </a:r>
            <a:r>
              <a:rPr lang="it-IT" dirty="0">
                <a:solidFill>
                  <a:srgbClr val="808080"/>
                </a:solidFill>
                <a:latin typeface="Consolas" panose="020B0609020204030204" pitchFamily="49" charset="0"/>
              </a:rPr>
              <a:t>(</a:t>
            </a:r>
            <a:r>
              <a:rPr lang="it-IT" dirty="0">
                <a:solidFill>
                  <a:prstClr val="black"/>
                </a:solidFill>
                <a:latin typeface="Consolas" panose="020B0609020204030204" pitchFamily="49" charset="0"/>
              </a:rPr>
              <a:t>plan_handle</a:t>
            </a:r>
            <a:r>
              <a:rPr lang="it-IT" dirty="0">
                <a:solidFill>
                  <a:srgbClr val="808080"/>
                </a:solidFill>
                <a:latin typeface="Consolas" panose="020B0609020204030204" pitchFamily="49" charset="0"/>
              </a:rPr>
              <a:t>)</a:t>
            </a:r>
            <a:endParaRPr lang="it-IT" dirty="0">
              <a:solidFill>
                <a:prstClr val="black"/>
              </a:solidFill>
              <a:latin typeface="Consolas" panose="020B0609020204030204" pitchFamily="49" charset="0"/>
            </a:endParaRPr>
          </a:p>
          <a:p>
            <a:r>
              <a:rPr lang="it-IT" dirty="0">
                <a:solidFill>
                  <a:srgbClr val="808080"/>
                </a:solidFill>
                <a:latin typeface="Consolas" panose="020B0609020204030204" pitchFamily="49" charset="0"/>
              </a:rPr>
              <a:t>CROSS</a:t>
            </a:r>
            <a:r>
              <a:rPr lang="it-IT" dirty="0">
                <a:solidFill>
                  <a:prstClr val="black"/>
                </a:solidFill>
                <a:latin typeface="Consolas" panose="020B0609020204030204" pitchFamily="49" charset="0"/>
              </a:rPr>
              <a:t> </a:t>
            </a:r>
            <a:r>
              <a:rPr lang="it-IT" dirty="0">
                <a:solidFill>
                  <a:srgbClr val="808080"/>
                </a:solidFill>
                <a:latin typeface="Consolas" panose="020B0609020204030204" pitchFamily="49" charset="0"/>
              </a:rPr>
              <a:t>APPLY</a:t>
            </a:r>
            <a:r>
              <a:rPr lang="it-IT" dirty="0">
                <a:solidFill>
                  <a:prstClr val="black"/>
                </a:solidFill>
                <a:latin typeface="Consolas" panose="020B0609020204030204" pitchFamily="49" charset="0"/>
              </a:rPr>
              <a:t> </a:t>
            </a:r>
            <a:r>
              <a:rPr lang="it-IT" dirty="0">
                <a:solidFill>
                  <a:srgbClr val="008000"/>
                </a:solidFill>
                <a:latin typeface="Consolas" panose="020B0609020204030204" pitchFamily="49" charset="0"/>
              </a:rPr>
              <a:t>sys</a:t>
            </a:r>
            <a:r>
              <a:rPr lang="it-IT" dirty="0">
                <a:solidFill>
                  <a:srgbClr val="808080"/>
                </a:solidFill>
                <a:latin typeface="Consolas" panose="020B0609020204030204" pitchFamily="49" charset="0"/>
              </a:rPr>
              <a:t>.</a:t>
            </a:r>
            <a:r>
              <a:rPr lang="it-IT" dirty="0">
                <a:solidFill>
                  <a:srgbClr val="008000"/>
                </a:solidFill>
                <a:latin typeface="Consolas" panose="020B0609020204030204" pitchFamily="49" charset="0"/>
              </a:rPr>
              <a:t>dm_exec_sql_text</a:t>
            </a:r>
            <a:r>
              <a:rPr lang="it-IT" dirty="0">
                <a:solidFill>
                  <a:srgbClr val="808080"/>
                </a:solidFill>
                <a:latin typeface="Consolas" panose="020B0609020204030204" pitchFamily="49" charset="0"/>
              </a:rPr>
              <a:t>(</a:t>
            </a:r>
            <a:r>
              <a:rPr lang="it-IT" dirty="0">
                <a:solidFill>
                  <a:prstClr val="black"/>
                </a:solidFill>
                <a:latin typeface="Consolas" panose="020B0609020204030204" pitchFamily="49" charset="0"/>
              </a:rPr>
              <a:t>plan_handle</a:t>
            </a:r>
            <a:r>
              <a:rPr lang="it-IT"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692965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Limitazione delle versioni fino al 2014</a:t>
            </a:r>
          </a:p>
        </p:txBody>
      </p:sp>
      <p:sp>
        <p:nvSpPr>
          <p:cNvPr id="3" name="Content Placeholder 2"/>
          <p:cNvSpPr>
            <a:spLocks noGrp="1"/>
          </p:cNvSpPr>
          <p:nvPr>
            <p:ph sz="quarter" idx="10"/>
          </p:nvPr>
        </p:nvSpPr>
        <p:spPr>
          <a:xfrm>
            <a:off x="327508" y="1487490"/>
            <a:ext cx="8652143" cy="3687626"/>
          </a:xfrm>
        </p:spPr>
        <p:txBody>
          <a:bodyPr/>
          <a:lstStyle/>
          <a:p>
            <a:r>
              <a:rPr lang="it-IT" b="1" dirty="0"/>
              <a:t>L’execution plan in memoria è sempre l’ultimo compilato</a:t>
            </a:r>
          </a:p>
          <a:p>
            <a:r>
              <a:rPr lang="it-IT" b="1" dirty="0"/>
              <a:t>Quali sono gli execution plan prodotti per una certa query?</a:t>
            </a:r>
          </a:p>
          <a:p>
            <a:r>
              <a:rPr lang="it-IT" b="1" dirty="0"/>
              <a:t>Quando è cambiato l’execution plan di una query?</a:t>
            </a:r>
          </a:p>
          <a:p>
            <a:r>
              <a:rPr lang="it-IT" b="1" dirty="0"/>
              <a:t>Quali sono le prestazioni nel tempo di una certa query?</a:t>
            </a:r>
          </a:p>
          <a:p>
            <a:r>
              <a:rPr lang="it-IT" b="1" dirty="0"/>
              <a:t>Quali sono le query che ultimamente stanno degradando?</a:t>
            </a:r>
          </a:p>
          <a:p>
            <a:endParaRPr lang="it-IT" dirty="0"/>
          </a:p>
          <a:p>
            <a:endParaRPr lang="it-IT" dirty="0"/>
          </a:p>
        </p:txBody>
      </p:sp>
    </p:spTree>
    <p:extLst>
      <p:ext uri="{BB962C8B-B14F-4D97-AF65-F5344CB8AC3E}">
        <p14:creationId xmlns:p14="http://schemas.microsoft.com/office/powerpoint/2010/main" val="25295482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9331" y="1219334"/>
            <a:ext cx="2203395" cy="3846889"/>
          </a:xfrm>
          <a:prstGeom prst="rect">
            <a:avLst/>
          </a:prstGeom>
          <a:gradFill>
            <a:gsLst>
              <a:gs pos="0">
                <a:schemeClr val="accent1">
                  <a:lumMod val="5000"/>
                  <a:lumOff val="95000"/>
                </a:schemeClr>
              </a:gs>
              <a:gs pos="100000">
                <a:schemeClr val="bg1">
                  <a:lumMod val="85000"/>
                </a:schemeClr>
              </a:gs>
            </a:gsLst>
            <a:lin ang="5400000" scaled="1"/>
          </a:gradFill>
          <a:ln w="793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4" name="Rectangle 13"/>
          <p:cNvSpPr/>
          <p:nvPr/>
        </p:nvSpPr>
        <p:spPr>
          <a:xfrm>
            <a:off x="2011856" y="1180123"/>
            <a:ext cx="3611401" cy="4175648"/>
          </a:xfrm>
          <a:prstGeom prst="rect">
            <a:avLst/>
          </a:prstGeom>
          <a:gradFill>
            <a:gsLst>
              <a:gs pos="0">
                <a:schemeClr val="accent1">
                  <a:lumMod val="5000"/>
                  <a:lumOff val="95000"/>
                </a:schemeClr>
              </a:gs>
              <a:gs pos="100000">
                <a:schemeClr val="bg1">
                  <a:lumMod val="85000"/>
                </a:schemeClr>
              </a:gs>
            </a:gsLst>
            <a:lin ang="5400000" scaled="1"/>
          </a:gradFill>
          <a:ln w="79375">
            <a:noFill/>
          </a:ln>
        </p:spPr>
        <p:style>
          <a:lnRef idx="1">
            <a:schemeClr val="accent1"/>
          </a:lnRef>
          <a:fillRef idx="3">
            <a:schemeClr val="accent1"/>
          </a:fillRef>
          <a:effectRef idx="2">
            <a:schemeClr val="accent1"/>
          </a:effectRef>
          <a:fontRef idx="minor">
            <a:schemeClr val="lt1"/>
          </a:fontRef>
        </p:style>
        <p:txBody>
          <a:bodyPr rtlCol="0" anchor="ctr"/>
          <a:lstStyle/>
          <a:p>
            <a:endParaRPr lang="it-IT" b="1" dirty="0">
              <a:solidFill>
                <a:schemeClr val="tx1"/>
              </a:solidFill>
            </a:endParaRPr>
          </a:p>
        </p:txBody>
      </p:sp>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Come funziona Query Store</a:t>
            </a:r>
          </a:p>
        </p:txBody>
      </p:sp>
      <p:sp>
        <p:nvSpPr>
          <p:cNvPr id="6" name="Rectangle 5"/>
          <p:cNvSpPr/>
          <p:nvPr/>
        </p:nvSpPr>
        <p:spPr>
          <a:xfrm>
            <a:off x="206659" y="2858072"/>
            <a:ext cx="1396721" cy="40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Optimize</a:t>
            </a:r>
          </a:p>
        </p:txBody>
      </p:sp>
      <p:sp>
        <p:nvSpPr>
          <p:cNvPr id="7" name="Rectangle 6"/>
          <p:cNvSpPr/>
          <p:nvPr/>
        </p:nvSpPr>
        <p:spPr>
          <a:xfrm>
            <a:off x="206659" y="3955480"/>
            <a:ext cx="1396721" cy="612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Execute</a:t>
            </a:r>
          </a:p>
        </p:txBody>
      </p:sp>
      <p:sp>
        <p:nvSpPr>
          <p:cNvPr id="8" name="Rectangle 7"/>
          <p:cNvSpPr/>
          <p:nvPr/>
        </p:nvSpPr>
        <p:spPr>
          <a:xfrm>
            <a:off x="2133763" y="1561973"/>
            <a:ext cx="1977851" cy="884254"/>
          </a:xfrm>
          <a:prstGeom prst="rect">
            <a:avLst/>
          </a:prstGeom>
          <a:gradFill flip="none" rotWithShape="1">
            <a:gsLst>
              <a:gs pos="0">
                <a:srgbClr val="DF5721">
                  <a:shade val="30000"/>
                  <a:satMod val="115000"/>
                </a:srgbClr>
              </a:gs>
              <a:gs pos="50000">
                <a:srgbClr val="DF5721">
                  <a:shade val="67500"/>
                  <a:satMod val="115000"/>
                </a:srgbClr>
              </a:gs>
              <a:gs pos="100000">
                <a:srgbClr val="DF5721">
                  <a:shade val="100000"/>
                  <a:satMod val="115000"/>
                </a:srgbClr>
              </a:gs>
            </a:gsLst>
            <a:lin ang="81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Plan Store</a:t>
            </a:r>
          </a:p>
        </p:txBody>
      </p:sp>
      <p:sp>
        <p:nvSpPr>
          <p:cNvPr id="10" name="Can 9"/>
          <p:cNvSpPr/>
          <p:nvPr/>
        </p:nvSpPr>
        <p:spPr>
          <a:xfrm>
            <a:off x="7219575" y="2135451"/>
            <a:ext cx="1597474" cy="256902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Query Store Storage</a:t>
            </a:r>
          </a:p>
        </p:txBody>
      </p:sp>
      <p:sp>
        <p:nvSpPr>
          <p:cNvPr id="11" name="Rectangle 10"/>
          <p:cNvSpPr/>
          <p:nvPr/>
        </p:nvSpPr>
        <p:spPr>
          <a:xfrm>
            <a:off x="2111317" y="3710830"/>
            <a:ext cx="1929011" cy="884254"/>
          </a:xfrm>
          <a:prstGeom prst="rect">
            <a:avLst/>
          </a:prstGeom>
          <a:gradFill flip="none" rotWithShape="1">
            <a:gsLst>
              <a:gs pos="0">
                <a:srgbClr val="DF5721">
                  <a:shade val="30000"/>
                  <a:satMod val="115000"/>
                </a:srgbClr>
              </a:gs>
              <a:gs pos="50000">
                <a:srgbClr val="DF5721">
                  <a:shade val="67500"/>
                  <a:satMod val="115000"/>
                </a:srgbClr>
              </a:gs>
              <a:gs pos="100000">
                <a:srgbClr val="DF5721">
                  <a:shade val="100000"/>
                  <a:satMod val="115000"/>
                </a:srgbClr>
              </a:gs>
            </a:gsLst>
            <a:lin ang="81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Runtime Stats</a:t>
            </a:r>
          </a:p>
        </p:txBody>
      </p:sp>
      <p:cxnSp>
        <p:nvCxnSpPr>
          <p:cNvPr id="4" name="Straight Arrow Connector 3"/>
          <p:cNvCxnSpPr>
            <a:stCxn id="8" idx="3"/>
          </p:cNvCxnSpPr>
          <p:nvPr/>
        </p:nvCxnSpPr>
        <p:spPr>
          <a:xfrm>
            <a:off x="4111614" y="2004100"/>
            <a:ext cx="1850615" cy="1225970"/>
          </a:xfrm>
          <a:prstGeom prst="straightConnector1">
            <a:avLst/>
          </a:prstGeom>
          <a:ln w="50800">
            <a:solidFill>
              <a:srgbClr val="CC3300"/>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a:stCxn id="11" idx="3"/>
            <a:endCxn id="34" idx="1"/>
          </p:cNvCxnSpPr>
          <p:nvPr/>
        </p:nvCxnSpPr>
        <p:spPr>
          <a:xfrm flipV="1">
            <a:off x="4040328" y="3369508"/>
            <a:ext cx="1939618" cy="783449"/>
          </a:xfrm>
          <a:prstGeom prst="straightConnector1">
            <a:avLst/>
          </a:prstGeom>
          <a:ln w="50800">
            <a:solidFill>
              <a:srgbClr val="CC3300"/>
            </a:solidFill>
            <a:tailEnd type="triangle"/>
          </a:ln>
        </p:spPr>
        <p:style>
          <a:lnRef idx="3">
            <a:schemeClr val="accent1"/>
          </a:lnRef>
          <a:fillRef idx="0">
            <a:schemeClr val="accent1"/>
          </a:fillRef>
          <a:effectRef idx="2">
            <a:schemeClr val="accent1"/>
          </a:effectRef>
          <a:fontRef idx="minor">
            <a:schemeClr val="tx1"/>
          </a:fontRef>
        </p:style>
      </p:cxn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946" y="3013813"/>
            <a:ext cx="711389" cy="711389"/>
          </a:xfrm>
          <a:prstGeom prst="rect">
            <a:avLst/>
          </a:prstGeom>
        </p:spPr>
      </p:pic>
      <p:cxnSp>
        <p:nvCxnSpPr>
          <p:cNvPr id="40" name="Straight Arrow Connector 39"/>
          <p:cNvCxnSpPr/>
          <p:nvPr/>
        </p:nvCxnSpPr>
        <p:spPr>
          <a:xfrm>
            <a:off x="6694124" y="3369507"/>
            <a:ext cx="525451" cy="0"/>
          </a:xfrm>
          <a:prstGeom prst="straightConnector1">
            <a:avLst/>
          </a:prstGeom>
          <a:ln>
            <a:solidFill>
              <a:schemeClr val="accent1"/>
            </a:solidFill>
            <a:tailEnd type="triangle"/>
          </a:ln>
        </p:spPr>
        <p:style>
          <a:lnRef idx="3">
            <a:schemeClr val="accent3"/>
          </a:lnRef>
          <a:fillRef idx="0">
            <a:schemeClr val="accent3"/>
          </a:fillRef>
          <a:effectRef idx="2">
            <a:schemeClr val="accent3"/>
          </a:effectRef>
          <a:fontRef idx="minor">
            <a:schemeClr val="tx1"/>
          </a:fontRef>
        </p:style>
      </p:cxnSp>
      <p:sp>
        <p:nvSpPr>
          <p:cNvPr id="52" name="TextBox 51"/>
          <p:cNvSpPr txBox="1"/>
          <p:nvPr/>
        </p:nvSpPr>
        <p:spPr>
          <a:xfrm>
            <a:off x="2018338" y="1158362"/>
            <a:ext cx="1069524" cy="369332"/>
          </a:xfrm>
          <a:prstGeom prst="rect">
            <a:avLst/>
          </a:prstGeom>
          <a:noFill/>
        </p:spPr>
        <p:txBody>
          <a:bodyPr wrap="none" rtlCol="0">
            <a:spAutoFit/>
          </a:bodyPr>
          <a:lstStyle/>
          <a:p>
            <a:r>
              <a:rPr lang="it-IT" b="1" dirty="0">
                <a:solidFill>
                  <a:schemeClr val="bg2">
                    <a:lumMod val="75000"/>
                  </a:schemeClr>
                </a:solidFill>
              </a:rPr>
              <a:t>Memory</a:t>
            </a:r>
          </a:p>
        </p:txBody>
      </p:sp>
      <p:sp>
        <p:nvSpPr>
          <p:cNvPr id="53" name="TextBox 52"/>
          <p:cNvSpPr txBox="1"/>
          <p:nvPr/>
        </p:nvSpPr>
        <p:spPr>
          <a:xfrm>
            <a:off x="6877142" y="1206461"/>
            <a:ext cx="671979" cy="369332"/>
          </a:xfrm>
          <a:prstGeom prst="rect">
            <a:avLst/>
          </a:prstGeom>
          <a:noFill/>
        </p:spPr>
        <p:txBody>
          <a:bodyPr wrap="none" rtlCol="0">
            <a:spAutoFit/>
          </a:bodyPr>
          <a:lstStyle/>
          <a:p>
            <a:r>
              <a:rPr lang="it-IT" b="1" dirty="0">
                <a:solidFill>
                  <a:schemeClr val="bg2">
                    <a:lumMod val="75000"/>
                  </a:schemeClr>
                </a:solidFill>
              </a:rPr>
              <a:t>Disk</a:t>
            </a:r>
          </a:p>
        </p:txBody>
      </p:sp>
      <p:sp>
        <p:nvSpPr>
          <p:cNvPr id="13" name="TextBox 12"/>
          <p:cNvSpPr txBox="1"/>
          <p:nvPr/>
        </p:nvSpPr>
        <p:spPr>
          <a:xfrm>
            <a:off x="6412094" y="3728841"/>
            <a:ext cx="1369286" cy="338554"/>
          </a:xfrm>
          <a:prstGeom prst="rect">
            <a:avLst/>
          </a:prstGeom>
          <a:noFill/>
        </p:spPr>
        <p:txBody>
          <a:bodyPr wrap="none" rtlCol="0">
            <a:spAutoFit/>
          </a:bodyPr>
          <a:lstStyle/>
          <a:p>
            <a:r>
              <a:rPr lang="it-IT" sz="1600" dirty="0"/>
              <a:t>Asyncronous</a:t>
            </a:r>
          </a:p>
        </p:txBody>
      </p:sp>
      <p:grpSp>
        <p:nvGrpSpPr>
          <p:cNvPr id="3" name="Group 2"/>
          <p:cNvGrpSpPr/>
          <p:nvPr/>
        </p:nvGrpSpPr>
        <p:grpSpPr>
          <a:xfrm>
            <a:off x="1996082" y="2508457"/>
            <a:ext cx="5997405" cy="3619214"/>
            <a:chOff x="1996082" y="2508457"/>
            <a:chExt cx="5997405" cy="3619214"/>
          </a:xfrm>
        </p:grpSpPr>
        <p:sp>
          <p:nvSpPr>
            <p:cNvPr id="20" name="Rectangle 19"/>
            <p:cNvSpPr/>
            <p:nvPr/>
          </p:nvSpPr>
          <p:spPr>
            <a:xfrm>
              <a:off x="3253026" y="5466304"/>
              <a:ext cx="4740461" cy="65314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ectangle 15"/>
            <p:cNvSpPr/>
            <p:nvPr/>
          </p:nvSpPr>
          <p:spPr>
            <a:xfrm>
              <a:off x="2035647" y="2508457"/>
              <a:ext cx="3524876" cy="369332"/>
            </a:xfrm>
            <a:prstGeom prst="rect">
              <a:avLst/>
            </a:prstGeom>
          </p:spPr>
          <p:txBody>
            <a:bodyPr wrap="none">
              <a:spAutoFit/>
            </a:bodyPr>
            <a:lstStyle/>
            <a:p>
              <a:r>
                <a:rPr lang="it-IT" b="1" dirty="0">
                  <a:solidFill>
                    <a:srgbClr val="000000"/>
                  </a:solidFill>
                  <a:effectLst>
                    <a:innerShdw blurRad="63500" dist="50800" dir="2700000">
                      <a:prstClr val="black">
                        <a:alpha val="50000"/>
                      </a:prstClr>
                    </a:innerShdw>
                  </a:effectLst>
                  <a:latin typeface="Segoe UI" panose="020B0502040204020203" pitchFamily="34" charset="0"/>
                </a:rPr>
                <a:t>sys.query_store_plan </a:t>
              </a:r>
              <a:r>
                <a:rPr lang="it-IT" sz="1200" b="1" i="1" dirty="0">
                  <a:solidFill>
                    <a:srgbClr val="000000"/>
                  </a:solidFill>
                  <a:effectLst>
                    <a:innerShdw blurRad="63500" dist="50800" dir="2700000">
                      <a:prstClr val="black">
                        <a:alpha val="50000"/>
                      </a:prstClr>
                    </a:innerShdw>
                  </a:effectLst>
                  <a:latin typeface="Segoe UI" panose="020B0502040204020203" pitchFamily="34" charset="0"/>
                </a:rPr>
                <a:t>(compile time)</a:t>
              </a:r>
            </a:p>
          </p:txBody>
        </p:sp>
        <p:sp>
          <p:nvSpPr>
            <p:cNvPr id="17" name="Rectangle 16"/>
            <p:cNvSpPr/>
            <p:nvPr/>
          </p:nvSpPr>
          <p:spPr>
            <a:xfrm>
              <a:off x="2048195" y="4625039"/>
              <a:ext cx="3638112" cy="369332"/>
            </a:xfrm>
            <a:prstGeom prst="rect">
              <a:avLst/>
            </a:prstGeom>
          </p:spPr>
          <p:txBody>
            <a:bodyPr wrap="none">
              <a:spAutoFit/>
            </a:bodyPr>
            <a:lstStyle/>
            <a:p>
              <a:r>
                <a:rPr lang="it-IT" b="1" dirty="0">
                  <a:solidFill>
                    <a:srgbClr val="000000"/>
                  </a:solidFill>
                  <a:effectLst>
                    <a:innerShdw blurRad="63500" dist="50800" dir="2700000">
                      <a:prstClr val="black">
                        <a:alpha val="50000"/>
                      </a:prstClr>
                    </a:innerShdw>
                  </a:effectLst>
                  <a:latin typeface="Segoe UI" panose="020B0502040204020203" pitchFamily="34" charset="0"/>
                </a:rPr>
                <a:t>∆ sys.query_store_runtime_stats</a:t>
              </a:r>
            </a:p>
          </p:txBody>
        </p:sp>
        <p:sp>
          <p:nvSpPr>
            <p:cNvPr id="21" name="Rectangle 20"/>
            <p:cNvSpPr/>
            <p:nvPr/>
          </p:nvSpPr>
          <p:spPr>
            <a:xfrm>
              <a:off x="2037080" y="3162082"/>
              <a:ext cx="3101875" cy="369332"/>
            </a:xfrm>
            <a:prstGeom prst="rect">
              <a:avLst/>
            </a:prstGeom>
          </p:spPr>
          <p:txBody>
            <a:bodyPr wrap="none">
              <a:spAutoFit/>
            </a:bodyPr>
            <a:lstStyle/>
            <a:p>
              <a:r>
                <a:rPr lang="it-IT" b="1" dirty="0">
                  <a:solidFill>
                    <a:srgbClr val="000000"/>
                  </a:solidFill>
                  <a:latin typeface="Segoe UI" panose="020B0502040204020203" pitchFamily="34" charset="0"/>
                </a:rPr>
                <a:t>sys.query_store_query_text</a:t>
              </a:r>
              <a:endParaRPr lang="it-IT" b="1" i="0" dirty="0">
                <a:solidFill>
                  <a:srgbClr val="000000"/>
                </a:solidFill>
                <a:effectLst/>
                <a:latin typeface="Segoe UI" panose="020B0502040204020203" pitchFamily="34" charset="0"/>
              </a:endParaRPr>
            </a:p>
          </p:txBody>
        </p:sp>
        <p:sp>
          <p:nvSpPr>
            <p:cNvPr id="47" name="Rectangle 46"/>
            <p:cNvSpPr/>
            <p:nvPr/>
          </p:nvSpPr>
          <p:spPr>
            <a:xfrm>
              <a:off x="3385237" y="5758339"/>
              <a:ext cx="3073598" cy="369332"/>
            </a:xfrm>
            <a:prstGeom prst="rect">
              <a:avLst/>
            </a:prstGeom>
          </p:spPr>
          <p:txBody>
            <a:bodyPr wrap="none">
              <a:spAutoFit/>
            </a:bodyPr>
            <a:lstStyle/>
            <a:p>
              <a:r>
                <a:rPr lang="it-IT" b="1" dirty="0">
                  <a:solidFill>
                    <a:srgbClr val="505050"/>
                  </a:solidFill>
                  <a:latin typeface="Segoe UI" panose="020B0502040204020203" pitchFamily="34" charset="0"/>
                  <a:ea typeface="Times New Roman" panose="02020603050405020304" pitchFamily="18" charset="0"/>
                </a:rPr>
                <a:t>sys.query_context_settings</a:t>
              </a:r>
              <a:endParaRPr lang="it-IT" dirty="0"/>
            </a:p>
          </p:txBody>
        </p:sp>
        <p:sp>
          <p:nvSpPr>
            <p:cNvPr id="48" name="Rectangle 47"/>
            <p:cNvSpPr/>
            <p:nvPr/>
          </p:nvSpPr>
          <p:spPr>
            <a:xfrm>
              <a:off x="1996082" y="4919511"/>
              <a:ext cx="4333430" cy="369332"/>
            </a:xfrm>
            <a:prstGeom prst="rect">
              <a:avLst/>
            </a:prstGeom>
          </p:spPr>
          <p:txBody>
            <a:bodyPr wrap="none">
              <a:spAutoFit/>
            </a:bodyPr>
            <a:lstStyle/>
            <a:p>
              <a:r>
                <a:rPr lang="en-US" b="1" dirty="0" err="1">
                  <a:solidFill>
                    <a:srgbClr val="505050"/>
                  </a:solidFill>
                  <a:latin typeface="Segoe UI" panose="020B0502040204020203" pitchFamily="34" charset="0"/>
                  <a:ea typeface="Times New Roman" panose="02020603050405020304" pitchFamily="18" charset="0"/>
                </a:rPr>
                <a:t>sys.query_store_runtime_stats_interval</a:t>
              </a:r>
              <a:endParaRPr lang="it-IT" dirty="0"/>
            </a:p>
          </p:txBody>
        </p:sp>
        <p:sp>
          <p:nvSpPr>
            <p:cNvPr id="32" name="Rectangle 31"/>
            <p:cNvSpPr/>
            <p:nvPr/>
          </p:nvSpPr>
          <p:spPr>
            <a:xfrm>
              <a:off x="3385237" y="5443836"/>
              <a:ext cx="3828677" cy="369332"/>
            </a:xfrm>
            <a:prstGeom prst="rect">
              <a:avLst/>
            </a:prstGeom>
          </p:spPr>
          <p:txBody>
            <a:bodyPr wrap="none">
              <a:spAutoFit/>
            </a:bodyPr>
            <a:lstStyle/>
            <a:p>
              <a:r>
                <a:rPr lang="it-IT" b="1" dirty="0">
                  <a:solidFill>
                    <a:srgbClr val="505050"/>
                  </a:solidFill>
                  <a:latin typeface="Segoe UI" panose="020B0502040204020203" pitchFamily="34" charset="0"/>
                  <a:ea typeface="Times New Roman" panose="02020603050405020304" pitchFamily="18" charset="0"/>
                </a:rPr>
                <a:t>sys.database_query_store_options</a:t>
              </a:r>
            </a:p>
          </p:txBody>
        </p:sp>
        <p:sp>
          <p:nvSpPr>
            <p:cNvPr id="23" name="Rectangle 22"/>
            <p:cNvSpPr/>
            <p:nvPr/>
          </p:nvSpPr>
          <p:spPr>
            <a:xfrm>
              <a:off x="2029737" y="2831189"/>
              <a:ext cx="2573782" cy="369332"/>
            </a:xfrm>
            <a:prstGeom prst="rect">
              <a:avLst/>
            </a:prstGeom>
          </p:spPr>
          <p:txBody>
            <a:bodyPr wrap="none">
              <a:spAutoFit/>
            </a:bodyPr>
            <a:lstStyle/>
            <a:p>
              <a:r>
                <a:rPr lang="it-IT" b="1" dirty="0">
                  <a:solidFill>
                    <a:srgbClr val="000000"/>
                  </a:solidFill>
                  <a:latin typeface="Segoe UI" panose="020B0502040204020203" pitchFamily="34" charset="0"/>
                </a:rPr>
                <a:t>sys.query_store_query</a:t>
              </a:r>
            </a:p>
          </p:txBody>
        </p:sp>
      </p:grpSp>
      <p:sp>
        <p:nvSpPr>
          <p:cNvPr id="24" name="Down Arrow 23"/>
          <p:cNvSpPr/>
          <p:nvPr/>
        </p:nvSpPr>
        <p:spPr>
          <a:xfrm>
            <a:off x="725255" y="1180124"/>
            <a:ext cx="212478" cy="51672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37" name="Down Arrow 36"/>
          <p:cNvSpPr/>
          <p:nvPr/>
        </p:nvSpPr>
        <p:spPr>
          <a:xfrm>
            <a:off x="697648" y="3313984"/>
            <a:ext cx="275746" cy="611761"/>
          </a:xfrm>
          <a:prstGeom prst="downArrow">
            <a:avLst>
              <a:gd name="adj1" fmla="val 33692"/>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5" name="Lightning Bolt 24"/>
          <p:cNvSpPr/>
          <p:nvPr/>
        </p:nvSpPr>
        <p:spPr>
          <a:xfrm>
            <a:off x="1581186" y="1883424"/>
            <a:ext cx="500008" cy="390130"/>
          </a:xfrm>
          <a:prstGeom prst="lightningBolt">
            <a:avLst/>
          </a:prstGeom>
          <a:gradFill>
            <a:gsLst>
              <a:gs pos="0">
                <a:srgbClr val="C00000"/>
              </a:gs>
              <a:gs pos="10000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Lightning Bolt 38"/>
          <p:cNvSpPr/>
          <p:nvPr/>
        </p:nvSpPr>
        <p:spPr>
          <a:xfrm>
            <a:off x="1563780" y="2431620"/>
            <a:ext cx="500008" cy="390130"/>
          </a:xfrm>
          <a:prstGeom prst="lightningBolt">
            <a:avLst/>
          </a:prstGeom>
          <a:gradFill>
            <a:gsLst>
              <a:gs pos="0">
                <a:srgbClr val="C00000"/>
              </a:gs>
              <a:gs pos="10000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1" name="Down Arrow 40"/>
          <p:cNvSpPr/>
          <p:nvPr/>
        </p:nvSpPr>
        <p:spPr>
          <a:xfrm>
            <a:off x="716237" y="4613277"/>
            <a:ext cx="221496" cy="860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6" name="TextBox 25"/>
          <p:cNvSpPr txBox="1"/>
          <p:nvPr/>
        </p:nvSpPr>
        <p:spPr>
          <a:xfrm>
            <a:off x="123643" y="5409103"/>
            <a:ext cx="1518364" cy="369332"/>
          </a:xfrm>
          <a:prstGeom prst="rect">
            <a:avLst/>
          </a:prstGeom>
          <a:noFill/>
        </p:spPr>
        <p:txBody>
          <a:bodyPr wrap="none" rtlCol="0">
            <a:spAutoFit/>
          </a:bodyPr>
          <a:lstStyle/>
          <a:p>
            <a:r>
              <a:rPr lang="it-IT" dirty="0"/>
              <a:t>Query output</a:t>
            </a:r>
          </a:p>
        </p:txBody>
      </p:sp>
      <p:sp>
        <p:nvSpPr>
          <p:cNvPr id="5" name="TextBox 4"/>
          <p:cNvSpPr txBox="1"/>
          <p:nvPr/>
        </p:nvSpPr>
        <p:spPr>
          <a:xfrm>
            <a:off x="6665840" y="1584074"/>
            <a:ext cx="1776448" cy="307777"/>
          </a:xfrm>
          <a:prstGeom prst="rect">
            <a:avLst/>
          </a:prstGeom>
          <a:noFill/>
        </p:spPr>
        <p:txBody>
          <a:bodyPr wrap="none" rtlCol="0">
            <a:spAutoFit/>
          </a:bodyPr>
          <a:lstStyle/>
          <a:p>
            <a:r>
              <a:rPr lang="it-IT" sz="1400" u="sng" dirty="0">
                <a:latin typeface="Aharoni" panose="02010803020104030203" pitchFamily="2" charset="-79"/>
                <a:cs typeface="Aharoni" panose="02010803020104030203" pitchFamily="2" charset="-79"/>
              </a:rPr>
              <a:t>Data Flush Interval</a:t>
            </a:r>
          </a:p>
        </p:txBody>
      </p:sp>
      <p:sp>
        <p:nvSpPr>
          <p:cNvPr id="35" name="TextBox 34"/>
          <p:cNvSpPr txBox="1"/>
          <p:nvPr/>
        </p:nvSpPr>
        <p:spPr>
          <a:xfrm>
            <a:off x="4263609" y="1319652"/>
            <a:ext cx="2408032" cy="307777"/>
          </a:xfrm>
          <a:prstGeom prst="rect">
            <a:avLst/>
          </a:prstGeom>
          <a:noFill/>
        </p:spPr>
        <p:txBody>
          <a:bodyPr wrap="none" rtlCol="0">
            <a:spAutoFit/>
          </a:bodyPr>
          <a:lstStyle/>
          <a:p>
            <a:r>
              <a:rPr lang="it-IT" sz="1400" u="sng" dirty="0">
                <a:latin typeface="Aharoni" panose="02010803020104030203" pitchFamily="2" charset="-79"/>
                <a:cs typeface="Aharoni" panose="02010803020104030203" pitchFamily="2" charset="-79"/>
              </a:rPr>
              <a:t>Statistic Collection Interval</a:t>
            </a:r>
          </a:p>
        </p:txBody>
      </p:sp>
      <p:cxnSp>
        <p:nvCxnSpPr>
          <p:cNvPr id="18" name="Straight Arrow Connector 17"/>
          <p:cNvCxnSpPr/>
          <p:nvPr/>
        </p:nvCxnSpPr>
        <p:spPr>
          <a:xfrm flipH="1">
            <a:off x="6102209" y="1527694"/>
            <a:ext cx="109163" cy="148611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6864735" y="1816239"/>
            <a:ext cx="109163" cy="148611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191721" y="1720515"/>
            <a:ext cx="1396721" cy="40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Bind</a:t>
            </a:r>
          </a:p>
        </p:txBody>
      </p:sp>
      <p:sp>
        <p:nvSpPr>
          <p:cNvPr id="42" name="Rectangle 41"/>
          <p:cNvSpPr/>
          <p:nvPr/>
        </p:nvSpPr>
        <p:spPr>
          <a:xfrm>
            <a:off x="198984" y="2295548"/>
            <a:ext cx="1396721" cy="409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Compile</a:t>
            </a:r>
          </a:p>
        </p:txBody>
      </p:sp>
      <p:sp>
        <p:nvSpPr>
          <p:cNvPr id="43" name="Lightning Bolt 42"/>
          <p:cNvSpPr/>
          <p:nvPr/>
        </p:nvSpPr>
        <p:spPr>
          <a:xfrm>
            <a:off x="1606954" y="2937456"/>
            <a:ext cx="500008" cy="390130"/>
          </a:xfrm>
          <a:prstGeom prst="lightningBolt">
            <a:avLst/>
          </a:prstGeom>
          <a:gradFill>
            <a:gsLst>
              <a:gs pos="0">
                <a:srgbClr val="C00000"/>
              </a:gs>
              <a:gs pos="10000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4" name="Lightning Bolt 43"/>
          <p:cNvSpPr/>
          <p:nvPr/>
        </p:nvSpPr>
        <p:spPr>
          <a:xfrm>
            <a:off x="1632365" y="3986602"/>
            <a:ext cx="500008" cy="390130"/>
          </a:xfrm>
          <a:prstGeom prst="lightningBolt">
            <a:avLst/>
          </a:prstGeom>
          <a:gradFill>
            <a:gsLst>
              <a:gs pos="0">
                <a:srgbClr val="C00000"/>
              </a:gs>
              <a:gs pos="10000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0812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4"/>
            <a:ext cx="8794302" cy="1077046"/>
          </a:xfrm>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Query store database level configurations</a:t>
            </a:r>
          </a:p>
        </p:txBody>
      </p:sp>
      <p:sp>
        <p:nvSpPr>
          <p:cNvPr id="5" name="Rectangle 4"/>
          <p:cNvSpPr/>
          <p:nvPr/>
        </p:nvSpPr>
        <p:spPr>
          <a:xfrm>
            <a:off x="174612" y="1436245"/>
            <a:ext cx="8015591" cy="3785652"/>
          </a:xfrm>
          <a:prstGeom prst="rect">
            <a:avLst/>
          </a:prstGeom>
        </p:spPr>
        <p:txBody>
          <a:bodyPr wrap="square">
            <a:spAutoFit/>
          </a:bodyPr>
          <a:lstStyle/>
          <a:p>
            <a:r>
              <a:rPr lang="it-IT" sz="2000" dirty="0">
                <a:solidFill>
                  <a:srgbClr val="0000FF"/>
                </a:solidFill>
                <a:latin typeface="Consolas" panose="020B0609020204030204" pitchFamily="49" charset="0"/>
              </a:rPr>
              <a:t>ALTER</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DATABASE</a:t>
            </a:r>
            <a:r>
              <a:rPr lang="it-IT" sz="2000" dirty="0">
                <a:solidFill>
                  <a:prstClr val="black"/>
                </a:solidFill>
                <a:latin typeface="Consolas" panose="020B0609020204030204" pitchFamily="49" charset="0"/>
              </a:rPr>
              <a:t> AdventureWorks2012</a:t>
            </a:r>
          </a:p>
          <a:p>
            <a:r>
              <a:rPr lang="it-IT" sz="2000" dirty="0">
                <a:solidFill>
                  <a:srgbClr val="0000FF"/>
                </a:solidFill>
                <a:latin typeface="Consolas" panose="020B0609020204030204" pitchFamily="49" charset="0"/>
              </a:rPr>
              <a:t>SET</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QUERY_STORE</a:t>
            </a:r>
            <a:endParaRPr lang="it-IT" sz="2000" dirty="0">
              <a:solidFill>
                <a:prstClr val="black"/>
              </a:solidFill>
              <a:latin typeface="Consolas" panose="020B0609020204030204" pitchFamily="49" charset="0"/>
            </a:endParaRPr>
          </a:p>
          <a:p>
            <a:r>
              <a:rPr lang="it-IT" sz="2000" dirty="0">
                <a:solidFill>
                  <a:srgbClr val="0000FF"/>
                </a:solidFill>
                <a:latin typeface="Consolas" panose="020B0609020204030204" pitchFamily="49" charset="0"/>
              </a:rPr>
              <a:t>  </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OPERATION_MODE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READ_WRITE</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DATA_FLUSH_INTERVAL_SECONDS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300</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INTERVAL_LENGTH_MINUTES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1</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MAX_STORAGE_SIZE_MB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250</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QUERY_CAPTURE_MODE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AUTO</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SIZE_BASED_CLEANUP_MODE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AUTO</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CLEANUP_POLICY </a:t>
            </a:r>
            <a:r>
              <a:rPr lang="it-IT" sz="2000" dirty="0">
                <a:solidFill>
                  <a:srgbClr val="808080"/>
                </a:solidFill>
                <a:latin typeface="Consolas" panose="020B0609020204030204" pitchFamily="49" charset="0"/>
              </a:rPr>
              <a:t>=</a:t>
            </a:r>
            <a:r>
              <a:rPr lang="it-IT" sz="2000" dirty="0">
                <a:solidFill>
                  <a:srgbClr val="0000FF"/>
                </a:solidFill>
                <a:latin typeface="Consolas" panose="020B0609020204030204" pitchFamily="49" charset="0"/>
              </a:rPr>
              <a:t>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STALE_QUERY_THRESHOLD_DAYS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365</a:t>
            </a:r>
            <a:r>
              <a:rPr lang="it-IT" sz="2000" dirty="0">
                <a:solidFill>
                  <a:srgbClr val="808080"/>
                </a:solidFill>
                <a:latin typeface="Consolas" panose="020B0609020204030204" pitchFamily="49" charset="0"/>
              </a:rPr>
              <a:t>),</a:t>
            </a:r>
            <a:endParaRPr lang="it-IT" sz="2000" dirty="0">
              <a:solidFill>
                <a:prstClr val="black"/>
              </a:solidFill>
              <a:latin typeface="Consolas" panose="020B0609020204030204" pitchFamily="49" charset="0"/>
            </a:endParaRPr>
          </a:p>
          <a:p>
            <a:r>
              <a:rPr lang="it-IT" sz="2000" dirty="0">
                <a:solidFill>
                  <a:prstClr val="black"/>
                </a:solidFill>
                <a:latin typeface="Consolas" panose="020B0609020204030204" pitchFamily="49" charset="0"/>
              </a:rPr>
              <a:t>  MAX_PLANS_PER_QUERY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1000</a:t>
            </a:r>
          </a:p>
          <a:p>
            <a:r>
              <a:rPr lang="it-IT" sz="2000" dirty="0">
                <a:solidFill>
                  <a:prstClr val="black"/>
                </a:solidFill>
                <a:latin typeface="Consolas" panose="020B0609020204030204" pitchFamily="49" charset="0"/>
              </a:rPr>
              <a:t>  </a:t>
            </a:r>
            <a:r>
              <a:rPr lang="it-IT" sz="2000" dirty="0">
                <a:solidFill>
                  <a:srgbClr val="80808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5583677" y="1234989"/>
            <a:ext cx="3385237" cy="2927883"/>
          </a:xfrm>
          <a:prstGeom prst="rect">
            <a:avLst/>
          </a:prstGeom>
        </p:spPr>
      </p:pic>
      <p:sp>
        <p:nvSpPr>
          <p:cNvPr id="7" name="Rectangle 6"/>
          <p:cNvSpPr/>
          <p:nvPr/>
        </p:nvSpPr>
        <p:spPr>
          <a:xfrm>
            <a:off x="174612" y="5357300"/>
            <a:ext cx="8200417" cy="707886"/>
          </a:xfrm>
          <a:prstGeom prst="rect">
            <a:avLst/>
          </a:prstGeom>
          <a:solidFill>
            <a:schemeClr val="accent2">
              <a:lumMod val="20000"/>
              <a:lumOff val="80000"/>
            </a:schemeClr>
          </a:solidFill>
        </p:spPr>
        <p:txBody>
          <a:bodyPr wrap="square">
            <a:spAutoFit/>
          </a:bodyPr>
          <a:lstStyle/>
          <a:p>
            <a:r>
              <a:rPr lang="it-IT" sz="2000" dirty="0">
                <a:solidFill>
                  <a:srgbClr val="0000FF"/>
                </a:solidFill>
                <a:latin typeface="Consolas" panose="020B0609020204030204" pitchFamily="49" charset="0"/>
              </a:rPr>
              <a:t>Use</a:t>
            </a:r>
            <a:r>
              <a:rPr lang="it-IT" sz="2000" dirty="0">
                <a:solidFill>
                  <a:prstClr val="black"/>
                </a:solidFill>
                <a:latin typeface="Consolas" panose="020B0609020204030204" pitchFamily="49" charset="0"/>
              </a:rPr>
              <a:t> </a:t>
            </a:r>
            <a:r>
              <a:rPr lang="it-IT" sz="2000" dirty="0" smtClean="0">
                <a:solidFill>
                  <a:prstClr val="black"/>
                </a:solidFill>
                <a:latin typeface="Consolas" panose="020B0609020204030204" pitchFamily="49" charset="0"/>
              </a:rPr>
              <a:t>AdventureWorks2014</a:t>
            </a:r>
            <a:endParaRPr lang="it-IT" sz="2000" dirty="0">
              <a:solidFill>
                <a:prstClr val="black"/>
              </a:solidFill>
              <a:latin typeface="Consolas" panose="020B0609020204030204" pitchFamily="49" charset="0"/>
            </a:endParaRPr>
          </a:p>
          <a:p>
            <a:r>
              <a:rPr lang="it-IT" sz="2000" dirty="0">
                <a:solidFill>
                  <a:srgbClr val="0000FF"/>
                </a:solidFill>
                <a:latin typeface="Consolas" panose="020B0609020204030204" pitchFamily="49" charset="0"/>
              </a:rPr>
              <a:t>select</a:t>
            </a:r>
            <a:r>
              <a:rPr lang="it-IT" sz="2000" dirty="0">
                <a:solidFill>
                  <a:prstClr val="black"/>
                </a:solidFill>
                <a:latin typeface="Consolas" panose="020B0609020204030204" pitchFamily="49" charset="0"/>
              </a:rPr>
              <a:t> </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 </a:t>
            </a:r>
            <a:r>
              <a:rPr lang="it-IT" sz="2000" dirty="0">
                <a:solidFill>
                  <a:srgbClr val="0000FF"/>
                </a:solidFill>
                <a:latin typeface="Consolas" panose="020B0609020204030204" pitchFamily="49" charset="0"/>
              </a:rPr>
              <a:t>from</a:t>
            </a:r>
            <a:r>
              <a:rPr lang="it-IT" sz="2000" dirty="0">
                <a:solidFill>
                  <a:prstClr val="black"/>
                </a:solidFill>
                <a:latin typeface="Consolas" panose="020B0609020204030204" pitchFamily="49" charset="0"/>
              </a:rPr>
              <a:t> </a:t>
            </a:r>
            <a:r>
              <a:rPr lang="it-IT" sz="2000" dirty="0">
                <a:solidFill>
                  <a:srgbClr val="008000"/>
                </a:solidFill>
                <a:latin typeface="Consolas" panose="020B0609020204030204" pitchFamily="49" charset="0"/>
              </a:rPr>
              <a:t>sys</a:t>
            </a:r>
            <a:r>
              <a:rPr lang="it-IT" sz="2000" dirty="0">
                <a:solidFill>
                  <a:srgbClr val="808080"/>
                </a:solidFill>
                <a:latin typeface="Consolas" panose="020B0609020204030204" pitchFamily="49" charset="0"/>
              </a:rPr>
              <a:t>.</a:t>
            </a:r>
            <a:r>
              <a:rPr lang="it-IT" sz="2000" dirty="0">
                <a:solidFill>
                  <a:prstClr val="black"/>
                </a:solidFill>
                <a:latin typeface="Consolas" panose="020B0609020204030204" pitchFamily="49" charset="0"/>
              </a:rPr>
              <a:t>database_query_store_options</a:t>
            </a:r>
            <a:endParaRPr lang="it-IT" sz="2000" dirty="0"/>
          </a:p>
        </p:txBody>
      </p:sp>
    </p:spTree>
    <p:extLst>
      <p:ext uri="{BB962C8B-B14F-4D97-AF65-F5344CB8AC3E}">
        <p14:creationId xmlns:p14="http://schemas.microsoft.com/office/powerpoint/2010/main" val="25765452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4"/>
            <a:ext cx="8794302" cy="1077470"/>
          </a:xfrm>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Options explained</a:t>
            </a:r>
          </a:p>
        </p:txBody>
      </p:sp>
      <p:sp>
        <p:nvSpPr>
          <p:cNvPr id="3" name="Content Placeholder 2"/>
          <p:cNvSpPr>
            <a:spLocks noGrp="1"/>
          </p:cNvSpPr>
          <p:nvPr>
            <p:ph sz="quarter" idx="10"/>
          </p:nvPr>
        </p:nvSpPr>
        <p:spPr>
          <a:xfrm>
            <a:off x="245691" y="1009989"/>
            <a:ext cx="8723223" cy="5399695"/>
          </a:xfrm>
        </p:spPr>
        <p:txBody>
          <a:bodyPr>
            <a:normAutofit fontScale="92500" lnSpcReduction="20000"/>
          </a:bodyPr>
          <a:lstStyle/>
          <a:p>
            <a:pPr marL="0" indent="0">
              <a:buNone/>
            </a:pPr>
            <a:r>
              <a:rPr lang="it-IT" sz="2400" dirty="0">
                <a:solidFill>
                  <a:prstClr val="black"/>
                </a:solidFill>
                <a:latin typeface="Consolas" panose="020B0609020204030204" pitchFamily="49" charset="0"/>
              </a:rPr>
              <a:t>OPERATION_MODE</a:t>
            </a:r>
          </a:p>
          <a:p>
            <a:pPr marL="0" lvl="1" indent="0">
              <a:spcBef>
                <a:spcPts val="0"/>
              </a:spcBef>
              <a:spcAft>
                <a:spcPts val="0"/>
              </a:spcAft>
              <a:buClr>
                <a:schemeClr val="accent1"/>
              </a:buClr>
              <a:buSzPct val="100000"/>
              <a:buNone/>
            </a:pPr>
            <a:r>
              <a:rPr lang="it-IT" altLang="it-IT" sz="1300" dirty="0">
                <a:solidFill>
                  <a:srgbClr val="2A2A2A"/>
                </a:solidFill>
                <a:latin typeface="Segoe UI" panose="020B0502040204020203" pitchFamily="34" charset="0"/>
                <a:cs typeface="Segoe UI" panose="020B0502040204020203" pitchFamily="34" charset="0"/>
              </a:rPr>
              <a:t>Can be READ_WRITE or READ_ONLY.</a:t>
            </a:r>
            <a:endParaRPr lang="it-IT" sz="1300" dirty="0">
              <a:solidFill>
                <a:prstClr val="black"/>
              </a:solidFill>
              <a:latin typeface="Consolas" panose="020B0609020204030204" pitchFamily="49" charset="0"/>
            </a:endParaRPr>
          </a:p>
          <a:p>
            <a:pPr marL="0" indent="0">
              <a:buNone/>
            </a:pPr>
            <a:r>
              <a:rPr lang="it-IT" sz="2400" dirty="0">
                <a:solidFill>
                  <a:prstClr val="black"/>
                </a:solidFill>
                <a:latin typeface="Consolas" panose="020B0609020204030204" pitchFamily="49" charset="0"/>
              </a:rPr>
              <a:t>DATA_FLUSH_INTERVAL_SECONDS</a:t>
            </a:r>
          </a:p>
          <a:p>
            <a:pPr marL="0" lvl="1" indent="0">
              <a:spcBef>
                <a:spcPts val="0"/>
              </a:spcBef>
              <a:spcAft>
                <a:spcPts val="0"/>
              </a:spcAft>
              <a:buClr>
                <a:schemeClr val="accent1"/>
              </a:buClr>
              <a:buSzPct val="100000"/>
              <a:buNone/>
            </a:pPr>
            <a:r>
              <a:rPr lang="it-IT" altLang="it-IT" sz="1300" dirty="0">
                <a:solidFill>
                  <a:srgbClr val="2A2A2A"/>
                </a:solidFill>
                <a:latin typeface="Segoe UI" panose="020B0502040204020203" pitchFamily="34" charset="0"/>
                <a:cs typeface="Segoe UI" panose="020B0502040204020203" pitchFamily="34" charset="0"/>
              </a:rPr>
              <a:t>Frequency at which data written to disk. To optimize for performance, data collected by the query store is asynchronously written to disk. The frequency at which this asynchronous transfer occurs is defined by DATA_FLUSH_INTERVAL_SECONDS.</a:t>
            </a:r>
            <a:endParaRPr lang="it-IT" sz="1300" dirty="0">
              <a:solidFill>
                <a:srgbClr val="2A2A2A"/>
              </a:solidFill>
              <a:latin typeface="Segoe UI" panose="020B0502040204020203" pitchFamily="34" charset="0"/>
              <a:cs typeface="Segoe UI" panose="020B0502040204020203" pitchFamily="34" charset="0"/>
            </a:endParaRPr>
          </a:p>
          <a:p>
            <a:pPr marL="0" indent="0">
              <a:buNone/>
            </a:pPr>
            <a:r>
              <a:rPr lang="it-IT" sz="2400" dirty="0">
                <a:solidFill>
                  <a:prstClr val="black"/>
                </a:solidFill>
                <a:latin typeface="Consolas" panose="020B0609020204030204" pitchFamily="49" charset="0"/>
              </a:rPr>
              <a:t>INTERVAL_LENGTH_MINUTES</a:t>
            </a:r>
          </a:p>
          <a:p>
            <a:pPr marL="0" lvl="1" indent="0">
              <a:spcBef>
                <a:spcPts val="0"/>
              </a:spcBef>
              <a:spcAft>
                <a:spcPts val="0"/>
              </a:spcAft>
              <a:buClr>
                <a:schemeClr val="accent1"/>
              </a:buClr>
              <a:buSzPct val="100000"/>
              <a:buNone/>
            </a:pPr>
            <a:r>
              <a:rPr lang="it-IT" altLang="it-IT" sz="1300" b="1" dirty="0">
                <a:solidFill>
                  <a:srgbClr val="00B0F0"/>
                </a:solidFill>
                <a:latin typeface="Segoe UI" panose="020B0502040204020203" pitchFamily="34" charset="0"/>
                <a:cs typeface="Segoe UI" panose="020B0502040204020203" pitchFamily="34" charset="0"/>
              </a:rPr>
              <a:t>Time Granularity: </a:t>
            </a:r>
            <a:r>
              <a:rPr lang="it-IT" altLang="it-IT" sz="1300" dirty="0">
                <a:solidFill>
                  <a:srgbClr val="2A2A2A"/>
                </a:solidFill>
                <a:latin typeface="Segoe UI" panose="020B0502040204020203" pitchFamily="34" charset="0"/>
                <a:cs typeface="Segoe UI" panose="020B0502040204020203" pitchFamily="34" charset="0"/>
              </a:rPr>
              <a:t>Determines the time interval at which runtime execution statistics data is aggregated into the query store. To optimize for space usage, the runtime execution statistics in the Runtime Stats Store are aggregated over a fixed time window. This fixed time window is configured via INTERVAL_LENGTH_MINUTES.</a:t>
            </a:r>
            <a:endParaRPr lang="it-IT" sz="1300" dirty="0">
              <a:solidFill>
                <a:prstClr val="black"/>
              </a:solidFill>
              <a:latin typeface="Consolas" panose="020B0609020204030204" pitchFamily="49" charset="0"/>
            </a:endParaRPr>
          </a:p>
          <a:p>
            <a:pPr marL="0" indent="0">
              <a:buNone/>
            </a:pPr>
            <a:r>
              <a:rPr lang="it-IT" sz="2400" dirty="0">
                <a:solidFill>
                  <a:prstClr val="black"/>
                </a:solidFill>
                <a:latin typeface="Consolas" panose="020B0609020204030204" pitchFamily="49" charset="0"/>
              </a:rPr>
              <a:t>MAX_STORAGE_SIZE_MB</a:t>
            </a:r>
          </a:p>
          <a:p>
            <a:pPr marL="0" lvl="1" indent="0">
              <a:spcBef>
                <a:spcPts val="0"/>
              </a:spcBef>
              <a:spcAft>
                <a:spcPts val="0"/>
              </a:spcAft>
              <a:buClr>
                <a:schemeClr val="accent1"/>
              </a:buClr>
              <a:buSzPct val="100000"/>
              <a:buNone/>
            </a:pPr>
            <a:r>
              <a:rPr lang="it-IT" altLang="it-IT" sz="1300" b="1" dirty="0">
                <a:solidFill>
                  <a:srgbClr val="00B0F0"/>
                </a:solidFill>
                <a:latin typeface="Segoe UI" panose="020B0502040204020203" pitchFamily="34" charset="0"/>
                <a:cs typeface="Segoe UI" panose="020B0502040204020203" pitchFamily="34" charset="0"/>
              </a:rPr>
              <a:t>Maximum size of the query store. </a:t>
            </a:r>
            <a:r>
              <a:rPr lang="it-IT" altLang="it-IT" sz="1300" dirty="0">
                <a:solidFill>
                  <a:srgbClr val="2A2A2A"/>
                </a:solidFill>
                <a:latin typeface="Segoe UI" panose="020B0502040204020203" pitchFamily="34" charset="0"/>
                <a:cs typeface="Segoe UI" panose="020B0502040204020203" pitchFamily="34" charset="0"/>
              </a:rPr>
              <a:t>If the data in the query store hits the MAX_STORAGE_SIZE_MB limit, the query store automatically changes the state from read-write to read-only and stops collecting new data.</a:t>
            </a:r>
            <a:endParaRPr lang="it-IT" sz="1300" dirty="0">
              <a:solidFill>
                <a:prstClr val="black"/>
              </a:solidFill>
              <a:latin typeface="Consolas" panose="020B0609020204030204" pitchFamily="49" charset="0"/>
            </a:endParaRPr>
          </a:p>
          <a:p>
            <a:pPr marL="0" indent="0">
              <a:buNone/>
            </a:pPr>
            <a:r>
              <a:rPr lang="it-IT" sz="2400" dirty="0">
                <a:solidFill>
                  <a:prstClr val="black"/>
                </a:solidFill>
                <a:latin typeface="Consolas" panose="020B0609020204030204" pitchFamily="49" charset="0"/>
              </a:rPr>
              <a:t>QUERY_CAPTURE_MODE</a:t>
            </a:r>
          </a:p>
          <a:p>
            <a:pPr marL="0" lvl="1" indent="0">
              <a:spcBef>
                <a:spcPts val="0"/>
              </a:spcBef>
              <a:spcAft>
                <a:spcPts val="0"/>
              </a:spcAft>
              <a:buClr>
                <a:schemeClr val="accent1"/>
              </a:buClr>
              <a:buSzPct val="100000"/>
              <a:buNone/>
            </a:pPr>
            <a:r>
              <a:rPr lang="it-IT" altLang="it-IT" sz="1300" b="1" dirty="0">
                <a:solidFill>
                  <a:srgbClr val="00B0F0"/>
                </a:solidFill>
                <a:latin typeface="Segoe UI" panose="020B0502040204020203" pitchFamily="34" charset="0"/>
                <a:cs typeface="Segoe UI" panose="020B0502040204020203" pitchFamily="34" charset="0"/>
              </a:rPr>
              <a:t>Defines which query to be captured. </a:t>
            </a:r>
            <a:r>
              <a:rPr lang="it-IT" altLang="it-IT" sz="1300" dirty="0">
                <a:solidFill>
                  <a:srgbClr val="2A2A2A"/>
                </a:solidFill>
                <a:latin typeface="Segoe UI" panose="020B0502040204020203" pitchFamily="34" charset="0"/>
                <a:cs typeface="Segoe UI" panose="020B0502040204020203" pitchFamily="34" charset="0"/>
              </a:rPr>
              <a:t>Designates if the Query Store captures all queries, or relevant queries based on execution count and resource consumption, or stops adding new queries and just tracks current queries.</a:t>
            </a:r>
            <a:endParaRPr lang="it-IT" sz="1300" dirty="0">
              <a:solidFill>
                <a:prstClr val="black"/>
              </a:solidFill>
              <a:latin typeface="Consolas" panose="020B0609020204030204" pitchFamily="49" charset="0"/>
            </a:endParaRPr>
          </a:p>
          <a:p>
            <a:pPr marL="0" indent="0">
              <a:buNone/>
            </a:pPr>
            <a:r>
              <a:rPr lang="it-IT" sz="2400" dirty="0">
                <a:solidFill>
                  <a:prstClr val="black"/>
                </a:solidFill>
                <a:latin typeface="Consolas" panose="020B0609020204030204" pitchFamily="49" charset="0"/>
              </a:rPr>
              <a:t>SIZE_BASED_CLEANUP_MODE</a:t>
            </a:r>
          </a:p>
          <a:p>
            <a:pPr marL="0" lvl="1" indent="0">
              <a:spcBef>
                <a:spcPts val="0"/>
              </a:spcBef>
              <a:spcAft>
                <a:spcPts val="0"/>
              </a:spcAft>
              <a:buClr>
                <a:schemeClr val="accent1"/>
              </a:buClr>
              <a:buSzPct val="100000"/>
              <a:buNone/>
            </a:pPr>
            <a:r>
              <a:rPr lang="it-IT" altLang="it-IT" sz="1300" dirty="0">
                <a:solidFill>
                  <a:srgbClr val="2A2A2A"/>
                </a:solidFill>
                <a:latin typeface="Segoe UI" panose="020B0502040204020203" pitchFamily="34" charset="0"/>
                <a:cs typeface="Segoe UI" panose="020B0502040204020203" pitchFamily="34" charset="0"/>
              </a:rPr>
              <a:t>Controls whether the cleanup process will be automatically activated when total amount of data gets close to maximum size.</a:t>
            </a:r>
            <a:endParaRPr lang="it-IT" sz="1300" dirty="0">
              <a:solidFill>
                <a:srgbClr val="2A2A2A"/>
              </a:solidFill>
              <a:latin typeface="Segoe UI" panose="020B0502040204020203" pitchFamily="34" charset="0"/>
              <a:cs typeface="Segoe UI" panose="020B0502040204020203" pitchFamily="34" charset="0"/>
            </a:endParaRPr>
          </a:p>
          <a:p>
            <a:pPr marL="0" indent="0">
              <a:buNone/>
            </a:pPr>
            <a:r>
              <a:rPr lang="it-IT" sz="2400" dirty="0">
                <a:solidFill>
                  <a:prstClr val="black"/>
                </a:solidFill>
                <a:latin typeface="Consolas" panose="020B0609020204030204" pitchFamily="49" charset="0"/>
              </a:rPr>
              <a:t>CLEANUP_POLICY </a:t>
            </a:r>
          </a:p>
          <a:p>
            <a:pPr marL="0" lvl="1" indent="0">
              <a:spcBef>
                <a:spcPts val="0"/>
              </a:spcBef>
              <a:spcAft>
                <a:spcPts val="0"/>
              </a:spcAft>
              <a:buClr>
                <a:schemeClr val="accent1"/>
              </a:buClr>
              <a:buSzPct val="100000"/>
              <a:buNone/>
            </a:pPr>
            <a:r>
              <a:rPr lang="it-IT" altLang="it-IT" sz="1300" dirty="0">
                <a:solidFill>
                  <a:srgbClr val="2A2A2A"/>
                </a:solidFill>
                <a:latin typeface="Segoe UI" panose="020B0502040204020203" pitchFamily="34" charset="0"/>
                <a:cs typeface="Segoe UI" panose="020B0502040204020203" pitchFamily="34" charset="0"/>
              </a:rPr>
              <a:t>Configure the STALE_QUERY_THRESHOLD_DAYS argument to specify the number of days to retain data in the query store.</a:t>
            </a:r>
            <a:endParaRPr lang="it-IT" sz="1300" dirty="0">
              <a:solidFill>
                <a:srgbClr val="2A2A2A"/>
              </a:solidFill>
              <a:latin typeface="Segoe UI" panose="020B0502040204020203" pitchFamily="34" charset="0"/>
              <a:cs typeface="Segoe UI" panose="020B0502040204020203" pitchFamily="34" charset="0"/>
            </a:endParaRPr>
          </a:p>
          <a:p>
            <a:pPr marL="0" indent="0">
              <a:buNone/>
            </a:pPr>
            <a:r>
              <a:rPr lang="it-IT" sz="2400" dirty="0">
                <a:solidFill>
                  <a:prstClr val="black"/>
                </a:solidFill>
                <a:latin typeface="Consolas" panose="020B0609020204030204" pitchFamily="49" charset="0"/>
              </a:rPr>
              <a:t>MAX_PLANS_PER_QUERY</a:t>
            </a:r>
          </a:p>
          <a:p>
            <a:pPr marL="0" lvl="1" indent="0">
              <a:spcBef>
                <a:spcPts val="0"/>
              </a:spcBef>
              <a:spcAft>
                <a:spcPts val="0"/>
              </a:spcAft>
              <a:buClr>
                <a:schemeClr val="accent1"/>
              </a:buClr>
              <a:buSzPct val="100000"/>
              <a:buNone/>
            </a:pPr>
            <a:r>
              <a:rPr lang="it-IT" altLang="it-IT" sz="1300" dirty="0">
                <a:solidFill>
                  <a:srgbClr val="2A2A2A"/>
                </a:solidFill>
                <a:latin typeface="Segoe UI" panose="020B0502040204020203" pitchFamily="34" charset="0"/>
                <a:cs typeface="Segoe UI" panose="020B0502040204020203" pitchFamily="34" charset="0"/>
              </a:rPr>
              <a:t>An integer representing the maximum number of plans maintained for each query</a:t>
            </a:r>
          </a:p>
          <a:p>
            <a:pPr marL="0" indent="0">
              <a:buNone/>
            </a:pPr>
            <a:endParaRPr lang="it-IT" dirty="0"/>
          </a:p>
        </p:txBody>
      </p:sp>
    </p:spTree>
    <p:extLst>
      <p:ext uri="{BB962C8B-B14F-4D97-AF65-F5344CB8AC3E}">
        <p14:creationId xmlns:p14="http://schemas.microsoft.com/office/powerpoint/2010/main" val="9542079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616104" y="4932465"/>
            <a:ext cx="245317" cy="28743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ectangle 14"/>
          <p:cNvSpPr/>
          <p:nvPr/>
        </p:nvSpPr>
        <p:spPr>
          <a:xfrm>
            <a:off x="935665" y="4965954"/>
            <a:ext cx="319204" cy="2821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ectangle 15"/>
          <p:cNvSpPr/>
          <p:nvPr/>
        </p:nvSpPr>
        <p:spPr>
          <a:xfrm>
            <a:off x="5780615" y="3287949"/>
            <a:ext cx="649370" cy="2821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ectangle 12"/>
          <p:cNvSpPr/>
          <p:nvPr/>
        </p:nvSpPr>
        <p:spPr>
          <a:xfrm>
            <a:off x="1097367" y="3287949"/>
            <a:ext cx="566063" cy="2821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 name="Content Placeholder 2"/>
          <p:cNvSpPr>
            <a:spLocks noGrp="1"/>
          </p:cNvSpPr>
          <p:nvPr>
            <p:ph sz="quarter" idx="10"/>
          </p:nvPr>
        </p:nvSpPr>
        <p:spPr>
          <a:xfrm>
            <a:off x="245691" y="934780"/>
            <a:ext cx="8652143" cy="5328606"/>
          </a:xfrm>
        </p:spPr>
        <p:txBody>
          <a:bodyPr>
            <a:normAutofit/>
          </a:bodyPr>
          <a:lstStyle/>
          <a:p>
            <a:pPr>
              <a:spcBef>
                <a:spcPts val="600"/>
              </a:spcBef>
            </a:pPr>
            <a:r>
              <a:rPr lang="it-IT" sz="2000" dirty="0"/>
              <a:t>Il testo di una query è la stringa che inizia col primo carattere della prima keyword e finisce con l’ultimo carattere dell’ultima keyword</a:t>
            </a:r>
          </a:p>
          <a:p>
            <a:pPr>
              <a:spcBef>
                <a:spcPts val="600"/>
              </a:spcBef>
            </a:pPr>
            <a:r>
              <a:rPr lang="it-IT" sz="2000" dirty="0"/>
              <a:t>Spazi e commenti prima o dopo NON sono sono significativi</a:t>
            </a:r>
          </a:p>
          <a:p>
            <a:pPr>
              <a:spcBef>
                <a:spcPts val="600"/>
              </a:spcBef>
            </a:pPr>
            <a:r>
              <a:rPr lang="it-IT" sz="2000" dirty="0"/>
              <a:t>Spazi e commenti dentro sono significativi</a:t>
            </a:r>
          </a:p>
          <a:p>
            <a:pPr>
              <a:spcBef>
                <a:spcPts val="600"/>
              </a:spcBef>
            </a:pPr>
            <a:r>
              <a:rPr lang="it-IT" sz="2000" dirty="0"/>
              <a:t>CASE SENSITIVE</a:t>
            </a:r>
          </a:p>
          <a:p>
            <a:pPr>
              <a:spcBef>
                <a:spcPts val="600"/>
              </a:spcBef>
            </a:pPr>
            <a:r>
              <a:rPr lang="it-IT" sz="2000" dirty="0"/>
              <a:t>Attenzione, la semantica dipende dai context settings!!  </a:t>
            </a:r>
            <a:r>
              <a:rPr lang="it-IT" sz="2000" b="1" dirty="0">
                <a:solidFill>
                  <a:srgbClr val="FF0000">
                    <a:alpha val="99000"/>
                  </a:srgbClr>
                </a:solidFill>
              </a:rPr>
              <a:t>[DEMO]</a:t>
            </a:r>
          </a:p>
        </p:txBody>
      </p:sp>
      <p:sp>
        <p:nvSpPr>
          <p:cNvPr id="4" name="Title 1"/>
          <p:cNvSpPr>
            <a:spLocks noGrp="1"/>
          </p:cNvSpPr>
          <p:nvPr>
            <p:ph type="title"/>
          </p:nvPr>
        </p:nvSpPr>
        <p:spPr>
          <a:xfrm>
            <a:off x="207963" y="229073"/>
            <a:ext cx="8794302" cy="705707"/>
          </a:xfrm>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Concetti introduttivi: Cosa è una query? </a:t>
            </a:r>
            <a:r>
              <a:rPr lang="it-IT" sz="3600" b="1" dirty="0">
                <a:solidFill>
                  <a:srgbClr val="0070C0">
                    <a:alpha val="98824"/>
                  </a:srgbClr>
                </a:solidFill>
                <a:effectLst>
                  <a:outerShdw blurRad="38100" dist="38100" dir="2700000" algn="tl">
                    <a:srgbClr val="000000">
                      <a:alpha val="43137"/>
                    </a:srgbClr>
                  </a:outerShdw>
                </a:effectLst>
                <a:sym typeface="Wingdings" panose="05000000000000000000" pitchFamily="2" charset="2"/>
              </a:rPr>
              <a:t></a:t>
            </a:r>
            <a:endParaRPr lang="it-IT" sz="3600" b="1" dirty="0">
              <a:solidFill>
                <a:srgbClr val="0070C0">
                  <a:alpha val="98824"/>
                </a:srgbClr>
              </a:solidFill>
              <a:effectLst>
                <a:outerShdw blurRad="38100" dist="38100" dir="2700000" algn="tl">
                  <a:srgbClr val="000000">
                    <a:alpha val="43137"/>
                  </a:srgbClr>
                </a:outerShdw>
              </a:effectLst>
            </a:endParaRPr>
          </a:p>
        </p:txBody>
      </p:sp>
      <p:sp>
        <p:nvSpPr>
          <p:cNvPr id="8" name="Rectangle 7"/>
          <p:cNvSpPr/>
          <p:nvPr/>
        </p:nvSpPr>
        <p:spPr>
          <a:xfrm>
            <a:off x="174612" y="3247688"/>
            <a:ext cx="4754326" cy="1569660"/>
          </a:xfrm>
          <a:prstGeom prst="rect">
            <a:avLst/>
          </a:prstGeom>
        </p:spPr>
        <p:txBody>
          <a:bodyPr wrap="square">
            <a:spAutoFit/>
          </a:bodyPr>
          <a:lstStyle/>
          <a:p>
            <a:r>
              <a:rPr lang="it-IT" sz="1600" dirty="0">
                <a:solidFill>
                  <a:srgbClr val="008000"/>
                </a:solidFill>
                <a:latin typeface="Consolas" panose="020B0609020204030204" pitchFamily="49" charset="0"/>
              </a:rPr>
              <a:t>--Test1 Ciao</a:t>
            </a:r>
            <a:endParaRPr lang="it-IT" sz="1600" dirty="0">
              <a:solidFill>
                <a:prstClr val="black"/>
              </a:solidFill>
              <a:latin typeface="Consolas" panose="020B0609020204030204" pitchFamily="49" charset="0"/>
            </a:endParaRPr>
          </a:p>
          <a:p>
            <a:r>
              <a:rPr lang="it-IT" sz="1600" dirty="0">
                <a:solidFill>
                  <a:srgbClr val="0000FF"/>
                </a:solidFill>
                <a:latin typeface="Consolas" panose="020B0609020204030204" pitchFamily="49" charset="0"/>
              </a:rPr>
              <a:t>SELECT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h</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TotalDue</a:t>
            </a:r>
          </a:p>
          <a:p>
            <a:r>
              <a:rPr lang="it-IT" sz="1600" dirty="0">
                <a:solidFill>
                  <a:srgbClr val="0000FF"/>
                </a:solidFill>
                <a:latin typeface="Consolas" panose="020B0609020204030204" pitchFamily="49" charset="0"/>
              </a:rPr>
              <a:t>FROM</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SalesOrderDetail s</a:t>
            </a:r>
          </a:p>
          <a:p>
            <a:r>
              <a:rPr lang="it-IT" sz="1600" dirty="0">
                <a:solidFill>
                  <a:srgbClr val="808080"/>
                </a:solidFill>
                <a:latin typeface="Consolas" panose="020B0609020204030204" pitchFamily="49" charset="0"/>
              </a:rPr>
              <a:t>INNER</a:t>
            </a:r>
            <a:r>
              <a:rPr lang="it-IT" sz="1600" dirty="0">
                <a:solidFill>
                  <a:prstClr val="black"/>
                </a:solidFill>
                <a:latin typeface="Consolas" panose="020B0609020204030204" pitchFamily="49" charset="0"/>
              </a:rPr>
              <a:t> </a:t>
            </a:r>
            <a:r>
              <a:rPr lang="it-IT" sz="1600" dirty="0">
                <a:solidFill>
                  <a:srgbClr val="808080"/>
                </a:solidFill>
                <a:latin typeface="Consolas" panose="020B0609020204030204" pitchFamily="49" charset="0"/>
              </a:rPr>
              <a:t>JOIN</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SalesOrderHeader h</a:t>
            </a:r>
          </a:p>
          <a:p>
            <a:r>
              <a:rPr lang="it-IT" sz="1600" dirty="0">
                <a:solidFill>
                  <a:srgbClr val="0000FF"/>
                </a:solidFill>
                <a:latin typeface="Consolas" panose="020B0609020204030204" pitchFamily="49" charset="0"/>
              </a:rPr>
              <a:t>ON</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 </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p>
          <a:p>
            <a:r>
              <a:rPr lang="it-IT" sz="1600" dirty="0">
                <a:solidFill>
                  <a:srgbClr val="0000FF"/>
                </a:solidFill>
                <a:latin typeface="Consolas" panose="020B0609020204030204" pitchFamily="49" charset="0"/>
              </a:rPr>
              <a:t>WHERE</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ModifiedDate </a:t>
            </a:r>
            <a:r>
              <a:rPr lang="it-IT" sz="1600" dirty="0">
                <a:solidFill>
                  <a:srgbClr val="808080"/>
                </a:solidFill>
                <a:latin typeface="Consolas" panose="020B0609020204030204" pitchFamily="49" charset="0"/>
              </a:rPr>
              <a:t>&gt;</a:t>
            </a:r>
            <a:r>
              <a:rPr lang="it-IT" sz="1600" dirty="0">
                <a:solidFill>
                  <a:prstClr val="black"/>
                </a:solidFill>
                <a:latin typeface="Consolas" panose="020B0609020204030204" pitchFamily="49" charset="0"/>
              </a:rPr>
              <a:t> </a:t>
            </a:r>
            <a:r>
              <a:rPr lang="it-IT" sz="1600" dirty="0">
                <a:solidFill>
                  <a:srgbClr val="FF0000"/>
                </a:solidFill>
                <a:latin typeface="Consolas" panose="020B0609020204030204" pitchFamily="49" charset="0"/>
              </a:rPr>
              <a:t>'20350102'</a:t>
            </a:r>
          </a:p>
        </p:txBody>
      </p:sp>
      <p:sp>
        <p:nvSpPr>
          <p:cNvPr id="10" name="Rectangle 9"/>
          <p:cNvSpPr/>
          <p:nvPr/>
        </p:nvSpPr>
        <p:spPr>
          <a:xfrm>
            <a:off x="4852243" y="3247688"/>
            <a:ext cx="4193365" cy="1569660"/>
          </a:xfrm>
          <a:prstGeom prst="rect">
            <a:avLst/>
          </a:prstGeom>
        </p:spPr>
        <p:txBody>
          <a:bodyPr wrap="square">
            <a:spAutoFit/>
          </a:bodyPr>
          <a:lstStyle/>
          <a:p>
            <a:r>
              <a:rPr lang="it-IT" sz="1600" dirty="0">
                <a:solidFill>
                  <a:srgbClr val="008000"/>
                </a:solidFill>
                <a:latin typeface="Consolas" panose="020B0609020204030204" pitchFamily="49" charset="0"/>
              </a:rPr>
              <a:t>--Test1 Hello</a:t>
            </a:r>
            <a:endParaRPr lang="it-IT" sz="1600" dirty="0">
              <a:solidFill>
                <a:prstClr val="black"/>
              </a:solidFill>
              <a:latin typeface="Consolas" panose="020B0609020204030204" pitchFamily="49" charset="0"/>
            </a:endParaRPr>
          </a:p>
          <a:p>
            <a:r>
              <a:rPr lang="it-IT" sz="1600" dirty="0">
                <a:solidFill>
                  <a:srgbClr val="0000FF"/>
                </a:solidFill>
                <a:latin typeface="Consolas" panose="020B0609020204030204" pitchFamily="49" charset="0"/>
              </a:rPr>
              <a:t>SELECT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h</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TotalDue</a:t>
            </a:r>
          </a:p>
          <a:p>
            <a:r>
              <a:rPr lang="it-IT" sz="1600" dirty="0">
                <a:solidFill>
                  <a:srgbClr val="0000FF"/>
                </a:solidFill>
                <a:latin typeface="Consolas" panose="020B0609020204030204" pitchFamily="49" charset="0"/>
              </a:rPr>
              <a:t>FROM</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SalesOrderDetail s</a:t>
            </a:r>
          </a:p>
          <a:p>
            <a:r>
              <a:rPr lang="it-IT" sz="1600" dirty="0">
                <a:solidFill>
                  <a:srgbClr val="808080"/>
                </a:solidFill>
                <a:latin typeface="Consolas" panose="020B0609020204030204" pitchFamily="49" charset="0"/>
              </a:rPr>
              <a:t>INNER</a:t>
            </a:r>
            <a:r>
              <a:rPr lang="it-IT" sz="1600" dirty="0">
                <a:solidFill>
                  <a:prstClr val="black"/>
                </a:solidFill>
                <a:latin typeface="Consolas" panose="020B0609020204030204" pitchFamily="49" charset="0"/>
              </a:rPr>
              <a:t> </a:t>
            </a:r>
            <a:r>
              <a:rPr lang="it-IT" sz="1600" dirty="0">
                <a:solidFill>
                  <a:srgbClr val="808080"/>
                </a:solidFill>
                <a:latin typeface="Consolas" panose="020B0609020204030204" pitchFamily="49" charset="0"/>
              </a:rPr>
              <a:t>JOIN</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SalesOrderHeader h</a:t>
            </a:r>
          </a:p>
          <a:p>
            <a:r>
              <a:rPr lang="it-IT" sz="1600" dirty="0">
                <a:solidFill>
                  <a:srgbClr val="0000FF"/>
                </a:solidFill>
                <a:latin typeface="Consolas" panose="020B0609020204030204" pitchFamily="49" charset="0"/>
              </a:rPr>
              <a:t>ON</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 </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p>
          <a:p>
            <a:r>
              <a:rPr lang="it-IT" sz="1600" dirty="0">
                <a:solidFill>
                  <a:srgbClr val="0000FF"/>
                </a:solidFill>
                <a:latin typeface="Consolas" panose="020B0609020204030204" pitchFamily="49" charset="0"/>
              </a:rPr>
              <a:t>WHERE</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ModifiedDate </a:t>
            </a:r>
            <a:r>
              <a:rPr lang="it-IT" sz="1600" dirty="0">
                <a:solidFill>
                  <a:srgbClr val="808080"/>
                </a:solidFill>
                <a:latin typeface="Consolas" panose="020B0609020204030204" pitchFamily="49" charset="0"/>
              </a:rPr>
              <a:t>&gt;</a:t>
            </a:r>
            <a:r>
              <a:rPr lang="it-IT" sz="1600" dirty="0">
                <a:solidFill>
                  <a:prstClr val="black"/>
                </a:solidFill>
                <a:latin typeface="Consolas" panose="020B0609020204030204" pitchFamily="49" charset="0"/>
              </a:rPr>
              <a:t> </a:t>
            </a:r>
            <a:r>
              <a:rPr lang="it-IT" sz="1600" dirty="0">
                <a:solidFill>
                  <a:srgbClr val="FF0000"/>
                </a:solidFill>
                <a:latin typeface="Consolas" panose="020B0609020204030204" pitchFamily="49" charset="0"/>
              </a:rPr>
              <a:t>'20350102'</a:t>
            </a:r>
          </a:p>
        </p:txBody>
      </p:sp>
      <p:sp>
        <p:nvSpPr>
          <p:cNvPr id="11" name="Rectangle 10"/>
          <p:cNvSpPr/>
          <p:nvPr/>
        </p:nvSpPr>
        <p:spPr>
          <a:xfrm>
            <a:off x="171804" y="4937796"/>
            <a:ext cx="4754326" cy="1323439"/>
          </a:xfrm>
          <a:prstGeom prst="rect">
            <a:avLst/>
          </a:prstGeom>
        </p:spPr>
        <p:txBody>
          <a:bodyPr wrap="square">
            <a:spAutoFit/>
          </a:bodyPr>
          <a:lstStyle/>
          <a:p>
            <a:r>
              <a:rPr lang="it-IT" sz="1600" dirty="0">
                <a:solidFill>
                  <a:srgbClr val="0000FF"/>
                </a:solidFill>
                <a:latin typeface="Consolas" panose="020B0609020204030204" pitchFamily="49" charset="0"/>
              </a:rPr>
              <a:t>SELECT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h</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TotalDue</a:t>
            </a:r>
          </a:p>
          <a:p>
            <a:r>
              <a:rPr lang="it-IT" sz="1600" dirty="0">
                <a:solidFill>
                  <a:srgbClr val="0000FF"/>
                </a:solidFill>
                <a:latin typeface="Consolas" panose="020B0609020204030204" pitchFamily="49" charset="0"/>
              </a:rPr>
              <a:t>FROM</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SalesOrderDetail s</a:t>
            </a:r>
          </a:p>
          <a:p>
            <a:r>
              <a:rPr lang="it-IT" sz="1600" dirty="0">
                <a:solidFill>
                  <a:srgbClr val="808080"/>
                </a:solidFill>
                <a:latin typeface="Consolas" panose="020B0609020204030204" pitchFamily="49" charset="0"/>
              </a:rPr>
              <a:t>INNER</a:t>
            </a:r>
            <a:r>
              <a:rPr lang="it-IT" sz="1600" dirty="0">
                <a:solidFill>
                  <a:prstClr val="black"/>
                </a:solidFill>
                <a:latin typeface="Consolas" panose="020B0609020204030204" pitchFamily="49" charset="0"/>
              </a:rPr>
              <a:t> </a:t>
            </a:r>
            <a:r>
              <a:rPr lang="it-IT" sz="1600" dirty="0">
                <a:solidFill>
                  <a:srgbClr val="808080"/>
                </a:solidFill>
                <a:latin typeface="Consolas" panose="020B0609020204030204" pitchFamily="49" charset="0"/>
              </a:rPr>
              <a:t>JOIN</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SalesOrderHeader h</a:t>
            </a:r>
          </a:p>
          <a:p>
            <a:r>
              <a:rPr lang="it-IT" sz="1600" dirty="0">
                <a:solidFill>
                  <a:srgbClr val="0000FF"/>
                </a:solidFill>
                <a:latin typeface="Consolas" panose="020B0609020204030204" pitchFamily="49" charset="0"/>
              </a:rPr>
              <a:t>ON</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 </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p>
          <a:p>
            <a:r>
              <a:rPr lang="it-IT" sz="1600" dirty="0">
                <a:solidFill>
                  <a:srgbClr val="0000FF"/>
                </a:solidFill>
                <a:latin typeface="Consolas" panose="020B0609020204030204" pitchFamily="49" charset="0"/>
              </a:rPr>
              <a:t>WHERE</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ModifiedDate </a:t>
            </a:r>
            <a:r>
              <a:rPr lang="it-IT" sz="1600" dirty="0">
                <a:solidFill>
                  <a:srgbClr val="808080"/>
                </a:solidFill>
                <a:latin typeface="Consolas" panose="020B0609020204030204" pitchFamily="49" charset="0"/>
              </a:rPr>
              <a:t>&gt;</a:t>
            </a:r>
            <a:r>
              <a:rPr lang="it-IT" sz="1600" dirty="0">
                <a:solidFill>
                  <a:prstClr val="black"/>
                </a:solidFill>
                <a:latin typeface="Consolas" panose="020B0609020204030204" pitchFamily="49" charset="0"/>
              </a:rPr>
              <a:t> </a:t>
            </a:r>
            <a:r>
              <a:rPr lang="it-IT" sz="1600" dirty="0">
                <a:solidFill>
                  <a:srgbClr val="FF0000"/>
                </a:solidFill>
                <a:latin typeface="Consolas" panose="020B0609020204030204" pitchFamily="49" charset="0"/>
              </a:rPr>
              <a:t>'20350102'</a:t>
            </a:r>
          </a:p>
        </p:txBody>
      </p:sp>
      <p:sp>
        <p:nvSpPr>
          <p:cNvPr id="12" name="Rectangle 11"/>
          <p:cNvSpPr/>
          <p:nvPr/>
        </p:nvSpPr>
        <p:spPr>
          <a:xfrm>
            <a:off x="4852243" y="4932465"/>
            <a:ext cx="4754326" cy="1323439"/>
          </a:xfrm>
          <a:prstGeom prst="rect">
            <a:avLst/>
          </a:prstGeom>
        </p:spPr>
        <p:txBody>
          <a:bodyPr wrap="square">
            <a:spAutoFit/>
          </a:bodyPr>
          <a:lstStyle/>
          <a:p>
            <a:r>
              <a:rPr lang="it-IT" sz="1600" dirty="0">
                <a:solidFill>
                  <a:srgbClr val="0000FF"/>
                </a:solidFill>
                <a:latin typeface="Consolas" panose="020B0609020204030204" pitchFamily="49" charset="0"/>
              </a:rPr>
              <a:t>SELECT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h</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TotalDue</a:t>
            </a:r>
          </a:p>
          <a:p>
            <a:r>
              <a:rPr lang="it-IT" sz="1600" dirty="0">
                <a:solidFill>
                  <a:srgbClr val="0000FF"/>
                </a:solidFill>
                <a:latin typeface="Consolas" panose="020B0609020204030204" pitchFamily="49" charset="0"/>
              </a:rPr>
              <a:t>FROM</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SalesOrderDetail s</a:t>
            </a:r>
          </a:p>
          <a:p>
            <a:r>
              <a:rPr lang="it-IT" sz="1600" dirty="0">
                <a:solidFill>
                  <a:srgbClr val="808080"/>
                </a:solidFill>
                <a:latin typeface="Consolas" panose="020B0609020204030204" pitchFamily="49" charset="0"/>
              </a:rPr>
              <a:t>INNER</a:t>
            </a:r>
            <a:r>
              <a:rPr lang="it-IT" sz="1600" dirty="0">
                <a:solidFill>
                  <a:prstClr val="black"/>
                </a:solidFill>
                <a:latin typeface="Consolas" panose="020B0609020204030204" pitchFamily="49" charset="0"/>
              </a:rPr>
              <a:t> </a:t>
            </a:r>
            <a:r>
              <a:rPr lang="it-IT" sz="1600" dirty="0">
                <a:solidFill>
                  <a:srgbClr val="808080"/>
                </a:solidFill>
                <a:latin typeface="Consolas" panose="020B0609020204030204" pitchFamily="49" charset="0"/>
              </a:rPr>
              <a:t>JOIN</a:t>
            </a:r>
            <a:r>
              <a:rPr lang="it-IT" sz="1600" dirty="0">
                <a:solidFill>
                  <a:prstClr val="black"/>
                </a:solidFill>
                <a:latin typeface="Consolas" panose="020B0609020204030204" pitchFamily="49" charset="0"/>
              </a:rPr>
              <a:t> Sales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SalesOrderHeader h</a:t>
            </a:r>
          </a:p>
          <a:p>
            <a:r>
              <a:rPr lang="it-IT" sz="1600" dirty="0">
                <a:solidFill>
                  <a:srgbClr val="0000FF"/>
                </a:solidFill>
                <a:latin typeface="Consolas" panose="020B0609020204030204" pitchFamily="49" charset="0"/>
              </a:rPr>
              <a:t>ON</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 </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SalesOrderID</a:t>
            </a:r>
          </a:p>
          <a:p>
            <a:r>
              <a:rPr lang="it-IT" sz="1600" dirty="0">
                <a:solidFill>
                  <a:srgbClr val="0000FF"/>
                </a:solidFill>
                <a:latin typeface="Consolas" panose="020B0609020204030204" pitchFamily="49" charset="0"/>
              </a:rPr>
              <a:t>WHERE</a:t>
            </a:r>
            <a:r>
              <a:rPr lang="it-IT" sz="1600" dirty="0">
                <a:solidFill>
                  <a:prstClr val="black"/>
                </a:solidFill>
                <a:latin typeface="Consolas" panose="020B0609020204030204" pitchFamily="49" charset="0"/>
              </a:rPr>
              <a:t> s</a:t>
            </a:r>
            <a:r>
              <a:rPr lang="it-IT" sz="1600" dirty="0">
                <a:solidFill>
                  <a:srgbClr val="808080"/>
                </a:solidFill>
                <a:latin typeface="Consolas" panose="020B0609020204030204" pitchFamily="49" charset="0"/>
              </a:rPr>
              <a:t>.</a:t>
            </a:r>
            <a:r>
              <a:rPr lang="it-IT" sz="1600" dirty="0">
                <a:solidFill>
                  <a:prstClr val="black"/>
                </a:solidFill>
                <a:latin typeface="Consolas" panose="020B0609020204030204" pitchFamily="49" charset="0"/>
              </a:rPr>
              <a:t>ModifiedDate </a:t>
            </a:r>
            <a:r>
              <a:rPr lang="it-IT" sz="1600" dirty="0">
                <a:solidFill>
                  <a:srgbClr val="808080"/>
                </a:solidFill>
                <a:latin typeface="Consolas" panose="020B0609020204030204" pitchFamily="49" charset="0"/>
              </a:rPr>
              <a:t>&gt;</a:t>
            </a:r>
            <a:r>
              <a:rPr lang="it-IT" sz="1600" dirty="0">
                <a:solidFill>
                  <a:prstClr val="black"/>
                </a:solidFill>
                <a:latin typeface="Consolas" panose="020B0609020204030204" pitchFamily="49" charset="0"/>
              </a:rPr>
              <a:t> </a:t>
            </a:r>
            <a:r>
              <a:rPr lang="it-IT" sz="1600" dirty="0">
                <a:solidFill>
                  <a:srgbClr val="FF0000"/>
                </a:solidFill>
                <a:latin typeface="Consolas" panose="020B0609020204030204" pitchFamily="49" charset="0"/>
              </a:rPr>
              <a:t>'20350102'</a:t>
            </a:r>
          </a:p>
        </p:txBody>
      </p:sp>
      <p:sp>
        <p:nvSpPr>
          <p:cNvPr id="17" name="TextBox 16"/>
          <p:cNvSpPr txBox="1"/>
          <p:nvPr/>
        </p:nvSpPr>
        <p:spPr>
          <a:xfrm>
            <a:off x="4329548" y="3847852"/>
            <a:ext cx="484428" cy="707886"/>
          </a:xfrm>
          <a:prstGeom prst="rect">
            <a:avLst/>
          </a:prstGeom>
          <a:noFill/>
        </p:spPr>
        <p:txBody>
          <a:bodyPr wrap="none" rtlCol="0">
            <a:spAutoFit/>
          </a:bodyPr>
          <a:lstStyle/>
          <a:p>
            <a:r>
              <a:rPr lang="it-IT" sz="4000" dirty="0"/>
              <a:t>=</a:t>
            </a:r>
          </a:p>
        </p:txBody>
      </p:sp>
      <p:sp>
        <p:nvSpPr>
          <p:cNvPr id="18" name="TextBox 17"/>
          <p:cNvSpPr txBox="1"/>
          <p:nvPr/>
        </p:nvSpPr>
        <p:spPr>
          <a:xfrm>
            <a:off x="4213020" y="5107005"/>
            <a:ext cx="784189" cy="707886"/>
          </a:xfrm>
          <a:prstGeom prst="rect">
            <a:avLst/>
          </a:prstGeom>
          <a:noFill/>
        </p:spPr>
        <p:txBody>
          <a:bodyPr wrap="none" rtlCol="0">
            <a:spAutoFit/>
          </a:bodyPr>
          <a:lstStyle/>
          <a:p>
            <a:r>
              <a:rPr lang="it-IT" sz="4000" dirty="0"/>
              <a:t>&lt;&gt;</a:t>
            </a:r>
          </a:p>
        </p:txBody>
      </p:sp>
    </p:spTree>
    <p:extLst>
      <p:ext uri="{BB962C8B-B14F-4D97-AF65-F5344CB8AC3E}">
        <p14:creationId xmlns:p14="http://schemas.microsoft.com/office/powerpoint/2010/main" val="3269942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4612" y="157944"/>
            <a:ext cx="8794302" cy="776122"/>
          </a:xfrm>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Main DMVs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0043"/>
            <a:ext cx="9144000" cy="4844373"/>
          </a:xfrm>
          <a:prstGeom prst="rect">
            <a:avLst/>
          </a:prstGeom>
        </p:spPr>
      </p:pic>
    </p:spTree>
    <p:extLst>
      <p:ext uri="{BB962C8B-B14F-4D97-AF65-F5344CB8AC3E}">
        <p14:creationId xmlns:p14="http://schemas.microsoft.com/office/powerpoint/2010/main" val="26322775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Query Store DMVs</a:t>
            </a:r>
          </a:p>
        </p:txBody>
      </p:sp>
      <p:sp>
        <p:nvSpPr>
          <p:cNvPr id="5" name="Content Placeholder 4"/>
          <p:cNvSpPr>
            <a:spLocks noGrp="1"/>
          </p:cNvSpPr>
          <p:nvPr>
            <p:ph sz="quarter" idx="10"/>
          </p:nvPr>
        </p:nvSpPr>
        <p:spPr>
          <a:xfrm>
            <a:off x="327508" y="1487490"/>
            <a:ext cx="8652143" cy="1511350"/>
          </a:xfrm>
        </p:spPr>
        <p:txBody>
          <a:bodyPr>
            <a:normAutofit/>
          </a:bodyPr>
          <a:lstStyle/>
          <a:p>
            <a:r>
              <a:rPr lang="it-IT" sz="3200" dirty="0">
                <a:solidFill>
                  <a:srgbClr val="FF0000">
                    <a:alpha val="99000"/>
                  </a:srgbClr>
                </a:solidFill>
              </a:rPr>
              <a:t>DEMO DMVs Query Store</a:t>
            </a:r>
          </a:p>
        </p:txBody>
      </p:sp>
    </p:spTree>
    <p:extLst>
      <p:ext uri="{BB962C8B-B14F-4D97-AF65-F5344CB8AC3E}">
        <p14:creationId xmlns:p14="http://schemas.microsoft.com/office/powerpoint/2010/main" val="1094656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Query Store benefits</a:t>
            </a:r>
          </a:p>
        </p:txBody>
      </p:sp>
      <p:sp>
        <p:nvSpPr>
          <p:cNvPr id="3" name="Content Placeholder 2"/>
          <p:cNvSpPr>
            <a:spLocks noGrp="1"/>
          </p:cNvSpPr>
          <p:nvPr>
            <p:ph sz="quarter" idx="10"/>
          </p:nvPr>
        </p:nvSpPr>
        <p:spPr>
          <a:xfrm>
            <a:off x="316771" y="1383717"/>
            <a:ext cx="8652143" cy="5159375"/>
          </a:xfrm>
        </p:spPr>
        <p:txBody>
          <a:bodyPr/>
          <a:lstStyle/>
          <a:p>
            <a:r>
              <a:rPr lang="en-US" b="1" dirty="0"/>
              <a:t>E’ a </a:t>
            </a:r>
            <a:r>
              <a:rPr lang="en-US" b="1" dirty="0" err="1"/>
              <a:t>livello</a:t>
            </a:r>
            <a:r>
              <a:rPr lang="en-US" b="1" dirty="0"/>
              <a:t> di database e </a:t>
            </a:r>
            <a:r>
              <a:rPr lang="en-US" b="1" dirty="0" err="1"/>
              <a:t>salva</a:t>
            </a:r>
            <a:r>
              <a:rPr lang="en-US" b="1" dirty="0"/>
              <a:t> </a:t>
            </a:r>
            <a:r>
              <a:rPr lang="en-US" b="1" dirty="0" err="1"/>
              <a:t>i</a:t>
            </a:r>
            <a:r>
              <a:rPr lang="en-US" b="1" dirty="0"/>
              <a:t> </a:t>
            </a:r>
            <a:r>
              <a:rPr lang="en-US" b="1" dirty="0" err="1"/>
              <a:t>dati</a:t>
            </a:r>
            <a:r>
              <a:rPr lang="en-US" b="1" dirty="0"/>
              <a:t> </a:t>
            </a:r>
            <a:r>
              <a:rPr lang="en-US" b="1" dirty="0" err="1"/>
              <a:t>su</a:t>
            </a:r>
            <a:r>
              <a:rPr lang="en-US" b="1" dirty="0"/>
              <a:t> disco</a:t>
            </a:r>
          </a:p>
          <a:p>
            <a:r>
              <a:rPr lang="en-US" b="1" dirty="0" err="1"/>
              <a:t>Storicizza</a:t>
            </a:r>
            <a:r>
              <a:rPr lang="en-US" b="1" dirty="0"/>
              <a:t> </a:t>
            </a:r>
            <a:r>
              <a:rPr lang="en-US" b="1" dirty="0" err="1"/>
              <a:t>tutti</a:t>
            </a:r>
            <a:r>
              <a:rPr lang="en-US" b="1" dirty="0"/>
              <a:t> </a:t>
            </a:r>
            <a:r>
              <a:rPr lang="en-US" b="1" dirty="0" err="1"/>
              <a:t>i</a:t>
            </a:r>
            <a:r>
              <a:rPr lang="en-US" b="1" dirty="0"/>
              <a:t> </a:t>
            </a:r>
            <a:r>
              <a:rPr lang="en-US" b="1" dirty="0" err="1"/>
              <a:t>piani</a:t>
            </a:r>
            <a:r>
              <a:rPr lang="en-US" b="1" dirty="0"/>
              <a:t> di </a:t>
            </a:r>
            <a:r>
              <a:rPr lang="en-US" b="1" dirty="0" err="1"/>
              <a:t>esecuzione</a:t>
            </a:r>
            <a:r>
              <a:rPr lang="en-US" b="1" dirty="0"/>
              <a:t> di </a:t>
            </a:r>
            <a:r>
              <a:rPr lang="en-US" b="1" dirty="0" err="1"/>
              <a:t>una</a:t>
            </a:r>
            <a:r>
              <a:rPr lang="en-US" b="1" dirty="0"/>
              <a:t> query e le relative performance metrics</a:t>
            </a:r>
            <a:endParaRPr lang="en-US" dirty="0"/>
          </a:p>
          <a:p>
            <a:r>
              <a:rPr lang="en-US" b="1" dirty="0" err="1"/>
              <a:t>Identifica</a:t>
            </a:r>
            <a:r>
              <a:rPr lang="en-US" b="1" dirty="0"/>
              <a:t> </a:t>
            </a:r>
            <a:r>
              <a:rPr lang="en-US" b="1" dirty="0" err="1"/>
              <a:t>automaticamente</a:t>
            </a:r>
            <a:r>
              <a:rPr lang="en-US" b="1" dirty="0"/>
              <a:t> le query </a:t>
            </a:r>
            <a:r>
              <a:rPr lang="en-US" b="1" dirty="0" err="1"/>
              <a:t>che</a:t>
            </a:r>
            <a:r>
              <a:rPr lang="en-US" b="1" dirty="0"/>
              <a:t> </a:t>
            </a:r>
            <a:r>
              <a:rPr lang="en-US" b="1" dirty="0" err="1"/>
              <a:t>hanno</a:t>
            </a:r>
            <a:r>
              <a:rPr lang="en-US" b="1" dirty="0"/>
              <a:t> </a:t>
            </a:r>
            <a:r>
              <a:rPr lang="en-US" b="1" dirty="0" err="1"/>
              <a:t>degradato</a:t>
            </a:r>
            <a:r>
              <a:rPr lang="en-US" b="1" dirty="0"/>
              <a:t> </a:t>
            </a:r>
            <a:r>
              <a:rPr lang="en-US" b="1" dirty="0" err="1"/>
              <a:t>recentemente</a:t>
            </a:r>
            <a:endParaRPr lang="en-US" b="1" dirty="0"/>
          </a:p>
          <a:p>
            <a:r>
              <a:rPr lang="en-US" b="1" dirty="0"/>
              <a:t>La </a:t>
            </a:r>
            <a:r>
              <a:rPr lang="en-US" b="1" dirty="0" err="1"/>
              <a:t>storicizzazione</a:t>
            </a:r>
            <a:r>
              <a:rPr lang="en-US" b="1" dirty="0"/>
              <a:t> è across server restart, upgrades, failover.</a:t>
            </a:r>
          </a:p>
          <a:p>
            <a:r>
              <a:rPr lang="en-US" b="1" dirty="0" err="1"/>
              <a:t>Permette</a:t>
            </a:r>
            <a:r>
              <a:rPr lang="en-US" b="1" dirty="0"/>
              <a:t> al DBA di </a:t>
            </a:r>
            <a:r>
              <a:rPr lang="en-US" b="1" dirty="0" err="1"/>
              <a:t>forzare</a:t>
            </a:r>
            <a:r>
              <a:rPr lang="en-US" b="1" dirty="0"/>
              <a:t> un </a:t>
            </a:r>
            <a:r>
              <a:rPr lang="en-US" b="1" dirty="0" err="1"/>
              <a:t>determinato</a:t>
            </a:r>
            <a:r>
              <a:rPr lang="en-US" b="1" dirty="0"/>
              <a:t> execution plan </a:t>
            </a:r>
            <a:r>
              <a:rPr lang="en-US" b="1" dirty="0" err="1"/>
              <a:t>nelle</a:t>
            </a:r>
            <a:r>
              <a:rPr lang="en-US" b="1" dirty="0"/>
              <a:t> successive </a:t>
            </a:r>
            <a:r>
              <a:rPr lang="en-US" b="1" dirty="0" err="1"/>
              <a:t>esecuzioni</a:t>
            </a:r>
            <a:r>
              <a:rPr lang="en-US" b="1" dirty="0"/>
              <a:t>.</a:t>
            </a:r>
          </a:p>
          <a:p>
            <a:r>
              <a:rPr lang="en-US" b="1" dirty="0" err="1"/>
              <a:t>Permette</a:t>
            </a:r>
            <a:r>
              <a:rPr lang="en-US" b="1" dirty="0"/>
              <a:t> di </a:t>
            </a:r>
            <a:r>
              <a:rPr lang="en-US" b="1" dirty="0" err="1"/>
              <a:t>analizzare</a:t>
            </a:r>
            <a:r>
              <a:rPr lang="en-US" b="1" dirty="0"/>
              <a:t> </a:t>
            </a:r>
            <a:r>
              <a:rPr lang="en-US" b="1" dirty="0" err="1"/>
              <a:t>i</a:t>
            </a:r>
            <a:r>
              <a:rPr lang="en-US" b="1" dirty="0"/>
              <a:t> pattern di </a:t>
            </a:r>
            <a:r>
              <a:rPr lang="en-US" b="1" dirty="0" err="1"/>
              <a:t>uso</a:t>
            </a:r>
            <a:r>
              <a:rPr lang="en-US" b="1" dirty="0"/>
              <a:t> </a:t>
            </a:r>
            <a:r>
              <a:rPr lang="en-US" b="1" dirty="0" err="1"/>
              <a:t>delle</a:t>
            </a:r>
            <a:r>
              <a:rPr lang="en-US" b="1" dirty="0"/>
              <a:t> </a:t>
            </a:r>
            <a:r>
              <a:rPr lang="en-US" b="1" dirty="0" err="1"/>
              <a:t>risorse</a:t>
            </a:r>
            <a:r>
              <a:rPr lang="en-US" b="1" dirty="0"/>
              <a:t> (</a:t>
            </a:r>
            <a:r>
              <a:rPr lang="en-US" b="1" dirty="0" err="1"/>
              <a:t>CPU,memoria</a:t>
            </a:r>
            <a:r>
              <a:rPr lang="en-US" b="1" dirty="0"/>
              <a:t>, disco) di </a:t>
            </a:r>
            <a:r>
              <a:rPr lang="en-US" b="1" dirty="0" err="1"/>
              <a:t>uno</a:t>
            </a:r>
            <a:r>
              <a:rPr lang="en-US" b="1" dirty="0"/>
              <a:t> </a:t>
            </a:r>
            <a:r>
              <a:rPr lang="en-US" b="1" dirty="0" err="1"/>
              <a:t>specifico</a:t>
            </a:r>
            <a:r>
              <a:rPr lang="en-US" b="1" dirty="0"/>
              <a:t> database</a:t>
            </a:r>
          </a:p>
          <a:p>
            <a:endParaRPr lang="it-IT" dirty="0"/>
          </a:p>
        </p:txBody>
      </p:sp>
    </p:spTree>
    <p:extLst>
      <p:ext uri="{BB962C8B-B14F-4D97-AF65-F5344CB8AC3E}">
        <p14:creationId xmlns:p14="http://schemas.microsoft.com/office/powerpoint/2010/main" val="11509125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4612" y="301556"/>
            <a:ext cx="8794302" cy="758759"/>
          </a:xfrm>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Principal stored procedures</a:t>
            </a:r>
          </a:p>
        </p:txBody>
      </p:sp>
      <p:sp>
        <p:nvSpPr>
          <p:cNvPr id="3" name="Content Placeholder 2"/>
          <p:cNvSpPr>
            <a:spLocks noGrp="1"/>
          </p:cNvSpPr>
          <p:nvPr>
            <p:ph sz="quarter" idx="10"/>
          </p:nvPr>
        </p:nvSpPr>
        <p:spPr>
          <a:xfrm>
            <a:off x="245691" y="1156748"/>
            <a:ext cx="8652143" cy="4801599"/>
          </a:xfrm>
        </p:spPr>
        <p:txBody>
          <a:bodyPr>
            <a:normAutofit fontScale="92500" lnSpcReduction="20000"/>
          </a:bodyPr>
          <a:lstStyle/>
          <a:p>
            <a:r>
              <a:rPr lang="it-IT" sz="2400" b="1" dirty="0">
                <a:solidFill>
                  <a:schemeClr val="tx1">
                    <a:alpha val="99000"/>
                  </a:schemeClr>
                </a:solidFill>
              </a:rPr>
              <a:t>sp_query_store_flush_db</a:t>
            </a:r>
            <a:r>
              <a:rPr lang="it-IT" sz="2800" b="1" dirty="0"/>
              <a:t> </a:t>
            </a:r>
          </a:p>
          <a:p>
            <a:pPr marL="0" indent="0">
              <a:spcBef>
                <a:spcPts val="0"/>
              </a:spcBef>
              <a:buNone/>
            </a:pPr>
            <a:r>
              <a:rPr lang="it-IT" sz="1900" dirty="0"/>
              <a:t>    Scrive i dati aggregati dalla memoria su disco</a:t>
            </a:r>
          </a:p>
          <a:p>
            <a:r>
              <a:rPr lang="it-IT" sz="2400" b="1" dirty="0">
                <a:solidFill>
                  <a:schemeClr val="tx1">
                    <a:alpha val="99000"/>
                  </a:schemeClr>
                </a:solidFill>
              </a:rPr>
              <a:t>sp_query_store_force_plan</a:t>
            </a:r>
            <a:r>
              <a:rPr lang="it-IT" b="1" dirty="0">
                <a:solidFill>
                  <a:schemeClr val="tx1">
                    <a:alpha val="99000"/>
                  </a:schemeClr>
                </a:solidFill>
              </a:rPr>
              <a:t> </a:t>
            </a:r>
          </a:p>
          <a:p>
            <a:pPr marL="0" indent="0">
              <a:spcBef>
                <a:spcPts val="0"/>
              </a:spcBef>
              <a:buNone/>
            </a:pPr>
            <a:r>
              <a:rPr lang="it-IT" b="1" dirty="0"/>
              <a:t>   </a:t>
            </a:r>
            <a:r>
              <a:rPr lang="it-IT" sz="1900" dirty="0"/>
              <a:t>Forza un piano di esecuzione nelle prosssime esecuzioni</a:t>
            </a:r>
          </a:p>
          <a:p>
            <a:r>
              <a:rPr lang="it-IT" sz="2400" b="1" dirty="0">
                <a:solidFill>
                  <a:schemeClr val="tx1">
                    <a:alpha val="99000"/>
                  </a:schemeClr>
                </a:solidFill>
              </a:rPr>
              <a:t>sp_query_store_remove_plan</a:t>
            </a:r>
            <a:r>
              <a:rPr lang="it-IT" b="1" dirty="0"/>
              <a:t> </a:t>
            </a:r>
          </a:p>
          <a:p>
            <a:pPr marL="273050" indent="-273050">
              <a:spcBef>
                <a:spcPts val="0"/>
              </a:spcBef>
              <a:buNone/>
            </a:pPr>
            <a:r>
              <a:rPr lang="it-IT" sz="1900" dirty="0"/>
              <a:t>    Rimuove un singolo piano da Query Store, e tutte le statistiche storiche di performance associate</a:t>
            </a:r>
          </a:p>
          <a:p>
            <a:r>
              <a:rPr lang="it-IT" b="1" dirty="0">
                <a:solidFill>
                  <a:schemeClr val="tx1">
                    <a:alpha val="99000"/>
                  </a:schemeClr>
                </a:solidFill>
              </a:rPr>
              <a:t>sp_query_store_remove_query</a:t>
            </a:r>
            <a:r>
              <a:rPr lang="it-IT" b="1" dirty="0"/>
              <a:t> </a:t>
            </a:r>
          </a:p>
          <a:p>
            <a:pPr marL="273050" indent="0">
              <a:spcBef>
                <a:spcPts val="0"/>
              </a:spcBef>
              <a:buNone/>
            </a:pPr>
            <a:r>
              <a:rPr lang="it-IT" sz="1900" dirty="0">
                <a:solidFill>
                  <a:schemeClr val="accent1">
                    <a:alpha val="99000"/>
                  </a:schemeClr>
                </a:solidFill>
              </a:rPr>
              <a:t>Rimuove una singola query da Query Store, tutti i suoi piani di esecuzione e tutte le statistiche storiche di performance associate.</a:t>
            </a:r>
          </a:p>
          <a:p>
            <a:r>
              <a:rPr lang="it-IT" b="1" dirty="0">
                <a:solidFill>
                  <a:schemeClr val="tx1">
                    <a:alpha val="99000"/>
                  </a:schemeClr>
                </a:solidFill>
              </a:rPr>
              <a:t>sp_query_store_reset_exec_stats </a:t>
            </a:r>
            <a:r>
              <a:rPr lang="it-IT" b="1" i="1" dirty="0">
                <a:solidFill>
                  <a:schemeClr val="tx1">
                    <a:alpha val="99000"/>
                  </a:schemeClr>
                </a:solidFill>
              </a:rPr>
              <a:t>x</a:t>
            </a:r>
          </a:p>
          <a:p>
            <a:pPr marL="0" indent="0">
              <a:spcBef>
                <a:spcPts val="0"/>
              </a:spcBef>
              <a:buNone/>
            </a:pPr>
            <a:r>
              <a:rPr lang="it-IT" sz="1600" b="1" i="1" dirty="0"/>
              <a:t>      </a:t>
            </a:r>
            <a:r>
              <a:rPr lang="it-IT" sz="1900" dirty="0">
                <a:solidFill>
                  <a:schemeClr val="accent1">
                    <a:alpha val="99000"/>
                  </a:schemeClr>
                </a:solidFill>
              </a:rPr>
              <a:t>Rimuove tutte le statistiche storiche del piano x, ma lascia il piano.</a:t>
            </a:r>
          </a:p>
          <a:p>
            <a:r>
              <a:rPr lang="it-IT" b="1" dirty="0">
                <a:solidFill>
                  <a:schemeClr val="tx1">
                    <a:alpha val="99000"/>
                  </a:schemeClr>
                </a:solidFill>
              </a:rPr>
              <a:t>sp_query_store_unforce_plan</a:t>
            </a:r>
            <a:r>
              <a:rPr lang="it-IT" b="1" dirty="0"/>
              <a:t> </a:t>
            </a:r>
          </a:p>
          <a:p>
            <a:pPr marL="0" indent="0">
              <a:spcBef>
                <a:spcPts val="0"/>
              </a:spcBef>
              <a:buNone/>
            </a:pPr>
            <a:r>
              <a:rPr lang="it-IT" b="1" dirty="0"/>
              <a:t>    </a:t>
            </a:r>
            <a:r>
              <a:rPr lang="it-IT" sz="1900" dirty="0"/>
              <a:t>Toglie il fatto che il piano sia forced</a:t>
            </a:r>
          </a:p>
        </p:txBody>
      </p:sp>
    </p:spTree>
    <p:extLst>
      <p:ext uri="{BB962C8B-B14F-4D97-AF65-F5344CB8AC3E}">
        <p14:creationId xmlns:p14="http://schemas.microsoft.com/office/powerpoint/2010/main" val="332157282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a:t>Sponsors</a:t>
            </a:r>
            <a:endParaRPr lang="it-IT"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11424" y="1500690"/>
            <a:ext cx="2075376" cy="777386"/>
          </a:xfrm>
          <a:prstGeom prst="rect">
            <a:avLst/>
          </a:prstGeom>
        </p:spPr>
      </p:pic>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792" y="1442546"/>
            <a:ext cx="3632416" cy="8936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450" y="4787980"/>
            <a:ext cx="1693660" cy="354959"/>
          </a:xfrm>
          <a:prstGeom prst="rect">
            <a:avLst/>
          </a:prstGeom>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79926" y="2739110"/>
            <a:ext cx="2138372" cy="727398"/>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21059" y="4569531"/>
            <a:ext cx="1656105" cy="573408"/>
          </a:xfrm>
          <a:prstGeom prst="rect">
            <a:avLst/>
          </a:prstGeom>
        </p:spPr>
      </p:pic>
      <p:pic>
        <p:nvPicPr>
          <p:cNvPr id="7" name="Picture 6"/>
          <p:cNvPicPr>
            <a:picLocks noChangeAspect="1"/>
          </p:cNvPicPr>
          <p:nvPr/>
        </p:nvPicPr>
        <p:blipFill>
          <a:blip r:embed="rId7"/>
          <a:stretch>
            <a:fillRect/>
          </a:stretch>
        </p:blipFill>
        <p:spPr>
          <a:xfrm>
            <a:off x="3218482" y="2767573"/>
            <a:ext cx="2707036" cy="670472"/>
          </a:xfrm>
          <a:prstGeom prst="rect">
            <a:avLst/>
          </a:prstGeom>
        </p:spPr>
      </p:pic>
      <p:pic>
        <p:nvPicPr>
          <p:cNvPr id="8" name="Picture 7"/>
          <p:cNvPicPr>
            <a:picLocks noChangeAspect="1"/>
          </p:cNvPicPr>
          <p:nvPr/>
        </p:nvPicPr>
        <p:blipFill>
          <a:blip r:embed="rId8"/>
          <a:stretch>
            <a:fillRect/>
          </a:stretch>
        </p:blipFill>
        <p:spPr>
          <a:xfrm>
            <a:off x="457200" y="2361128"/>
            <a:ext cx="2493926" cy="1483362"/>
          </a:xfrm>
          <a:prstGeom prst="rect">
            <a:avLst/>
          </a:prstGeom>
        </p:spPr>
      </p:pic>
      <p:pic>
        <p:nvPicPr>
          <p:cNvPr id="12" name="Picture 11"/>
          <p:cNvPicPr>
            <a:picLocks noChangeAspect="1"/>
          </p:cNvPicPr>
          <p:nvPr/>
        </p:nvPicPr>
        <p:blipFill>
          <a:blip r:embed="rId9"/>
          <a:stretch>
            <a:fillRect/>
          </a:stretch>
        </p:blipFill>
        <p:spPr>
          <a:xfrm>
            <a:off x="765256" y="3956940"/>
            <a:ext cx="1820854" cy="577612"/>
          </a:xfrm>
          <a:prstGeom prst="rect">
            <a:avLst/>
          </a:prstGeom>
        </p:spPr>
      </p:pic>
      <p:pic>
        <p:nvPicPr>
          <p:cNvPr id="16" name="Picture 15"/>
          <p:cNvPicPr>
            <a:picLocks noChangeAspect="1"/>
          </p:cNvPicPr>
          <p:nvPr/>
        </p:nvPicPr>
        <p:blipFill>
          <a:blip r:embed="rId10"/>
          <a:stretch>
            <a:fillRect/>
          </a:stretch>
        </p:blipFill>
        <p:spPr>
          <a:xfrm>
            <a:off x="6924825" y="4072121"/>
            <a:ext cx="1448574" cy="347250"/>
          </a:xfrm>
          <a:prstGeom prst="rect">
            <a:avLst/>
          </a:prstGeom>
        </p:spPr>
      </p:pic>
      <p:pic>
        <p:nvPicPr>
          <p:cNvPr id="17" name="Picture 16"/>
          <p:cNvPicPr>
            <a:picLocks noChangeAspect="1"/>
          </p:cNvPicPr>
          <p:nvPr/>
        </p:nvPicPr>
        <p:blipFill>
          <a:blip r:embed="rId11"/>
          <a:stretch>
            <a:fillRect/>
          </a:stretch>
        </p:blipFill>
        <p:spPr>
          <a:xfrm>
            <a:off x="3996965" y="3956940"/>
            <a:ext cx="1036948" cy="1036948"/>
          </a:xfrm>
          <a:prstGeom prst="rect">
            <a:avLst/>
          </a:prstGeom>
        </p:spPr>
      </p:pic>
      <p:pic>
        <p:nvPicPr>
          <p:cNvPr id="18" name="Picture 17"/>
          <p:cNvPicPr>
            <a:picLocks noChangeAspect="1"/>
          </p:cNvPicPr>
          <p:nvPr/>
        </p:nvPicPr>
        <p:blipFill>
          <a:blip r:embed="rId12"/>
          <a:stretch>
            <a:fillRect/>
          </a:stretch>
        </p:blipFill>
        <p:spPr>
          <a:xfrm>
            <a:off x="2539526" y="5522848"/>
            <a:ext cx="1514000" cy="322019"/>
          </a:xfrm>
          <a:prstGeom prst="rect">
            <a:avLst/>
          </a:prstGeom>
        </p:spPr>
      </p:pic>
      <p:pic>
        <p:nvPicPr>
          <p:cNvPr id="19" name="Picture 18"/>
          <p:cNvPicPr>
            <a:picLocks noChangeAspect="1"/>
          </p:cNvPicPr>
          <p:nvPr/>
        </p:nvPicPr>
        <p:blipFill>
          <a:blip r:embed="rId13"/>
          <a:stretch>
            <a:fillRect/>
          </a:stretch>
        </p:blipFill>
        <p:spPr>
          <a:xfrm>
            <a:off x="5271110" y="5455600"/>
            <a:ext cx="1308816" cy="416278"/>
          </a:xfrm>
          <a:prstGeom prst="rect">
            <a:avLst/>
          </a:prstGeom>
        </p:spPr>
      </p:pic>
    </p:spTree>
    <p:extLst>
      <p:ext uri="{BB962C8B-B14F-4D97-AF65-F5344CB8AC3E}">
        <p14:creationId xmlns:p14="http://schemas.microsoft.com/office/powerpoint/2010/main" val="234779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Navigazione dei dati di Query Store</a:t>
            </a:r>
          </a:p>
        </p:txBody>
      </p:sp>
      <p:sp>
        <p:nvSpPr>
          <p:cNvPr id="3" name="Content Placeholder 2"/>
          <p:cNvSpPr>
            <a:spLocks noGrp="1"/>
          </p:cNvSpPr>
          <p:nvPr>
            <p:ph sz="quarter" idx="10"/>
          </p:nvPr>
        </p:nvSpPr>
        <p:spPr>
          <a:xfrm>
            <a:off x="316771" y="1163025"/>
            <a:ext cx="8652143" cy="5159375"/>
          </a:xfrm>
        </p:spPr>
        <p:txBody>
          <a:bodyPr>
            <a:normAutofit/>
          </a:bodyPr>
          <a:lstStyle/>
          <a:p>
            <a:r>
              <a:rPr lang="it-IT" sz="3200" b="1" dirty="0">
                <a:solidFill>
                  <a:schemeClr val="accent1">
                    <a:lumMod val="60000"/>
                    <a:lumOff val="40000"/>
                    <a:alpha val="99000"/>
                  </a:schemeClr>
                </a:solidFill>
              </a:rPr>
              <a:t>Regressed queries</a:t>
            </a:r>
          </a:p>
          <a:p>
            <a:pPr marL="0" indent="0">
              <a:spcBef>
                <a:spcPts val="0"/>
              </a:spcBef>
              <a:buNone/>
            </a:pPr>
            <a:r>
              <a:rPr lang="it-IT" sz="2000" dirty="0"/>
              <a:t>Quali sono le queries che ultimamente hanno degradato secondo una certa metrica?</a:t>
            </a:r>
          </a:p>
          <a:p>
            <a:r>
              <a:rPr lang="it-IT" sz="3200" b="1" dirty="0">
                <a:solidFill>
                  <a:schemeClr val="accent1">
                    <a:lumMod val="60000"/>
                    <a:lumOff val="40000"/>
                    <a:alpha val="99000"/>
                  </a:schemeClr>
                </a:solidFill>
              </a:rPr>
              <a:t>Resource consumption</a:t>
            </a:r>
          </a:p>
          <a:p>
            <a:pPr marL="0" indent="0">
              <a:spcBef>
                <a:spcPts val="0"/>
              </a:spcBef>
              <a:buNone/>
            </a:pPr>
            <a:r>
              <a:rPr lang="it-IT" sz="2000" dirty="0"/>
              <a:t>Quanto è stato il consumo di una certa risorsa in una certa time slice e quali queries sono responsabili?</a:t>
            </a:r>
          </a:p>
          <a:p>
            <a:r>
              <a:rPr lang="it-IT" sz="3200" b="1" dirty="0">
                <a:solidFill>
                  <a:schemeClr val="accent1">
                    <a:lumMod val="60000"/>
                    <a:lumOff val="40000"/>
                    <a:alpha val="99000"/>
                  </a:schemeClr>
                </a:solidFill>
              </a:rPr>
              <a:t>Resource consuming queries</a:t>
            </a:r>
          </a:p>
          <a:p>
            <a:pPr marL="0" indent="0">
              <a:spcBef>
                <a:spcPts val="0"/>
              </a:spcBef>
              <a:buNone/>
            </a:pPr>
            <a:r>
              <a:rPr lang="it-IT" sz="2000" dirty="0"/>
              <a:t>Quali sono le query che in un certo periodo hanno consumato più risorse?</a:t>
            </a:r>
          </a:p>
          <a:p>
            <a:r>
              <a:rPr lang="it-IT" sz="3200" b="1" dirty="0">
                <a:solidFill>
                  <a:schemeClr val="accent1">
                    <a:lumMod val="60000"/>
                    <a:lumOff val="40000"/>
                    <a:alpha val="99000"/>
                  </a:schemeClr>
                </a:solidFill>
              </a:rPr>
              <a:t>Tracking queries</a:t>
            </a:r>
          </a:p>
          <a:p>
            <a:pPr marL="0" indent="0">
              <a:spcBef>
                <a:spcPts val="0"/>
              </a:spcBef>
              <a:buNone/>
            </a:pPr>
            <a:r>
              <a:rPr lang="it-IT" sz="2100" dirty="0"/>
              <a:t>Come posso seguire nel tempo le prestazioni di una certa query ed esaminare il cambiamento dei suoi piani di esecuzione?</a:t>
            </a:r>
          </a:p>
        </p:txBody>
      </p:sp>
    </p:spTree>
    <p:extLst>
      <p:ext uri="{BB962C8B-B14F-4D97-AF65-F5344CB8AC3E}">
        <p14:creationId xmlns:p14="http://schemas.microsoft.com/office/powerpoint/2010/main" val="25582200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z="3200" b="1" dirty="0">
                <a:solidFill>
                  <a:srgbClr val="0070C0">
                    <a:alpha val="98824"/>
                  </a:srgbClr>
                </a:solidFill>
                <a:effectLst>
                  <a:outerShdw blurRad="38100" dist="38100" dir="2700000" algn="tl">
                    <a:srgbClr val="000000">
                      <a:alpha val="43137"/>
                    </a:srgbClr>
                  </a:outerShdw>
                </a:effectLst>
              </a:rPr>
              <a:t>DEMO</a:t>
            </a:r>
            <a:endParaRPr lang="it-IT" dirty="0"/>
          </a:p>
        </p:txBody>
      </p:sp>
      <p:sp>
        <p:nvSpPr>
          <p:cNvPr id="3" name="Content Placeholder 2"/>
          <p:cNvSpPr>
            <a:spLocks noGrp="1"/>
          </p:cNvSpPr>
          <p:nvPr>
            <p:ph sz="quarter" idx="10"/>
          </p:nvPr>
        </p:nvSpPr>
        <p:spPr/>
        <p:txBody>
          <a:bodyPr/>
          <a:lstStyle/>
          <a:p>
            <a:pPr marL="457200" indent="-457200">
              <a:buAutoNum type="arabicPeriod"/>
            </a:pPr>
            <a:r>
              <a:rPr lang="it-IT" dirty="0"/>
              <a:t>Job running queries every 10 secs, see tracking and aggregations </a:t>
            </a:r>
          </a:p>
          <a:p>
            <a:pPr marL="457200" indent="-457200">
              <a:buAutoNum type="arabicPeriod"/>
            </a:pPr>
            <a:r>
              <a:rPr lang="it-IT" dirty="0"/>
              <a:t>Query tracking and </a:t>
            </a:r>
            <a:r>
              <a:rPr lang="it-IT"/>
              <a:t>change plan</a:t>
            </a:r>
            <a:endParaRPr lang="it-IT" dirty="0"/>
          </a:p>
        </p:txBody>
      </p:sp>
    </p:spTree>
    <p:extLst>
      <p:ext uri="{BB962C8B-B14F-4D97-AF65-F5344CB8AC3E}">
        <p14:creationId xmlns:p14="http://schemas.microsoft.com/office/powerpoint/2010/main" val="3924749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a:solidFill>
                  <a:srgbClr val="0070C0">
                    <a:alpha val="98824"/>
                  </a:srgbClr>
                </a:solidFill>
                <a:effectLst>
                  <a:outerShdw blurRad="38100" dist="38100" dir="2700000" algn="tl">
                    <a:srgbClr val="000000">
                      <a:alpha val="43137"/>
                    </a:srgbClr>
                  </a:outerShdw>
                </a:effectLst>
              </a:rPr>
              <a:t>Cosa non è possibile monitorare nel tempo</a:t>
            </a:r>
          </a:p>
        </p:txBody>
      </p:sp>
      <p:sp>
        <p:nvSpPr>
          <p:cNvPr id="3" name="Content Placeholder 2"/>
          <p:cNvSpPr>
            <a:spLocks noGrp="1"/>
          </p:cNvSpPr>
          <p:nvPr>
            <p:ph sz="quarter" idx="10"/>
          </p:nvPr>
        </p:nvSpPr>
        <p:spPr>
          <a:xfrm>
            <a:off x="327508" y="1487490"/>
            <a:ext cx="8652143" cy="3382894"/>
          </a:xfrm>
        </p:spPr>
        <p:txBody>
          <a:bodyPr/>
          <a:lstStyle/>
          <a:p>
            <a:r>
              <a:rPr lang="it-IT" sz="2800" b="1" dirty="0" smtClean="0"/>
              <a:t>Blocking chains</a:t>
            </a:r>
          </a:p>
          <a:p>
            <a:r>
              <a:rPr lang="it-IT" sz="2800" b="1" dirty="0" smtClean="0"/>
              <a:t>Deadlocks</a:t>
            </a:r>
          </a:p>
          <a:p>
            <a:r>
              <a:rPr lang="it-IT" sz="2800" b="1" dirty="0" smtClean="0"/>
              <a:t>Waits</a:t>
            </a:r>
          </a:p>
          <a:p>
            <a:r>
              <a:rPr lang="it-IT" sz="2800" b="1" dirty="0" smtClean="0"/>
              <a:t>Lock escalations</a:t>
            </a:r>
          </a:p>
          <a:p>
            <a:endParaRPr lang="it-IT" dirty="0" smtClean="0"/>
          </a:p>
          <a:p>
            <a:endParaRPr lang="it-IT" dirty="0"/>
          </a:p>
        </p:txBody>
      </p:sp>
    </p:spTree>
    <p:extLst>
      <p:ext uri="{BB962C8B-B14F-4D97-AF65-F5344CB8AC3E}">
        <p14:creationId xmlns:p14="http://schemas.microsoft.com/office/powerpoint/2010/main" val="36411874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562"/>
            <a:ext cx="8229600" cy="1009076"/>
          </a:xfrm>
        </p:spPr>
        <p:txBody>
          <a:bodyPr>
            <a:normAutofit/>
          </a:bodyPr>
          <a:lstStyle/>
          <a:p>
            <a:r>
              <a:rPr lang="en-US" b="1" dirty="0">
                <a:solidFill>
                  <a:srgbClr val="0070C0">
                    <a:alpha val="98824"/>
                  </a:srgbClr>
                </a:solidFill>
                <a:effectLst>
                  <a:outerShdw blurRad="38100" dist="38100" dir="2700000" algn="tl">
                    <a:srgbClr val="000000">
                      <a:alpha val="43137"/>
                    </a:srgbClr>
                  </a:outerShdw>
                </a:effectLst>
                <a:cs typeface="+mj-cs"/>
              </a:rPr>
              <a:t>Resources</a:t>
            </a:r>
          </a:p>
        </p:txBody>
      </p:sp>
      <p:sp>
        <p:nvSpPr>
          <p:cNvPr id="3" name="Content Placeholder 2"/>
          <p:cNvSpPr>
            <a:spLocks noGrp="1"/>
          </p:cNvSpPr>
          <p:nvPr>
            <p:ph idx="4294967295"/>
          </p:nvPr>
        </p:nvSpPr>
        <p:spPr>
          <a:xfrm>
            <a:off x="457200" y="1336439"/>
            <a:ext cx="8242300" cy="4695825"/>
          </a:xfrm>
          <a:prstGeom prst="rect">
            <a:avLst/>
          </a:prstGeom>
        </p:spPr>
        <p:txBody>
          <a:bodyPr>
            <a:normAutofit/>
          </a:bodyPr>
          <a:lstStyle/>
          <a:p>
            <a:pPr marL="0" indent="0">
              <a:buNone/>
            </a:pPr>
            <a:r>
              <a:rPr lang="en-US" sz="2400" dirty="0">
                <a:solidFill>
                  <a:srgbClr val="0070C0"/>
                </a:solidFill>
              </a:rPr>
              <a:t>Monitoring Performance By Using the Query Store</a:t>
            </a:r>
            <a:endParaRPr lang="it-IT" sz="2400" dirty="0">
              <a:solidFill>
                <a:srgbClr val="0070C0"/>
              </a:solidFill>
              <a:latin typeface="Segoe UI Light" panose="020B0502040204020203" pitchFamily="34" charset="0"/>
              <a:cs typeface="Segoe UI Light" panose="020B0502040204020203" pitchFamily="34" charset="0"/>
              <a:hlinkClick r:id="rId2"/>
            </a:endParaRPr>
          </a:p>
          <a:p>
            <a:pPr marL="0" indent="0">
              <a:buNone/>
            </a:pPr>
            <a:r>
              <a:rPr lang="it-IT" sz="2000" dirty="0">
                <a:solidFill>
                  <a:srgbClr val="0070C0"/>
                </a:solidFill>
                <a:latin typeface="Segoe UI Light" panose="020B0502040204020203" pitchFamily="34" charset="0"/>
                <a:cs typeface="Segoe UI Light" panose="020B0502040204020203" pitchFamily="34" charset="0"/>
                <a:hlinkClick r:id="rId2"/>
              </a:rPr>
              <a:t>https://msdn.microsoft.com/en-us/library/dn817826.aspx</a:t>
            </a:r>
            <a:r>
              <a:rPr lang="it-IT" sz="2000" dirty="0">
                <a:solidFill>
                  <a:srgbClr val="0070C0"/>
                </a:solidFill>
                <a:latin typeface="Segoe UI Light" panose="020B0502040204020203" pitchFamily="34" charset="0"/>
                <a:cs typeface="Segoe UI Light" panose="020B0502040204020203" pitchFamily="34" charset="0"/>
              </a:rPr>
              <a:t> </a:t>
            </a:r>
          </a:p>
          <a:p>
            <a:pPr marL="0" indent="0">
              <a:buNone/>
            </a:pPr>
            <a:endParaRPr lang="it-IT" sz="2000" dirty="0">
              <a:solidFill>
                <a:srgbClr val="0070C0"/>
              </a:solidFill>
              <a:latin typeface="Segoe UI Light" panose="020B0502040204020203" pitchFamily="34" charset="0"/>
              <a:cs typeface="Segoe UI Light" panose="020B0502040204020203" pitchFamily="34" charset="0"/>
            </a:endParaRPr>
          </a:p>
          <a:p>
            <a:pPr marL="0" indent="0">
              <a:buNone/>
            </a:pPr>
            <a:r>
              <a:rPr lang="en-US" sz="2400" dirty="0">
                <a:solidFill>
                  <a:srgbClr val="0070C0"/>
                </a:solidFill>
              </a:rPr>
              <a:t>Best Practice with the Query Store</a:t>
            </a:r>
            <a:endParaRPr lang="it-IT" sz="2400" dirty="0">
              <a:solidFill>
                <a:srgbClr val="0070C0"/>
              </a:solidFill>
            </a:endParaRPr>
          </a:p>
          <a:p>
            <a:pPr marL="0" indent="0">
              <a:buNone/>
            </a:pPr>
            <a:r>
              <a:rPr lang="it-IT" sz="2000" dirty="0">
                <a:solidFill>
                  <a:srgbClr val="0070C0"/>
                </a:solidFill>
                <a:latin typeface="Segoe UI Light" panose="020B0502040204020203" pitchFamily="34" charset="0"/>
                <a:cs typeface="Segoe UI Light" panose="020B0502040204020203" pitchFamily="34" charset="0"/>
                <a:hlinkClick r:id="rId3"/>
              </a:rPr>
              <a:t>https://msdn.microsoft.com/en-us/library/mt604821.aspx</a:t>
            </a:r>
            <a:r>
              <a:rPr lang="it-IT" sz="2000" dirty="0">
                <a:solidFill>
                  <a:srgbClr val="0070C0"/>
                </a:solidFill>
                <a:latin typeface="Segoe UI Light" panose="020B0502040204020203" pitchFamily="34" charset="0"/>
                <a:cs typeface="Segoe UI Light" panose="020B0502040204020203" pitchFamily="34" charset="0"/>
              </a:rPr>
              <a:t> </a:t>
            </a:r>
          </a:p>
          <a:p>
            <a:pPr marL="0" indent="0">
              <a:buNone/>
            </a:pPr>
            <a:endParaRPr lang="it-IT" sz="2000" dirty="0">
              <a:solidFill>
                <a:srgbClr val="0070C0"/>
              </a:solidFill>
              <a:latin typeface="Segoe UI Light" panose="020B0502040204020203" pitchFamily="34" charset="0"/>
              <a:cs typeface="Segoe UI Light" panose="020B0502040204020203" pitchFamily="34" charset="0"/>
            </a:endParaRPr>
          </a:p>
          <a:p>
            <a:pPr marL="0" indent="0">
              <a:buNone/>
            </a:pPr>
            <a:endParaRPr lang="it-IT" sz="2000" dirty="0">
              <a:latin typeface="Segoe UI Light" panose="020B0502040204020203" pitchFamily="34" charset="0"/>
              <a:cs typeface="Segoe UI Light" panose="020B0502040204020203" pitchFamily="34" charset="0"/>
            </a:endParaRPr>
          </a:p>
          <a:p>
            <a:pPr marL="0" indent="0">
              <a:buNone/>
            </a:pPr>
            <a:endParaRPr lang="it-IT"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89184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sz="3600" dirty="0" err="1">
                <a:latin typeface="Segoe UI Light" pitchFamily="34" charset="0"/>
                <a:cs typeface="Segoe UI Light" panose="020B0502040204020203" pitchFamily="34" charset="0"/>
              </a:rPr>
              <a:t>Thanks</a:t>
            </a:r>
            <a:r>
              <a:rPr lang="it-IT" sz="3600" dirty="0">
                <a:latin typeface="Segoe UI Light" pitchFamily="34" charset="0"/>
                <a:cs typeface="Segoe UI Light" panose="020B0502040204020203" pitchFamily="34" charset="0"/>
              </a:rPr>
              <a:t>!</a:t>
            </a:r>
            <a:endParaRPr lang="en-US" sz="3600" dirty="0">
              <a:latin typeface="Segoe UI Light" pitchFamily="34" charset="0"/>
              <a:cs typeface="Segoe UI Light" panose="020B0502040204020203" pitchFamily="34" charset="0"/>
            </a:endParaRPr>
          </a:p>
        </p:txBody>
      </p:sp>
      <p:pic>
        <p:nvPicPr>
          <p:cNvPr id="1026" name="Picture 2" descr="https://si0.twimg.com/profile_images/2284174758/v65oai7fxn47qv9nectx.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603485"/>
            <a:ext cx="9144000" cy="707886"/>
          </a:xfrm>
          <a:prstGeom prst="rect">
            <a:avLst/>
          </a:prstGeom>
          <a:noFill/>
        </p:spPr>
        <p:txBody>
          <a:bodyPr wrap="square" rtlCol="0">
            <a:spAutoFit/>
          </a:bodyPr>
          <a:lstStyle/>
          <a:p>
            <a:pPr algn="ctr"/>
            <a:r>
              <a:rPr lang="en-US" sz="2000" b="1" dirty="0">
                <a:solidFill>
                  <a:srgbClr val="1AB2E8"/>
                </a:solidFill>
              </a:rPr>
              <a:t>#</a:t>
            </a:r>
            <a:r>
              <a:rPr lang="en-US" sz="2000" b="1" dirty="0" err="1">
                <a:solidFill>
                  <a:srgbClr val="1AB2E8"/>
                </a:solidFill>
              </a:rPr>
              <a:t>sqlsatParma</a:t>
            </a:r>
            <a:endParaRPr lang="en-US" sz="2000" b="1" dirty="0">
              <a:solidFill>
                <a:srgbClr val="1AB2E8"/>
              </a:solidFill>
            </a:endParaRPr>
          </a:p>
          <a:p>
            <a:pPr algn="ctr"/>
            <a:r>
              <a:rPr lang="en-US" sz="2000" b="1" dirty="0">
                <a:solidFill>
                  <a:srgbClr val="1AB2E8"/>
                </a:solidFill>
              </a:rPr>
              <a:t>#sqlsat566</a:t>
            </a:r>
          </a:p>
        </p:txBody>
      </p:sp>
    </p:spTree>
    <p:extLst>
      <p:ext uri="{BB962C8B-B14F-4D97-AF65-F5344CB8AC3E}">
        <p14:creationId xmlns:p14="http://schemas.microsoft.com/office/powerpoint/2010/main" val="1458396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Organizers</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542" y="1655368"/>
            <a:ext cx="4094005" cy="871673"/>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3733" y="3052489"/>
            <a:ext cx="1549368" cy="1131038"/>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69500" y="1655368"/>
            <a:ext cx="2397834" cy="89817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3916" y="4358398"/>
            <a:ext cx="3814329" cy="1144298"/>
          </a:xfrm>
          <a:prstGeom prst="rect">
            <a:avLst/>
          </a:prstGeom>
        </p:spPr>
      </p:pic>
      <p:grpSp>
        <p:nvGrpSpPr>
          <p:cNvPr id="12" name="Group 11"/>
          <p:cNvGrpSpPr/>
          <p:nvPr/>
        </p:nvGrpSpPr>
        <p:grpSpPr>
          <a:xfrm>
            <a:off x="753916" y="2553539"/>
            <a:ext cx="3590638" cy="1573453"/>
            <a:chOff x="1238832" y="4362171"/>
            <a:chExt cx="3590638" cy="1573453"/>
          </a:xfrm>
        </p:grpSpPr>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56017" y="4362171"/>
              <a:ext cx="1573453" cy="1573453"/>
            </a:xfrm>
            <a:prstGeom prst="rect">
              <a:avLst/>
            </a:prstGeom>
          </p:spPr>
        </p:pic>
        <p:sp>
          <p:nvSpPr>
            <p:cNvPr id="10" name="TextBox 9"/>
            <p:cNvSpPr txBox="1"/>
            <p:nvPr/>
          </p:nvSpPr>
          <p:spPr>
            <a:xfrm>
              <a:off x="1238832" y="5383619"/>
              <a:ext cx="2983347" cy="523220"/>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getlatestversion.it</a:t>
              </a:r>
            </a:p>
          </p:txBody>
        </p:sp>
      </p:grpSp>
      <p:pic>
        <p:nvPicPr>
          <p:cNvPr id="8" name="Picture 7"/>
          <p:cNvPicPr>
            <a:picLocks noChangeAspect="1"/>
          </p:cNvPicPr>
          <p:nvPr/>
        </p:nvPicPr>
        <p:blipFill>
          <a:blip r:embed="rId7"/>
          <a:stretch>
            <a:fillRect/>
          </a:stretch>
        </p:blipFill>
        <p:spPr>
          <a:xfrm>
            <a:off x="5817963" y="4630855"/>
            <a:ext cx="2307942" cy="1103060"/>
          </a:xfrm>
          <a:prstGeom prst="rect">
            <a:avLst/>
          </a:prstGeom>
        </p:spPr>
      </p:pic>
    </p:spTree>
    <p:extLst>
      <p:ext uri="{BB962C8B-B14F-4D97-AF65-F5344CB8AC3E}">
        <p14:creationId xmlns:p14="http://schemas.microsoft.com/office/powerpoint/2010/main" val="324069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b="1" dirty="0">
                <a:solidFill>
                  <a:srgbClr val="0070C0">
                    <a:alpha val="98824"/>
                  </a:srgbClr>
                </a:solidFill>
                <a:effectLst>
                  <a:outerShdw blurRad="38100" dist="38100" dir="2700000" algn="tl">
                    <a:srgbClr val="000000">
                      <a:alpha val="43137"/>
                    </a:srgbClr>
                  </a:outerShdw>
                </a:effectLst>
                <a:cs typeface="+mj-cs"/>
              </a:rPr>
              <a:t>About me</a:t>
            </a:r>
          </a:p>
        </p:txBody>
      </p:sp>
      <p:sp>
        <p:nvSpPr>
          <p:cNvPr id="3" name="Content Placeholder 2"/>
          <p:cNvSpPr>
            <a:spLocks noGrp="1"/>
          </p:cNvSpPr>
          <p:nvPr>
            <p:ph idx="1"/>
          </p:nvPr>
        </p:nvSpPr>
        <p:spPr>
          <a:xfrm>
            <a:off x="457200" y="1600200"/>
            <a:ext cx="8229600" cy="1663513"/>
          </a:xfrm>
        </p:spPr>
        <p:txBody>
          <a:bodyPr/>
          <a:lstStyle/>
          <a:p>
            <a:r>
              <a:rPr lang="it-IT" dirty="0" smtClean="0"/>
              <a:t>Saverio Lorenzini</a:t>
            </a:r>
          </a:p>
          <a:p>
            <a:r>
              <a:rPr lang="it-IT" dirty="0" smtClean="0"/>
              <a:t>Principal Engineer Microsoft Italia</a:t>
            </a:r>
          </a:p>
          <a:p>
            <a:r>
              <a:rPr lang="it-IT" dirty="0" smtClean="0"/>
              <a:t>Appassionato di SQL Server </a:t>
            </a:r>
            <a:r>
              <a:rPr lang="it-IT" dirty="0" smtClean="0">
                <a:sym typeface="Wingdings" panose="05000000000000000000" pitchFamily="2" charset="2"/>
              </a:rPr>
              <a:t></a:t>
            </a:r>
          </a:p>
          <a:p>
            <a:pPr marL="0" indent="0">
              <a:buNone/>
            </a:pPr>
            <a:endParaRPr lang="it-IT" dirty="0"/>
          </a:p>
        </p:txBody>
      </p:sp>
      <p:pic>
        <p:nvPicPr>
          <p:cNvPr id="4" name="Picture 2" descr="https://si0.twimg.com/profile_images/2284174758/v65oai7fxn47qv9nectx.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6250" y="3510728"/>
            <a:ext cx="619964" cy="6199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09650" y="3510728"/>
            <a:ext cx="2162175" cy="7063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Segoe UI Light" panose="020B0502040204020203" pitchFamily="34" charset="0"/>
                <a:ea typeface="+mn-ea"/>
                <a:cs typeface="Segoe UI Light" panose="020B0502040204020203" pitchFamily="34" charset="0"/>
              </a:defRPr>
            </a:lvl1pPr>
            <a:lvl2pPr marL="742950" indent="-285750" algn="l" defTabSz="457200" rtl="0" eaLnBrk="1" latinLnBrk="0" hangingPunct="1">
              <a:spcBef>
                <a:spcPct val="20000"/>
              </a:spcBef>
              <a:buFont typeface="Wingdings" charset="2"/>
              <a:buChar char="§"/>
              <a:defRPr sz="2600" kern="1200">
                <a:solidFill>
                  <a:srgbClr val="474947"/>
                </a:solidFill>
                <a:latin typeface="Segoe UI Light" panose="020B0502040204020203" pitchFamily="34" charset="0"/>
                <a:ea typeface="+mn-ea"/>
                <a:cs typeface="Segoe UI Light" panose="020B0502040204020203" pitchFamily="34" charset="0"/>
              </a:defRPr>
            </a:lvl2pPr>
            <a:lvl3pPr marL="1143000" indent="-228600" algn="l" defTabSz="457200" rtl="0" eaLnBrk="1" latinLnBrk="0" hangingPunct="1">
              <a:spcBef>
                <a:spcPct val="20000"/>
              </a:spcBef>
              <a:buFont typeface="Wingdings" charset="2"/>
              <a:buChar char="§"/>
              <a:defRPr sz="2200" kern="1200">
                <a:solidFill>
                  <a:srgbClr val="474947"/>
                </a:solidFill>
                <a:latin typeface="Segoe UI Light" panose="020B0502040204020203" pitchFamily="34" charset="0"/>
                <a:ea typeface="+mn-ea"/>
                <a:cs typeface="Segoe UI Light" panose="020B0502040204020203" pitchFamily="34" charset="0"/>
              </a:defRPr>
            </a:lvl3pPr>
            <a:lvl4pPr marL="1600200" indent="-228600" algn="l" defTabSz="457200" rtl="0" eaLnBrk="1" latinLnBrk="0" hangingPunct="1">
              <a:spcBef>
                <a:spcPct val="20000"/>
              </a:spcBef>
              <a:buFont typeface="Wingdings" charset="2"/>
              <a:buChar char="§"/>
              <a:defRPr sz="2000" kern="1200">
                <a:solidFill>
                  <a:srgbClr val="474947"/>
                </a:solidFill>
                <a:latin typeface="Segoe UI Light" panose="020B0502040204020203" pitchFamily="34" charset="0"/>
                <a:ea typeface="+mn-ea"/>
                <a:cs typeface="Segoe UI Light" panose="020B0502040204020203" pitchFamily="34" charset="0"/>
              </a:defRPr>
            </a:lvl4pPr>
            <a:lvl5pPr marL="2057400" indent="-228600" algn="l" defTabSz="457200" rtl="0" eaLnBrk="1" latinLnBrk="0" hangingPunct="1">
              <a:spcBef>
                <a:spcPct val="20000"/>
              </a:spcBef>
              <a:buFont typeface="Wingdings" charset="2"/>
              <a:buChar char="§"/>
              <a:defRPr sz="1800" kern="1200">
                <a:solidFill>
                  <a:srgbClr val="474947"/>
                </a:solidFill>
                <a:latin typeface="Segoe UI Light" panose="020B0502040204020203" pitchFamily="34" charset="0"/>
                <a:ea typeface="+mn-ea"/>
                <a:cs typeface="Segoe UI Light"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dirty="0" smtClean="0"/>
              <a:t>sqlSavelor</a:t>
            </a:r>
            <a:endParaRPr lang="it-IT" dirty="0" smtClean="0">
              <a:sym typeface="Wingdings" panose="05000000000000000000" pitchFamily="2" charset="2"/>
            </a:endParaRPr>
          </a:p>
          <a:p>
            <a:pPr marL="0" indent="0">
              <a:buFont typeface="Wingdings" charset="2"/>
              <a:buNone/>
            </a:pPr>
            <a:endParaRPr lang="it-IT"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69" y="4120743"/>
            <a:ext cx="447675" cy="4476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75" y="4674863"/>
            <a:ext cx="581025" cy="581025"/>
          </a:xfrm>
          <a:prstGeom prst="rect">
            <a:avLst/>
          </a:prstGeom>
        </p:spPr>
      </p:pic>
      <p:sp>
        <p:nvSpPr>
          <p:cNvPr id="9" name="Content Placeholder 2"/>
          <p:cNvSpPr txBox="1">
            <a:spLocks/>
          </p:cNvSpPr>
          <p:nvPr/>
        </p:nvSpPr>
        <p:spPr>
          <a:xfrm>
            <a:off x="1034300" y="4738108"/>
            <a:ext cx="3552825" cy="70639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Wingdings" charset="2"/>
              <a:buChar char="§"/>
              <a:defRPr sz="3000" kern="1200">
                <a:solidFill>
                  <a:schemeClr val="tx2"/>
                </a:solidFill>
                <a:latin typeface="Segoe UI Light" panose="020B0502040204020203" pitchFamily="34" charset="0"/>
                <a:ea typeface="+mn-ea"/>
                <a:cs typeface="Segoe UI Light" panose="020B0502040204020203" pitchFamily="34" charset="0"/>
              </a:defRPr>
            </a:lvl1pPr>
            <a:lvl2pPr marL="742950" indent="-285750" algn="l" defTabSz="457200" rtl="0" eaLnBrk="1" latinLnBrk="0" hangingPunct="1">
              <a:spcBef>
                <a:spcPct val="20000"/>
              </a:spcBef>
              <a:buFont typeface="Wingdings" charset="2"/>
              <a:buChar char="§"/>
              <a:defRPr sz="2600" kern="1200">
                <a:solidFill>
                  <a:srgbClr val="474947"/>
                </a:solidFill>
                <a:latin typeface="Segoe UI Light" panose="020B0502040204020203" pitchFamily="34" charset="0"/>
                <a:ea typeface="+mn-ea"/>
                <a:cs typeface="Segoe UI Light" panose="020B0502040204020203" pitchFamily="34" charset="0"/>
              </a:defRPr>
            </a:lvl2pPr>
            <a:lvl3pPr marL="1143000" indent="-228600" algn="l" defTabSz="457200" rtl="0" eaLnBrk="1" latinLnBrk="0" hangingPunct="1">
              <a:spcBef>
                <a:spcPct val="20000"/>
              </a:spcBef>
              <a:buFont typeface="Wingdings" charset="2"/>
              <a:buChar char="§"/>
              <a:defRPr sz="2200" kern="1200">
                <a:solidFill>
                  <a:srgbClr val="474947"/>
                </a:solidFill>
                <a:latin typeface="Segoe UI Light" panose="020B0502040204020203" pitchFamily="34" charset="0"/>
                <a:ea typeface="+mn-ea"/>
                <a:cs typeface="Segoe UI Light" panose="020B0502040204020203" pitchFamily="34" charset="0"/>
              </a:defRPr>
            </a:lvl3pPr>
            <a:lvl4pPr marL="1600200" indent="-228600" algn="l" defTabSz="457200" rtl="0" eaLnBrk="1" latinLnBrk="0" hangingPunct="1">
              <a:spcBef>
                <a:spcPct val="20000"/>
              </a:spcBef>
              <a:buFont typeface="Wingdings" charset="2"/>
              <a:buChar char="§"/>
              <a:defRPr sz="2000" kern="1200">
                <a:solidFill>
                  <a:srgbClr val="474947"/>
                </a:solidFill>
                <a:latin typeface="Segoe UI Light" panose="020B0502040204020203" pitchFamily="34" charset="0"/>
                <a:ea typeface="+mn-ea"/>
                <a:cs typeface="Segoe UI Light" panose="020B0502040204020203" pitchFamily="34" charset="0"/>
              </a:defRPr>
            </a:lvl4pPr>
            <a:lvl5pPr marL="2057400" indent="-228600" algn="l" defTabSz="457200" rtl="0" eaLnBrk="1" latinLnBrk="0" hangingPunct="1">
              <a:spcBef>
                <a:spcPct val="20000"/>
              </a:spcBef>
              <a:buFont typeface="Wingdings" charset="2"/>
              <a:buChar char="§"/>
              <a:defRPr sz="1800" kern="1200">
                <a:solidFill>
                  <a:srgbClr val="474947"/>
                </a:solidFill>
                <a:latin typeface="Segoe UI Light" panose="020B0502040204020203" pitchFamily="34" charset="0"/>
                <a:ea typeface="+mn-ea"/>
                <a:cs typeface="Segoe UI Light"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3500" b="1" dirty="0"/>
              <a:t>savelor@microsoft.com</a:t>
            </a:r>
            <a:endParaRPr lang="it-IT" sz="3500" b="1" dirty="0">
              <a:sym typeface="Wingdings" panose="05000000000000000000" pitchFamily="2" charset="2"/>
            </a:endParaRPr>
          </a:p>
          <a:p>
            <a:pPr marL="0" indent="0">
              <a:buFont typeface="Wingdings" charset="2"/>
              <a:buNone/>
            </a:pPr>
            <a:endParaRPr lang="it-IT" dirty="0"/>
          </a:p>
        </p:txBody>
      </p:sp>
      <p:sp>
        <p:nvSpPr>
          <p:cNvPr id="10" name="Rectangle 9"/>
          <p:cNvSpPr/>
          <p:nvPr/>
        </p:nvSpPr>
        <p:spPr>
          <a:xfrm>
            <a:off x="1034300" y="4177652"/>
            <a:ext cx="5131469" cy="400110"/>
          </a:xfrm>
          <a:prstGeom prst="rect">
            <a:avLst/>
          </a:prstGeom>
        </p:spPr>
        <p:txBody>
          <a:bodyPr wrap="none">
            <a:spAutoFit/>
          </a:bodyPr>
          <a:lstStyle/>
          <a:p>
            <a:r>
              <a:rPr lang="it-IT" sz="2000" dirty="0">
                <a:solidFill>
                  <a:srgbClr val="00B0F0"/>
                </a:solidFill>
                <a:latin typeface="Segoe UI" panose="020B0502040204020203" pitchFamily="34" charset="0"/>
                <a:hlinkClick r:id="rId5"/>
              </a:rPr>
              <a:t>https://blogs.msdn.microsoft.com/savelor</a:t>
            </a:r>
            <a:r>
              <a:rPr lang="it-IT" sz="2000" dirty="0" smtClean="0">
                <a:solidFill>
                  <a:srgbClr val="00B0F0"/>
                </a:solidFill>
                <a:latin typeface="Segoe UI" panose="020B0502040204020203" pitchFamily="34" charset="0"/>
                <a:hlinkClick r:id="rId5"/>
              </a:rPr>
              <a:t>/</a:t>
            </a:r>
            <a:r>
              <a:rPr lang="it-IT" sz="2000" dirty="0" smtClean="0">
                <a:solidFill>
                  <a:srgbClr val="00B0F0"/>
                </a:solidFill>
                <a:latin typeface="Segoe UI" panose="020B0502040204020203" pitchFamily="34" charset="0"/>
              </a:rPr>
              <a:t>  </a:t>
            </a:r>
            <a:endParaRPr lang="it-IT" sz="2000" dirty="0">
              <a:solidFill>
                <a:srgbClr val="00B0F0"/>
              </a:solidFill>
              <a:latin typeface="Segoe UI" panose="020B0502040204020203" pitchFamily="34" charset="0"/>
            </a:endParaRPr>
          </a:p>
        </p:txBody>
      </p:sp>
    </p:spTree>
    <p:extLst>
      <p:ext uri="{BB962C8B-B14F-4D97-AF65-F5344CB8AC3E}">
        <p14:creationId xmlns:p14="http://schemas.microsoft.com/office/powerpoint/2010/main" val="124783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b="1" dirty="0" err="1" smtClean="0">
                <a:solidFill>
                  <a:srgbClr val="0070C0">
                    <a:alpha val="98824"/>
                  </a:srgbClr>
                </a:solidFill>
                <a:effectLst>
                  <a:outerShdw blurRad="38100" dist="38100" dir="2700000" algn="tl">
                    <a:srgbClr val="000000">
                      <a:alpha val="43137"/>
                    </a:srgbClr>
                  </a:outerShdw>
                </a:effectLst>
              </a:rPr>
              <a:t>Obiettivo</a:t>
            </a:r>
            <a:endParaRPr lang="en-US" sz="3600" b="1" dirty="0">
              <a:solidFill>
                <a:srgbClr val="0070C0">
                  <a:alpha val="98824"/>
                </a:srgbClr>
              </a:solidFill>
              <a:effectLst>
                <a:outerShdw blurRad="38100" dist="38100" dir="2700000" algn="tl">
                  <a:srgbClr val="000000">
                    <a:alpha val="43137"/>
                  </a:srgbClr>
                </a:outerShdw>
              </a:effectLst>
            </a:endParaRPr>
          </a:p>
        </p:txBody>
      </p:sp>
      <p:sp>
        <p:nvSpPr>
          <p:cNvPr id="8" name="Text Placeholder 7"/>
          <p:cNvSpPr>
            <a:spLocks noGrp="1"/>
          </p:cNvSpPr>
          <p:nvPr>
            <p:ph sz="quarter" idx="10"/>
          </p:nvPr>
        </p:nvSpPr>
        <p:spPr>
          <a:xfrm>
            <a:off x="327508" y="3306984"/>
            <a:ext cx="8652143" cy="3638988"/>
          </a:xfrm>
        </p:spPr>
        <p:txBody>
          <a:bodyPr>
            <a:normAutofit/>
          </a:bodyPr>
          <a:lstStyle/>
          <a:p>
            <a:r>
              <a:rPr lang="en-US" sz="2800" dirty="0" smtClean="0"/>
              <a:t>Un </a:t>
            </a:r>
            <a:r>
              <a:rPr lang="en-US" sz="2800" dirty="0" err="1" smtClean="0"/>
              <a:t>occhio</a:t>
            </a:r>
            <a:r>
              <a:rPr lang="en-US" sz="2800" dirty="0" smtClean="0"/>
              <a:t> al plan cache di SQL Server</a:t>
            </a:r>
          </a:p>
          <a:p>
            <a:r>
              <a:rPr lang="en-US" sz="2800" dirty="0" err="1" smtClean="0"/>
              <a:t>Limitazioni</a:t>
            </a:r>
            <a:r>
              <a:rPr lang="en-US" sz="2800" dirty="0" smtClean="0"/>
              <a:t> </a:t>
            </a:r>
            <a:r>
              <a:rPr lang="en-US" sz="2800" dirty="0" err="1"/>
              <a:t>delle</a:t>
            </a:r>
            <a:r>
              <a:rPr lang="en-US" sz="2800" dirty="0"/>
              <a:t> </a:t>
            </a:r>
            <a:r>
              <a:rPr lang="en-US" sz="2800" dirty="0" err="1"/>
              <a:t>soluzioni</a:t>
            </a:r>
            <a:r>
              <a:rPr lang="en-US" sz="2800" dirty="0"/>
              <a:t> in </a:t>
            </a:r>
            <a:r>
              <a:rPr lang="en-US" sz="2800" dirty="0" err="1"/>
              <a:t>essere</a:t>
            </a:r>
            <a:r>
              <a:rPr lang="en-US" sz="2800" dirty="0"/>
              <a:t> </a:t>
            </a:r>
            <a:r>
              <a:rPr lang="en-US" sz="2800" dirty="0" err="1"/>
              <a:t>sino</a:t>
            </a:r>
            <a:r>
              <a:rPr lang="en-US" sz="2800" dirty="0"/>
              <a:t> a SQL 2014</a:t>
            </a:r>
          </a:p>
          <a:p>
            <a:r>
              <a:rPr lang="en-US" sz="2800" dirty="0" err="1"/>
              <a:t>Architettura</a:t>
            </a:r>
            <a:r>
              <a:rPr lang="en-US" sz="2800" dirty="0"/>
              <a:t> di SQL Server Query Store</a:t>
            </a:r>
          </a:p>
          <a:p>
            <a:r>
              <a:rPr lang="en-US" sz="2800" dirty="0"/>
              <a:t>DEMO</a:t>
            </a:r>
          </a:p>
          <a:p>
            <a:pPr marL="0" indent="0">
              <a:buNone/>
            </a:pPr>
            <a:endParaRPr lang="en-US" sz="2400" dirty="0"/>
          </a:p>
        </p:txBody>
      </p:sp>
      <p:sp>
        <p:nvSpPr>
          <p:cNvPr id="4" name="Title 6"/>
          <p:cNvSpPr txBox="1">
            <a:spLocks/>
          </p:cNvSpPr>
          <p:nvPr/>
        </p:nvSpPr>
        <p:spPr>
          <a:xfrm>
            <a:off x="256428" y="2370150"/>
            <a:ext cx="8794302" cy="12053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001" kern="1200">
                <a:solidFill>
                  <a:schemeClr val="tx1">
                    <a:lumMod val="75000"/>
                    <a:lumOff val="25000"/>
                    <a:alpha val="98824"/>
                  </a:schemeClr>
                </a:solidFill>
                <a:latin typeface="Segoe UI Light" pitchFamily="34" charset="0"/>
                <a:ea typeface="+mj-ea"/>
                <a:cs typeface="+mj-cs"/>
              </a:defRPr>
            </a:lvl1pPr>
          </a:lstStyle>
          <a:p>
            <a:r>
              <a:rPr lang="en-US" sz="3600" b="1" dirty="0" smtClean="0">
                <a:solidFill>
                  <a:srgbClr val="0070C0">
                    <a:alpha val="98824"/>
                  </a:srgbClr>
                </a:solidFill>
                <a:effectLst>
                  <a:outerShdw blurRad="38100" dist="38100" dir="2700000" algn="tl">
                    <a:srgbClr val="000000">
                      <a:alpha val="43137"/>
                    </a:srgbClr>
                  </a:outerShdw>
                </a:effectLst>
              </a:rPr>
              <a:t>Agenda</a:t>
            </a:r>
            <a:endParaRPr lang="en-US" sz="3600" b="1" dirty="0">
              <a:solidFill>
                <a:srgbClr val="0070C0">
                  <a:alpha val="98824"/>
                </a:srgbClr>
              </a:solidFill>
              <a:effectLst>
                <a:outerShdw blurRad="38100" dist="38100" dir="2700000" algn="tl">
                  <a:srgbClr val="000000">
                    <a:alpha val="43137"/>
                  </a:srgbClr>
                </a:outerShdw>
              </a:effectLst>
            </a:endParaRPr>
          </a:p>
        </p:txBody>
      </p:sp>
      <p:sp>
        <p:nvSpPr>
          <p:cNvPr id="5" name="Text Placeholder 7"/>
          <p:cNvSpPr txBox="1">
            <a:spLocks/>
          </p:cNvSpPr>
          <p:nvPr/>
        </p:nvSpPr>
        <p:spPr>
          <a:xfrm>
            <a:off x="325041" y="1153328"/>
            <a:ext cx="8652143" cy="3638988"/>
          </a:xfrm>
          <a:prstGeom prst="rect">
            <a:avLst/>
          </a:prstGeom>
        </p:spPr>
        <p:txBody>
          <a:bodyPr vert="horz" lIns="91440" tIns="45720" rIns="91440" bIns="45720" rtlCol="0">
            <a:normAutofit/>
          </a:bodyPr>
          <a:lstStyle>
            <a:lvl1pPr marL="257244" indent="-257244" algn="l" defTabSz="457200" rtl="0" eaLnBrk="1" latinLnBrk="0" hangingPunct="1">
              <a:lnSpc>
                <a:spcPct val="100000"/>
              </a:lnSpc>
              <a:spcBef>
                <a:spcPts val="1350"/>
              </a:spcBef>
              <a:buClr>
                <a:schemeClr val="accent1"/>
              </a:buClr>
              <a:buSzPct val="100000"/>
              <a:buFont typeface="Arial" pitchFamily="34" charset="0"/>
              <a:buChar char="•"/>
              <a:defRPr sz="2401" kern="1200">
                <a:solidFill>
                  <a:schemeClr val="accent1">
                    <a:alpha val="99000"/>
                  </a:schemeClr>
                </a:solidFill>
                <a:latin typeface="Segoe UI Light" panose="020B0502040204020203" pitchFamily="34" charset="0"/>
                <a:ea typeface="+mn-ea"/>
                <a:cs typeface="Segoe UI Light" panose="020B0502040204020203" pitchFamily="34" charset="0"/>
              </a:defRPr>
            </a:lvl1pPr>
            <a:lvl2pPr marL="606190" indent="-258435" algn="l" defTabSz="457200" rtl="0" eaLnBrk="1" latinLnBrk="0" hangingPunct="1">
              <a:lnSpc>
                <a:spcPct val="100000"/>
              </a:lnSpc>
              <a:spcBef>
                <a:spcPts val="300"/>
              </a:spcBef>
              <a:spcAft>
                <a:spcPts val="300"/>
              </a:spcAft>
              <a:buClr>
                <a:schemeClr val="tx1">
                  <a:lumMod val="75000"/>
                  <a:lumOff val="25000"/>
                </a:schemeClr>
              </a:buClr>
              <a:buSzPct val="85000"/>
              <a:buFont typeface="Segoe UI" pitchFamily="34" charset="0"/>
              <a:buChar char="–"/>
              <a:defRPr sz="2101" kern="1200">
                <a:solidFill>
                  <a:schemeClr val="tx2"/>
                </a:solidFill>
                <a:latin typeface="Segoe UI Light" panose="020B0502040204020203" pitchFamily="34" charset="0"/>
                <a:ea typeface="+mn-ea"/>
                <a:cs typeface="Segoe UI Light" panose="020B0502040204020203" pitchFamily="34" charset="0"/>
              </a:defRPr>
            </a:lvl2pPr>
            <a:lvl3pPr marL="899162" indent="-257244" algn="l" defTabSz="457200" rtl="0" eaLnBrk="1" latinLnBrk="0" hangingPunct="1">
              <a:lnSpc>
                <a:spcPct val="100000"/>
              </a:lnSpc>
              <a:spcBef>
                <a:spcPts val="150"/>
              </a:spcBef>
              <a:spcAft>
                <a:spcPts val="150"/>
              </a:spcAft>
              <a:buClr>
                <a:schemeClr val="tx1">
                  <a:lumMod val="75000"/>
                  <a:lumOff val="25000"/>
                </a:schemeClr>
              </a:buClr>
              <a:buSzPct val="85000"/>
              <a:buFont typeface="Courier New" pitchFamily="49" charset="0"/>
              <a:buChar char="o"/>
              <a:defRPr sz="1350" kern="1200">
                <a:solidFill>
                  <a:schemeClr val="tx2"/>
                </a:solidFill>
                <a:latin typeface="Segoe UI Light" panose="020B0502040204020203" pitchFamily="34" charset="0"/>
                <a:ea typeface="+mn-ea"/>
                <a:cs typeface="Segoe UI Light" panose="020B0502040204020203" pitchFamily="34" charset="0"/>
              </a:defRPr>
            </a:lvl3pPr>
            <a:lvl4pPr marL="1600200" indent="-228600" algn="l" defTabSz="457200" rtl="0" eaLnBrk="1" latinLnBrk="0" hangingPunct="1">
              <a:spcBef>
                <a:spcPct val="20000"/>
              </a:spcBef>
              <a:buFont typeface="Wingdings" charset="2"/>
              <a:buChar char="§"/>
              <a:defRPr sz="15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5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34" charset="0"/>
              <a:buNone/>
            </a:pPr>
            <a:endParaRPr lang="en-US" sz="2400" dirty="0"/>
          </a:p>
        </p:txBody>
      </p:sp>
      <p:sp>
        <p:nvSpPr>
          <p:cNvPr id="2" name="TextBox 1"/>
          <p:cNvSpPr txBox="1"/>
          <p:nvPr/>
        </p:nvSpPr>
        <p:spPr>
          <a:xfrm>
            <a:off x="318312" y="1162954"/>
            <a:ext cx="8506901" cy="954107"/>
          </a:xfrm>
          <a:prstGeom prst="rect">
            <a:avLst/>
          </a:prstGeom>
          <a:noFill/>
        </p:spPr>
        <p:txBody>
          <a:bodyPr wrap="square" rtlCol="0">
            <a:spAutoFit/>
          </a:bodyPr>
          <a:lstStyle/>
          <a:p>
            <a:r>
              <a:rPr lang="it-IT" sz="2800" dirty="0" smtClean="0">
                <a:solidFill>
                  <a:schemeClr val="accent1">
                    <a:alpha val="99000"/>
                  </a:schemeClr>
                </a:solidFill>
                <a:latin typeface="Segoe UI Light" panose="020B0502040204020203" pitchFamily="34" charset="0"/>
                <a:cs typeface="Segoe UI Light" panose="020B0502040204020203" pitchFamily="34" charset="0"/>
              </a:rPr>
              <a:t>Introdurre il Query Store e illustrarne funzionamento ed utilizzo per un uso semplice, efficace e proficuo.</a:t>
            </a:r>
            <a:endParaRPr lang="it-IT" dirty="0"/>
          </a:p>
        </p:txBody>
      </p:sp>
    </p:spTree>
    <p:extLst>
      <p:ext uri="{BB962C8B-B14F-4D97-AF65-F5344CB8AC3E}">
        <p14:creationId xmlns:p14="http://schemas.microsoft.com/office/powerpoint/2010/main" val="971858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nodePh="1">
                                  <p:stCondLst>
                                    <p:cond delay="0"/>
                                  </p:stCondLst>
                                  <p:endCondLst>
                                    <p:cond evt="begin" delay="0">
                                      <p:tn val="29"/>
                                    </p:cond>
                                  </p:end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smtClean="0">
                <a:solidFill>
                  <a:srgbClr val="0070C0">
                    <a:alpha val="98824"/>
                  </a:srgbClr>
                </a:solidFill>
                <a:effectLst>
                  <a:outerShdw blurRad="38100" dist="38100" dir="2700000" algn="tl">
                    <a:srgbClr val="000000">
                      <a:alpha val="43137"/>
                    </a:srgbClr>
                  </a:outerShdw>
                </a:effectLst>
              </a:rPr>
              <a:t>Problemi (classici) aperti</a:t>
            </a:r>
            <a:endParaRPr lang="it-IT" sz="3600" b="1" dirty="0">
              <a:solidFill>
                <a:srgbClr val="0070C0">
                  <a:alpha val="98824"/>
                </a:srgbClr>
              </a:solidFill>
              <a:effectLst>
                <a:outerShdw blurRad="38100" dist="38100" dir="2700000" algn="tl">
                  <a:srgbClr val="000000">
                    <a:alpha val="43137"/>
                  </a:srgbClr>
                </a:outerShdw>
              </a:effectLst>
            </a:endParaRPr>
          </a:p>
        </p:txBody>
      </p:sp>
      <p:sp>
        <p:nvSpPr>
          <p:cNvPr id="3" name="Content Placeholder 2"/>
          <p:cNvSpPr>
            <a:spLocks noGrp="1"/>
          </p:cNvSpPr>
          <p:nvPr>
            <p:ph sz="quarter" idx="10"/>
          </p:nvPr>
        </p:nvSpPr>
        <p:spPr>
          <a:xfrm>
            <a:off x="251614" y="1262965"/>
            <a:ext cx="8892385" cy="917899"/>
          </a:xfrm>
        </p:spPr>
        <p:txBody>
          <a:bodyPr/>
          <a:lstStyle/>
          <a:p>
            <a:pPr marL="0" indent="0">
              <a:buNone/>
            </a:pPr>
            <a:r>
              <a:rPr lang="en-US" dirty="0" err="1">
                <a:latin typeface="+mj-lt"/>
              </a:rPr>
              <a:t>Quali</a:t>
            </a:r>
            <a:r>
              <a:rPr lang="en-US" dirty="0">
                <a:latin typeface="+mj-lt"/>
              </a:rPr>
              <a:t> </a:t>
            </a:r>
            <a:r>
              <a:rPr lang="en-US" dirty="0" err="1">
                <a:latin typeface="+mj-lt"/>
              </a:rPr>
              <a:t>sono</a:t>
            </a:r>
            <a:r>
              <a:rPr lang="en-US" dirty="0">
                <a:latin typeface="+mj-lt"/>
              </a:rPr>
              <a:t> le query </a:t>
            </a:r>
            <a:r>
              <a:rPr lang="en-US" dirty="0" err="1">
                <a:latin typeface="+mj-lt"/>
              </a:rPr>
              <a:t>che</a:t>
            </a:r>
            <a:r>
              <a:rPr lang="en-US" dirty="0">
                <a:latin typeface="+mj-lt"/>
              </a:rPr>
              <a:t> </a:t>
            </a:r>
            <a:r>
              <a:rPr lang="en-US" dirty="0" err="1">
                <a:latin typeface="+mj-lt"/>
              </a:rPr>
              <a:t>hanno</a:t>
            </a:r>
            <a:r>
              <a:rPr lang="en-US" dirty="0">
                <a:latin typeface="+mj-lt"/>
              </a:rPr>
              <a:t> </a:t>
            </a:r>
            <a:r>
              <a:rPr lang="en-US" dirty="0" err="1">
                <a:latin typeface="+mj-lt"/>
              </a:rPr>
              <a:t>consumato</a:t>
            </a:r>
            <a:r>
              <a:rPr lang="en-US" dirty="0">
                <a:latin typeface="+mj-lt"/>
              </a:rPr>
              <a:t> </a:t>
            </a:r>
            <a:r>
              <a:rPr lang="en-US" dirty="0" err="1">
                <a:latin typeface="+mj-lt"/>
              </a:rPr>
              <a:t>più</a:t>
            </a:r>
            <a:r>
              <a:rPr lang="en-US" dirty="0">
                <a:latin typeface="+mj-lt"/>
              </a:rPr>
              <a:t> </a:t>
            </a:r>
            <a:r>
              <a:rPr lang="en-US" dirty="0" err="1">
                <a:latin typeface="+mj-lt"/>
              </a:rPr>
              <a:t>risorse</a:t>
            </a:r>
            <a:r>
              <a:rPr lang="en-US" dirty="0">
                <a:latin typeface="+mj-lt"/>
              </a:rPr>
              <a:t> (CPU, </a:t>
            </a:r>
            <a:r>
              <a:rPr lang="en-US" dirty="0" err="1">
                <a:latin typeface="+mj-lt"/>
              </a:rPr>
              <a:t>memoria</a:t>
            </a:r>
            <a:r>
              <a:rPr lang="en-US" dirty="0">
                <a:latin typeface="+mj-lt"/>
              </a:rPr>
              <a:t>, I/O) in un </a:t>
            </a:r>
            <a:r>
              <a:rPr lang="en-US" dirty="0" err="1">
                <a:latin typeface="+mj-lt"/>
              </a:rPr>
              <a:t>determinato</a:t>
            </a:r>
            <a:r>
              <a:rPr lang="en-US" dirty="0">
                <a:latin typeface="+mj-lt"/>
              </a:rPr>
              <a:t> </a:t>
            </a:r>
            <a:r>
              <a:rPr lang="en-US" dirty="0" err="1">
                <a:latin typeface="+mj-lt"/>
              </a:rPr>
              <a:t>intervallo</a:t>
            </a:r>
            <a:r>
              <a:rPr lang="en-US" dirty="0">
                <a:latin typeface="+mj-lt"/>
              </a:rPr>
              <a:t> di tempo del </a:t>
            </a:r>
            <a:r>
              <a:rPr lang="en-US" dirty="0" err="1" smtClean="0">
                <a:latin typeface="+mj-lt"/>
              </a:rPr>
              <a:t>passato</a:t>
            </a:r>
            <a:r>
              <a:rPr lang="en-US" dirty="0" smtClean="0">
                <a:latin typeface="+mj-lt"/>
              </a:rPr>
              <a:t>?</a:t>
            </a:r>
            <a:endParaRPr lang="en-US" dirty="0">
              <a:latin typeface="+mj-lt"/>
            </a:endParaRPr>
          </a:p>
        </p:txBody>
      </p:sp>
      <p:sp>
        <p:nvSpPr>
          <p:cNvPr id="4" name="TextBox 3"/>
          <p:cNvSpPr txBox="1"/>
          <p:nvPr/>
        </p:nvSpPr>
        <p:spPr>
          <a:xfrm>
            <a:off x="251615" y="2303356"/>
            <a:ext cx="8299564" cy="1108252"/>
          </a:xfrm>
          <a:prstGeom prst="rect">
            <a:avLst/>
          </a:prstGeom>
          <a:noFill/>
        </p:spPr>
        <p:txBody>
          <a:bodyPr wrap="square" rtlCol="0">
            <a:spAutoFit/>
          </a:bodyPr>
          <a:lstStyle/>
          <a:p>
            <a:r>
              <a:rPr lang="en-US" sz="2401" dirty="0">
                <a:solidFill>
                  <a:schemeClr val="accent1">
                    <a:alpha val="99000"/>
                  </a:schemeClr>
                </a:solidFill>
                <a:latin typeface="+mj-lt"/>
                <a:cs typeface="Segoe UI Light" panose="020B0502040204020203" pitchFamily="34" charset="0"/>
              </a:rPr>
              <a:t>La </a:t>
            </a:r>
            <a:r>
              <a:rPr lang="en-US" sz="2401" dirty="0" err="1">
                <a:solidFill>
                  <a:schemeClr val="accent1">
                    <a:alpha val="99000"/>
                  </a:schemeClr>
                </a:solidFill>
                <a:latin typeface="+mj-lt"/>
                <a:cs typeface="Segoe UI Light" panose="020B0502040204020203" pitchFamily="34" charset="0"/>
              </a:rPr>
              <a:t>settimana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scorsa</a:t>
            </a:r>
            <a:r>
              <a:rPr lang="en-US" sz="2401" dirty="0">
                <a:solidFill>
                  <a:schemeClr val="accent1">
                    <a:alpha val="99000"/>
                  </a:schemeClr>
                </a:solidFill>
                <a:latin typeface="+mj-lt"/>
                <a:cs typeface="Segoe UI Light" panose="020B0502040204020203" pitchFamily="34" charset="0"/>
              </a:rPr>
              <a:t> è </a:t>
            </a:r>
            <a:r>
              <a:rPr lang="en-US" sz="2401" dirty="0" err="1">
                <a:solidFill>
                  <a:schemeClr val="accent1">
                    <a:alpha val="99000"/>
                  </a:schemeClr>
                </a:solidFill>
                <a:latin typeface="+mj-lt"/>
                <a:cs typeface="Segoe UI Light" panose="020B0502040204020203" pitchFamily="34" charset="0"/>
              </a:rPr>
              <a:t>stata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installata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una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nuova</a:t>
            </a:r>
            <a:r>
              <a:rPr lang="en-US" sz="2401" dirty="0">
                <a:solidFill>
                  <a:schemeClr val="accent1">
                    <a:alpha val="99000"/>
                  </a:schemeClr>
                </a:solidFill>
                <a:latin typeface="+mj-lt"/>
                <a:cs typeface="Segoe UI Light" panose="020B0502040204020203" pitchFamily="34" charset="0"/>
              </a:rPr>
              <a:t> release </a:t>
            </a:r>
            <a:r>
              <a:rPr lang="en-US" sz="2401" dirty="0" err="1">
                <a:solidFill>
                  <a:schemeClr val="accent1">
                    <a:alpha val="99000"/>
                  </a:schemeClr>
                </a:solidFill>
                <a:latin typeface="+mj-lt"/>
                <a:cs typeface="Segoe UI Light" panose="020B0502040204020203" pitchFamily="34" charset="0"/>
              </a:rPr>
              <a:t>applicativa</a:t>
            </a:r>
            <a:r>
              <a:rPr lang="en-US" sz="2401" dirty="0">
                <a:solidFill>
                  <a:schemeClr val="accent1">
                    <a:alpha val="99000"/>
                  </a:schemeClr>
                </a:solidFill>
                <a:latin typeface="+mj-lt"/>
                <a:cs typeface="Segoe UI Light" panose="020B0502040204020203" pitchFamily="34" charset="0"/>
              </a:rPr>
              <a:t>, le performance </a:t>
            </a:r>
            <a:r>
              <a:rPr lang="en-US" sz="2401" dirty="0" err="1">
                <a:solidFill>
                  <a:schemeClr val="accent1">
                    <a:alpha val="99000"/>
                  </a:schemeClr>
                </a:solidFill>
                <a:latin typeface="+mj-lt"/>
                <a:cs typeface="Segoe UI Light" panose="020B0502040204020203" pitchFamily="34" charset="0"/>
              </a:rPr>
              <a:t>sono</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peggiorate</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Che</a:t>
            </a:r>
            <a:r>
              <a:rPr lang="en-US" sz="2401" dirty="0">
                <a:solidFill>
                  <a:schemeClr val="accent1">
                    <a:alpha val="99000"/>
                  </a:schemeClr>
                </a:solidFill>
                <a:latin typeface="+mj-lt"/>
                <a:cs typeface="Segoe UI Light" panose="020B0502040204020203" pitchFamily="34" charset="0"/>
              </a:rPr>
              <a:t> fare?</a:t>
            </a:r>
          </a:p>
          <a:p>
            <a:endParaRPr lang="it-IT" dirty="0"/>
          </a:p>
        </p:txBody>
      </p:sp>
      <p:sp>
        <p:nvSpPr>
          <p:cNvPr id="5" name="TextBox 4"/>
          <p:cNvSpPr txBox="1"/>
          <p:nvPr/>
        </p:nvSpPr>
        <p:spPr>
          <a:xfrm>
            <a:off x="251615" y="3327392"/>
            <a:ext cx="8794302" cy="1108252"/>
          </a:xfrm>
          <a:prstGeom prst="rect">
            <a:avLst/>
          </a:prstGeom>
          <a:noFill/>
        </p:spPr>
        <p:txBody>
          <a:bodyPr wrap="square" rtlCol="0">
            <a:spAutoFit/>
          </a:bodyPr>
          <a:lstStyle/>
          <a:p>
            <a:r>
              <a:rPr lang="en-US" sz="2401" dirty="0">
                <a:solidFill>
                  <a:schemeClr val="accent1">
                    <a:alpha val="99000"/>
                  </a:schemeClr>
                </a:solidFill>
                <a:latin typeface="+mj-lt"/>
                <a:cs typeface="Segoe UI Light" panose="020B0502040204020203" pitchFamily="34" charset="0"/>
              </a:rPr>
              <a:t>Una </a:t>
            </a:r>
            <a:r>
              <a:rPr lang="en-US" sz="2401" dirty="0" err="1">
                <a:solidFill>
                  <a:schemeClr val="accent1">
                    <a:alpha val="99000"/>
                  </a:schemeClr>
                </a:solidFill>
                <a:latin typeface="+mj-lt"/>
                <a:cs typeface="Segoe UI Light" panose="020B0502040204020203" pitchFamily="34" charset="0"/>
              </a:rPr>
              <a:t>certa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procedura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che</a:t>
            </a:r>
            <a:r>
              <a:rPr lang="en-US" sz="2401" dirty="0">
                <a:solidFill>
                  <a:schemeClr val="accent1">
                    <a:alpha val="99000"/>
                  </a:schemeClr>
                </a:solidFill>
                <a:latin typeface="+mj-lt"/>
                <a:cs typeface="Segoe UI Light" panose="020B0502040204020203" pitchFamily="34" charset="0"/>
              </a:rPr>
              <a:t> di </a:t>
            </a:r>
            <a:r>
              <a:rPr lang="en-US" sz="2401" dirty="0" err="1">
                <a:solidFill>
                  <a:schemeClr val="accent1">
                    <a:alpha val="99000"/>
                  </a:schemeClr>
                </a:solidFill>
                <a:latin typeface="+mj-lt"/>
                <a:cs typeface="Segoe UI Light" panose="020B0502040204020203" pitchFamily="34" charset="0"/>
              </a:rPr>
              <a:t>solito</a:t>
            </a:r>
            <a:r>
              <a:rPr lang="en-US" sz="2401" dirty="0">
                <a:solidFill>
                  <a:schemeClr val="accent1">
                    <a:alpha val="99000"/>
                  </a:schemeClr>
                </a:solidFill>
                <a:latin typeface="+mj-lt"/>
                <a:cs typeface="Segoe UI Light" panose="020B0502040204020203" pitchFamily="34" charset="0"/>
              </a:rPr>
              <a:t> è molto </a:t>
            </a:r>
            <a:r>
              <a:rPr lang="en-US" sz="2401" dirty="0" err="1">
                <a:solidFill>
                  <a:schemeClr val="accent1">
                    <a:alpha val="99000"/>
                  </a:schemeClr>
                </a:solidFill>
                <a:latin typeface="+mj-lt"/>
                <a:cs typeface="Segoe UI Light" panose="020B0502040204020203" pitchFamily="34" charset="0"/>
              </a:rPr>
              <a:t>veloce</a:t>
            </a:r>
            <a:r>
              <a:rPr lang="en-US" sz="2401" dirty="0">
                <a:solidFill>
                  <a:schemeClr val="accent1">
                    <a:alpha val="99000"/>
                  </a:schemeClr>
                </a:solidFill>
                <a:latin typeface="+mj-lt"/>
                <a:cs typeface="Segoe UI Light" panose="020B0502040204020203" pitchFamily="34" charset="0"/>
              </a:rPr>
              <a:t>, da un </a:t>
            </a:r>
            <a:r>
              <a:rPr lang="en-US" sz="2401" dirty="0" err="1">
                <a:solidFill>
                  <a:schemeClr val="accent1">
                    <a:alpha val="99000"/>
                  </a:schemeClr>
                </a:solidFill>
                <a:latin typeface="+mj-lt"/>
                <a:cs typeface="Segoe UI Light" panose="020B0502040204020203" pitchFamily="34" charset="0"/>
              </a:rPr>
              <a:t>paio</a:t>
            </a:r>
            <a:r>
              <a:rPr lang="en-US" sz="2401" dirty="0">
                <a:solidFill>
                  <a:schemeClr val="accent1">
                    <a:alpha val="99000"/>
                  </a:schemeClr>
                </a:solidFill>
                <a:latin typeface="+mj-lt"/>
                <a:cs typeface="Segoe UI Light" panose="020B0502040204020203" pitchFamily="34" charset="0"/>
              </a:rPr>
              <a:t> di </a:t>
            </a:r>
            <a:r>
              <a:rPr lang="en-US" sz="2401" dirty="0" err="1">
                <a:solidFill>
                  <a:schemeClr val="accent1">
                    <a:alpha val="99000"/>
                  </a:schemeClr>
                </a:solidFill>
                <a:latin typeface="+mj-lt"/>
                <a:cs typeface="Segoe UI Light" panose="020B0502040204020203" pitchFamily="34" charset="0"/>
              </a:rPr>
              <a:t>giorni</a:t>
            </a:r>
            <a:r>
              <a:rPr lang="en-US" sz="2401" dirty="0">
                <a:solidFill>
                  <a:schemeClr val="accent1">
                    <a:alpha val="99000"/>
                  </a:schemeClr>
                </a:solidFill>
                <a:latin typeface="+mj-lt"/>
                <a:cs typeface="Segoe UI Light" panose="020B0502040204020203" pitchFamily="34" charset="0"/>
              </a:rPr>
              <a:t> è </a:t>
            </a:r>
            <a:r>
              <a:rPr lang="en-US" sz="2401" dirty="0" err="1">
                <a:solidFill>
                  <a:schemeClr val="accent1">
                    <a:alpha val="99000"/>
                  </a:schemeClr>
                </a:solidFill>
                <a:latin typeface="+mj-lt"/>
                <a:cs typeface="Segoe UI Light" panose="020B0502040204020203" pitchFamily="34" charset="0"/>
              </a:rPr>
              <a:t>lentissima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Che</a:t>
            </a:r>
            <a:r>
              <a:rPr lang="en-US" sz="2401" dirty="0">
                <a:solidFill>
                  <a:schemeClr val="accent1">
                    <a:alpha val="99000"/>
                  </a:schemeClr>
                </a:solidFill>
                <a:latin typeface="+mj-lt"/>
                <a:cs typeface="Segoe UI Light" panose="020B0502040204020203" pitchFamily="34" charset="0"/>
              </a:rPr>
              <a:t> fare?</a:t>
            </a:r>
          </a:p>
          <a:p>
            <a:endParaRPr lang="it-IT" dirty="0"/>
          </a:p>
        </p:txBody>
      </p:sp>
      <p:sp>
        <p:nvSpPr>
          <p:cNvPr id="6" name="Rectangle 5"/>
          <p:cNvSpPr/>
          <p:nvPr/>
        </p:nvSpPr>
        <p:spPr>
          <a:xfrm>
            <a:off x="251615" y="4305062"/>
            <a:ext cx="8717299" cy="831253"/>
          </a:xfrm>
          <a:prstGeom prst="rect">
            <a:avLst/>
          </a:prstGeom>
        </p:spPr>
        <p:txBody>
          <a:bodyPr wrap="square">
            <a:spAutoFit/>
          </a:bodyPr>
          <a:lstStyle/>
          <a:p>
            <a:r>
              <a:rPr lang="en-US" sz="2401" dirty="0" smtClean="0">
                <a:solidFill>
                  <a:schemeClr val="accent1">
                    <a:alpha val="99000"/>
                  </a:schemeClr>
                </a:solidFill>
                <a:latin typeface="+mj-lt"/>
                <a:cs typeface="Segoe UI Light" panose="020B0502040204020203" pitchFamily="34" charset="0"/>
              </a:rPr>
              <a:t>La note </a:t>
            </a:r>
            <a:r>
              <a:rPr lang="en-US" sz="2401" dirty="0" err="1" smtClean="0">
                <a:solidFill>
                  <a:schemeClr val="accent1">
                    <a:alpha val="99000"/>
                  </a:schemeClr>
                </a:solidFill>
                <a:latin typeface="+mj-lt"/>
                <a:cs typeface="Segoe UI Light" panose="020B0502040204020203" pitchFamily="34" charset="0"/>
              </a:rPr>
              <a:t>scorsa</a:t>
            </a:r>
            <a:r>
              <a:rPr lang="en-US" sz="2401" dirty="0" smtClean="0">
                <a:solidFill>
                  <a:schemeClr val="accent1">
                    <a:alpha val="99000"/>
                  </a:schemeClr>
                </a:solidFill>
                <a:latin typeface="+mj-lt"/>
                <a:cs typeface="Segoe UI Light" panose="020B0502040204020203" pitchFamily="34" charset="0"/>
              </a:rPr>
              <a:t> </a:t>
            </a:r>
            <a:r>
              <a:rPr lang="en-US" sz="2401" dirty="0" err="1" smtClean="0">
                <a:solidFill>
                  <a:schemeClr val="accent1">
                    <a:alpha val="99000"/>
                  </a:schemeClr>
                </a:solidFill>
                <a:latin typeface="+mj-lt"/>
                <a:cs typeface="Segoe UI Light" panose="020B0502040204020203" pitchFamily="34" charset="0"/>
              </a:rPr>
              <a:t>tra</a:t>
            </a:r>
            <a:r>
              <a:rPr lang="en-US" sz="2401" dirty="0" smtClean="0">
                <a:solidFill>
                  <a:schemeClr val="accent1">
                    <a:alpha val="99000"/>
                  </a:schemeClr>
                </a:solidFill>
                <a:latin typeface="+mj-lt"/>
                <a:cs typeface="Segoe UI Light" panose="020B0502040204020203" pitchFamily="34" charset="0"/>
              </a:rPr>
              <a:t> le 3:00 e le 3:40 </a:t>
            </a:r>
            <a:r>
              <a:rPr lang="en-US" sz="2401" dirty="0" err="1" smtClean="0">
                <a:solidFill>
                  <a:schemeClr val="accent1">
                    <a:alpha val="99000"/>
                  </a:schemeClr>
                </a:solidFill>
                <a:latin typeface="+mj-lt"/>
                <a:cs typeface="Segoe UI Light" panose="020B0502040204020203" pitchFamily="34" charset="0"/>
              </a:rPr>
              <a:t>c’è</a:t>
            </a:r>
            <a:r>
              <a:rPr lang="en-US" sz="2401" dirty="0" smtClean="0">
                <a:solidFill>
                  <a:schemeClr val="accent1">
                    <a:alpha val="99000"/>
                  </a:schemeClr>
                </a:solidFill>
                <a:latin typeface="+mj-lt"/>
                <a:cs typeface="Segoe UI Light" panose="020B0502040204020203" pitchFamily="34" charset="0"/>
              </a:rPr>
              <a:t> </a:t>
            </a:r>
            <a:r>
              <a:rPr lang="en-US" sz="2401" dirty="0" err="1" smtClean="0">
                <a:solidFill>
                  <a:schemeClr val="accent1">
                    <a:alpha val="99000"/>
                  </a:schemeClr>
                </a:solidFill>
                <a:latin typeface="+mj-lt"/>
                <a:cs typeface="Segoe UI Light" panose="020B0502040204020203" pitchFamily="34" charset="0"/>
              </a:rPr>
              <a:t>stato</a:t>
            </a:r>
            <a:r>
              <a:rPr lang="en-US" sz="2401" dirty="0" smtClean="0">
                <a:solidFill>
                  <a:schemeClr val="accent1">
                    <a:alpha val="99000"/>
                  </a:schemeClr>
                </a:solidFill>
                <a:latin typeface="+mj-lt"/>
                <a:cs typeface="Segoe UI Light" panose="020B0502040204020203" pitchFamily="34" charset="0"/>
              </a:rPr>
              <a:t> un </a:t>
            </a:r>
            <a:r>
              <a:rPr lang="en-US" sz="2401" dirty="0" err="1" smtClean="0">
                <a:solidFill>
                  <a:schemeClr val="accent1">
                    <a:alpha val="99000"/>
                  </a:schemeClr>
                </a:solidFill>
                <a:latin typeface="+mj-lt"/>
                <a:cs typeface="Segoe UI Light" panose="020B0502040204020203" pitchFamily="34" charset="0"/>
              </a:rPr>
              <a:t>picco</a:t>
            </a:r>
            <a:r>
              <a:rPr lang="en-US" sz="2401" dirty="0" smtClean="0">
                <a:solidFill>
                  <a:schemeClr val="accent1">
                    <a:alpha val="99000"/>
                  </a:schemeClr>
                </a:solidFill>
                <a:latin typeface="+mj-lt"/>
                <a:cs typeface="Segoe UI Light" panose="020B0502040204020203" pitchFamily="34" charset="0"/>
              </a:rPr>
              <a:t> di CPU e le procedure </a:t>
            </a:r>
            <a:r>
              <a:rPr lang="en-US" sz="2401" dirty="0" err="1" smtClean="0">
                <a:solidFill>
                  <a:schemeClr val="accent1">
                    <a:alpha val="99000"/>
                  </a:schemeClr>
                </a:solidFill>
                <a:latin typeface="+mj-lt"/>
                <a:cs typeface="Segoe UI Light" panose="020B0502040204020203" pitchFamily="34" charset="0"/>
              </a:rPr>
              <a:t>sono</a:t>
            </a:r>
            <a:r>
              <a:rPr lang="en-US" sz="2401" dirty="0" smtClean="0">
                <a:solidFill>
                  <a:schemeClr val="accent1">
                    <a:alpha val="99000"/>
                  </a:schemeClr>
                </a:solidFill>
                <a:latin typeface="+mj-lt"/>
                <a:cs typeface="Segoe UI Light" panose="020B0502040204020203" pitchFamily="34" charset="0"/>
              </a:rPr>
              <a:t> </a:t>
            </a:r>
            <a:r>
              <a:rPr lang="en-US" sz="2401" dirty="0" err="1" smtClean="0">
                <a:solidFill>
                  <a:schemeClr val="accent1">
                    <a:alpha val="99000"/>
                  </a:schemeClr>
                </a:solidFill>
                <a:latin typeface="+mj-lt"/>
                <a:cs typeface="Segoe UI Light" panose="020B0502040204020203" pitchFamily="34" charset="0"/>
              </a:rPr>
              <a:t>andate</a:t>
            </a:r>
            <a:r>
              <a:rPr lang="en-US" sz="2401" dirty="0" smtClean="0">
                <a:solidFill>
                  <a:schemeClr val="accent1">
                    <a:alpha val="99000"/>
                  </a:schemeClr>
                </a:solidFill>
                <a:latin typeface="+mj-lt"/>
                <a:cs typeface="Segoe UI Light" panose="020B0502040204020203" pitchFamily="34" charset="0"/>
              </a:rPr>
              <a:t> “</a:t>
            </a:r>
            <a:r>
              <a:rPr lang="en-US" sz="2401" dirty="0" err="1" smtClean="0">
                <a:solidFill>
                  <a:schemeClr val="accent1">
                    <a:alpha val="99000"/>
                  </a:schemeClr>
                </a:solidFill>
                <a:latin typeface="+mj-lt"/>
                <a:cs typeface="Segoe UI Light" panose="020B0502040204020203" pitchFamily="34" charset="0"/>
              </a:rPr>
              <a:t>lunghe</a:t>
            </a:r>
            <a:r>
              <a:rPr lang="en-US" sz="2401" dirty="0" smtClean="0">
                <a:solidFill>
                  <a:schemeClr val="accent1">
                    <a:alpha val="99000"/>
                  </a:schemeClr>
                </a:solidFill>
                <a:latin typeface="+mj-lt"/>
                <a:cs typeface="Segoe UI Light" panose="020B0502040204020203" pitchFamily="34" charset="0"/>
              </a:rPr>
              <a:t>”.. Cosa è </a:t>
            </a:r>
            <a:r>
              <a:rPr lang="en-US" sz="2401" dirty="0" err="1" smtClean="0">
                <a:solidFill>
                  <a:schemeClr val="accent1">
                    <a:alpha val="99000"/>
                  </a:schemeClr>
                </a:solidFill>
                <a:latin typeface="+mj-lt"/>
                <a:cs typeface="Segoe UI Light" panose="020B0502040204020203" pitchFamily="34" charset="0"/>
              </a:rPr>
              <a:t>successo</a:t>
            </a:r>
            <a:r>
              <a:rPr lang="en-US" sz="2401" dirty="0" smtClean="0">
                <a:solidFill>
                  <a:schemeClr val="accent1">
                    <a:alpha val="99000"/>
                  </a:schemeClr>
                </a:solidFill>
                <a:latin typeface="+mj-lt"/>
                <a:cs typeface="Segoe UI Light" panose="020B0502040204020203" pitchFamily="34" charset="0"/>
              </a:rPr>
              <a:t>?</a:t>
            </a:r>
            <a:endParaRPr lang="en-US" sz="2401" dirty="0">
              <a:solidFill>
                <a:schemeClr val="accent1">
                  <a:alpha val="99000"/>
                </a:schemeClr>
              </a:solidFill>
              <a:latin typeface="+mj-lt"/>
              <a:cs typeface="Segoe UI Light" panose="020B0502040204020203" pitchFamily="34" charset="0"/>
            </a:endParaRPr>
          </a:p>
        </p:txBody>
      </p:sp>
      <p:sp>
        <p:nvSpPr>
          <p:cNvPr id="7" name="Rectangle 6"/>
          <p:cNvSpPr/>
          <p:nvPr/>
        </p:nvSpPr>
        <p:spPr>
          <a:xfrm>
            <a:off x="213113" y="5311930"/>
            <a:ext cx="8717299" cy="831253"/>
          </a:xfrm>
          <a:prstGeom prst="rect">
            <a:avLst/>
          </a:prstGeom>
        </p:spPr>
        <p:txBody>
          <a:bodyPr wrap="square">
            <a:spAutoFit/>
          </a:bodyPr>
          <a:lstStyle/>
          <a:p>
            <a:r>
              <a:rPr lang="en-US" sz="2401" dirty="0" err="1">
                <a:solidFill>
                  <a:schemeClr val="accent1">
                    <a:alpha val="99000"/>
                  </a:schemeClr>
                </a:solidFill>
                <a:latin typeface="+mj-lt"/>
                <a:cs typeface="Segoe UI Light" panose="020B0502040204020203" pitchFamily="34" charset="0"/>
              </a:rPr>
              <a:t>Quali</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sono</a:t>
            </a:r>
            <a:r>
              <a:rPr lang="en-US" sz="2401" dirty="0">
                <a:solidFill>
                  <a:schemeClr val="accent1">
                    <a:alpha val="99000"/>
                  </a:schemeClr>
                </a:solidFill>
                <a:latin typeface="+mj-lt"/>
                <a:cs typeface="Segoe UI Light" panose="020B0502040204020203" pitchFamily="34" charset="0"/>
              </a:rPr>
              <a:t> le query </a:t>
            </a:r>
            <a:r>
              <a:rPr lang="en-US" sz="2401" dirty="0" err="1">
                <a:solidFill>
                  <a:schemeClr val="accent1">
                    <a:alpha val="99000"/>
                  </a:schemeClr>
                </a:solidFill>
                <a:latin typeface="+mj-lt"/>
                <a:cs typeface="Segoe UI Light" panose="020B0502040204020203" pitchFamily="34" charset="0"/>
              </a:rPr>
              <a:t>che</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hanno</a:t>
            </a:r>
            <a:r>
              <a:rPr lang="en-US" sz="2401" dirty="0">
                <a:solidFill>
                  <a:schemeClr val="accent1">
                    <a:alpha val="99000"/>
                  </a:schemeClr>
                </a:solidFill>
                <a:latin typeface="+mj-lt"/>
                <a:cs typeface="Segoe UI Light" panose="020B0502040204020203" pitchFamily="34" charset="0"/>
              </a:rPr>
              <a:t> un trend </a:t>
            </a:r>
            <a:r>
              <a:rPr lang="en-US" sz="2401" dirty="0" err="1">
                <a:solidFill>
                  <a:schemeClr val="accent1">
                    <a:alpha val="99000"/>
                  </a:schemeClr>
                </a:solidFill>
                <a:latin typeface="+mj-lt"/>
                <a:cs typeface="Segoe UI Light" panose="020B0502040204020203" pitchFamily="34" charset="0"/>
              </a:rPr>
              <a:t>peggiorativo</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nell’ultima</a:t>
            </a:r>
            <a:r>
              <a:rPr lang="en-US" sz="2401" dirty="0">
                <a:solidFill>
                  <a:schemeClr val="accent1">
                    <a:alpha val="99000"/>
                  </a:schemeClr>
                </a:solidFill>
                <a:latin typeface="+mj-lt"/>
                <a:cs typeface="Segoe UI Light" panose="020B0502040204020203" pitchFamily="34" charset="0"/>
              </a:rPr>
              <a:t> </a:t>
            </a:r>
            <a:r>
              <a:rPr lang="en-US" sz="2401" dirty="0" err="1">
                <a:solidFill>
                  <a:schemeClr val="accent1">
                    <a:alpha val="99000"/>
                  </a:schemeClr>
                </a:solidFill>
                <a:latin typeface="+mj-lt"/>
                <a:cs typeface="Segoe UI Light" panose="020B0502040204020203" pitchFamily="34" charset="0"/>
              </a:rPr>
              <a:t>settimana</a:t>
            </a:r>
            <a:r>
              <a:rPr lang="en-US" sz="2401" dirty="0">
                <a:solidFill>
                  <a:schemeClr val="accent1">
                    <a:alpha val="99000"/>
                  </a:schemeClr>
                </a:solidFill>
                <a:latin typeface="+mj-lt"/>
                <a:cs typeface="Segoe UI Light" panose="020B0502040204020203" pitchFamily="34" charset="0"/>
              </a:rPr>
              <a:t>?</a:t>
            </a:r>
          </a:p>
        </p:txBody>
      </p:sp>
    </p:spTree>
    <p:extLst>
      <p:ext uri="{BB962C8B-B14F-4D97-AF65-F5344CB8AC3E}">
        <p14:creationId xmlns:p14="http://schemas.microsoft.com/office/powerpoint/2010/main" val="304099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504964" y="722864"/>
            <a:ext cx="5953399" cy="412826"/>
          </a:xfrm>
        </p:spPr>
        <p:txBody>
          <a:bodyPr>
            <a:noAutofit/>
          </a:bodyPr>
          <a:lstStyle/>
          <a:p>
            <a:r>
              <a:rPr lang="it-IT" b="1" dirty="0">
                <a:solidFill>
                  <a:srgbClr val="0070C0">
                    <a:alpha val="98824"/>
                  </a:srgbClr>
                </a:solidFill>
                <a:effectLst>
                  <a:outerShdw blurRad="38100" dist="38100" dir="2700000" algn="tl">
                    <a:srgbClr val="000000">
                      <a:alpha val="43137"/>
                    </a:srgbClr>
                  </a:outerShdw>
                </a:effectLst>
                <a:cs typeface="+mj-cs"/>
              </a:rPr>
              <a:t>SQL Server Plan cache</a:t>
            </a:r>
          </a:p>
        </p:txBody>
      </p:sp>
      <p:grpSp>
        <p:nvGrpSpPr>
          <p:cNvPr id="4" name="Group 3"/>
          <p:cNvGrpSpPr/>
          <p:nvPr/>
        </p:nvGrpSpPr>
        <p:grpSpPr>
          <a:xfrm>
            <a:off x="1472738" y="1959470"/>
            <a:ext cx="6118508" cy="3652564"/>
            <a:chOff x="1671146" y="2365826"/>
            <a:chExt cx="5066084" cy="2951636"/>
          </a:xfrm>
        </p:grpSpPr>
        <p:sp>
          <p:nvSpPr>
            <p:cNvPr id="16" name="Rectangle 15"/>
            <p:cNvSpPr/>
            <p:nvPr/>
          </p:nvSpPr>
          <p:spPr>
            <a:xfrm>
              <a:off x="3722994" y="2365826"/>
              <a:ext cx="1144311" cy="2941440"/>
            </a:xfrm>
            <a:prstGeom prst="rect">
              <a:avLst/>
            </a:prstGeom>
            <a:solidFill>
              <a:schemeClr val="bg1">
                <a:lumMod val="95000"/>
              </a:schemeClr>
            </a:solidFill>
            <a:ln w="12700">
              <a:solidFill>
                <a:schemeClr val="accent6">
                  <a:lumMod val="75000"/>
                </a:schemeClr>
              </a:solidFill>
            </a:ln>
            <a:effectLst>
              <a:outerShdw blurRad="1524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13"/>
            </a:p>
          </p:txBody>
        </p:sp>
        <p:sp>
          <p:nvSpPr>
            <p:cNvPr id="6" name="Rectangle 5"/>
            <p:cNvSpPr/>
            <p:nvPr/>
          </p:nvSpPr>
          <p:spPr>
            <a:xfrm>
              <a:off x="3721015" y="4079687"/>
              <a:ext cx="1138507" cy="310647"/>
            </a:xfrm>
            <a:prstGeom prst="rect">
              <a:avLst/>
            </a:prstGeom>
            <a:solidFill>
              <a:srgbClr val="B92C1B"/>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a:solidFill>
                    <a:srgbClr val="FFFF00"/>
                  </a:solidFill>
                </a:rPr>
                <a:t>Plan Cache</a:t>
              </a:r>
            </a:p>
          </p:txBody>
        </p:sp>
        <p:sp>
          <p:nvSpPr>
            <p:cNvPr id="7" name="Rectangle 6"/>
            <p:cNvSpPr/>
            <p:nvPr/>
          </p:nvSpPr>
          <p:spPr>
            <a:xfrm>
              <a:off x="3716291" y="4413272"/>
              <a:ext cx="1143231" cy="896294"/>
            </a:xfrm>
            <a:prstGeom prst="rect">
              <a:avLst/>
            </a:prstGeom>
            <a:solidFill>
              <a:schemeClr val="accent4">
                <a:lumMod val="75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«Data» Cache</a:t>
              </a:r>
            </a:p>
          </p:txBody>
        </p:sp>
        <p:sp>
          <p:nvSpPr>
            <p:cNvPr id="17" name="TextBox 16"/>
            <p:cNvSpPr txBox="1"/>
            <p:nvPr/>
          </p:nvSpPr>
          <p:spPr>
            <a:xfrm>
              <a:off x="1671146" y="3654621"/>
              <a:ext cx="693133" cy="461665"/>
            </a:xfrm>
            <a:prstGeom prst="rect">
              <a:avLst/>
            </a:prstGeom>
            <a:noFill/>
          </p:spPr>
          <p:txBody>
            <a:bodyPr wrap="square" rtlCol="0">
              <a:spAutoFit/>
            </a:bodyPr>
            <a:lstStyle/>
            <a:p>
              <a:r>
                <a:rPr lang="it-IT" sz="1200" dirty="0">
                  <a:solidFill>
                    <a:srgbClr val="002060"/>
                  </a:solidFill>
                </a:rPr>
                <a:t>RAM Space</a:t>
              </a:r>
            </a:p>
          </p:txBody>
        </p:sp>
        <p:sp>
          <p:nvSpPr>
            <p:cNvPr id="8" name="Left Brace 7"/>
            <p:cNvSpPr/>
            <p:nvPr/>
          </p:nvSpPr>
          <p:spPr>
            <a:xfrm>
              <a:off x="2010485" y="2371473"/>
              <a:ext cx="371506" cy="2939811"/>
            </a:xfrm>
            <a:prstGeom prst="leftBrace">
              <a:avLst/>
            </a:prstGeom>
            <a:ln w="127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0" name="Left Brace 19"/>
            <p:cNvSpPr/>
            <p:nvPr/>
          </p:nvSpPr>
          <p:spPr>
            <a:xfrm>
              <a:off x="2766820" y="3652879"/>
              <a:ext cx="371506" cy="1664583"/>
            </a:xfrm>
            <a:prstGeom prst="leftBrace">
              <a:avLst/>
            </a:prstGeom>
            <a:ln w="127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3" name="TextBox 22"/>
            <p:cNvSpPr txBox="1"/>
            <p:nvPr/>
          </p:nvSpPr>
          <p:spPr>
            <a:xfrm>
              <a:off x="2206820" y="4232254"/>
              <a:ext cx="903717" cy="1038746"/>
            </a:xfrm>
            <a:prstGeom prst="rect">
              <a:avLst/>
            </a:prstGeom>
            <a:noFill/>
          </p:spPr>
          <p:txBody>
            <a:bodyPr wrap="square" rtlCol="0">
              <a:spAutoFit/>
            </a:bodyPr>
            <a:lstStyle/>
            <a:p>
              <a:r>
                <a:rPr lang="it-IT" sz="1200" dirty="0">
                  <a:solidFill>
                    <a:srgbClr val="002060"/>
                  </a:solidFill>
                </a:rPr>
                <a:t>SQL Server</a:t>
              </a:r>
            </a:p>
            <a:p>
              <a:r>
                <a:rPr lang="it-IT" sz="1200" dirty="0">
                  <a:solidFill>
                    <a:srgbClr val="002060"/>
                  </a:solidFill>
                </a:rPr>
                <a:t>used memory</a:t>
              </a:r>
            </a:p>
            <a:p>
              <a:endParaRPr lang="it-IT" sz="1350" b="1" dirty="0">
                <a:solidFill>
                  <a:srgbClr val="002060"/>
                </a:solidFill>
              </a:endParaRPr>
            </a:p>
          </p:txBody>
        </p:sp>
        <p:sp>
          <p:nvSpPr>
            <p:cNvPr id="14" name="Rectangle 13"/>
            <p:cNvSpPr/>
            <p:nvPr/>
          </p:nvSpPr>
          <p:spPr>
            <a:xfrm>
              <a:off x="5087066" y="3749692"/>
              <a:ext cx="1650164" cy="222650"/>
            </a:xfrm>
            <a:prstGeom prst="rect">
              <a:avLst/>
            </a:prstGeom>
            <a:solidFill>
              <a:srgbClr val="F04E23"/>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it-IT" sz="900" dirty="0"/>
                <a:t>CACHESTORE_OBJCP</a:t>
              </a:r>
            </a:p>
          </p:txBody>
        </p:sp>
        <p:sp>
          <p:nvSpPr>
            <p:cNvPr id="21" name="Rectangle 20"/>
            <p:cNvSpPr/>
            <p:nvPr/>
          </p:nvSpPr>
          <p:spPr>
            <a:xfrm>
              <a:off x="5087066" y="3996010"/>
              <a:ext cx="1650164" cy="222649"/>
            </a:xfrm>
            <a:prstGeom prst="rect">
              <a:avLst/>
            </a:prstGeom>
            <a:solidFill>
              <a:srgbClr val="F04E23"/>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it-IT" sz="900" dirty="0"/>
                <a:t>CACHESTORE_SQLCP</a:t>
              </a:r>
            </a:p>
          </p:txBody>
        </p:sp>
        <p:sp>
          <p:nvSpPr>
            <p:cNvPr id="22" name="Rectangle 21"/>
            <p:cNvSpPr/>
            <p:nvPr/>
          </p:nvSpPr>
          <p:spPr>
            <a:xfrm>
              <a:off x="5087066" y="4242328"/>
              <a:ext cx="1650164" cy="222649"/>
            </a:xfrm>
            <a:prstGeom prst="rect">
              <a:avLst/>
            </a:prstGeom>
            <a:solidFill>
              <a:srgbClr val="F04E23"/>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it-IT" sz="900" dirty="0"/>
                <a:t>CACHESTORE_PHDR</a:t>
              </a:r>
            </a:p>
          </p:txBody>
        </p:sp>
        <p:sp>
          <p:nvSpPr>
            <p:cNvPr id="24" name="Rectangle 23"/>
            <p:cNvSpPr/>
            <p:nvPr/>
          </p:nvSpPr>
          <p:spPr>
            <a:xfrm>
              <a:off x="5087066" y="4488646"/>
              <a:ext cx="1650164" cy="222648"/>
            </a:xfrm>
            <a:prstGeom prst="rect">
              <a:avLst/>
            </a:prstGeom>
            <a:solidFill>
              <a:srgbClr val="F04E23"/>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it-IT" sz="900" dirty="0"/>
                <a:t>CACHESTORE_XPROC</a:t>
              </a:r>
            </a:p>
          </p:txBody>
        </p:sp>
        <p:cxnSp>
          <p:nvCxnSpPr>
            <p:cNvPr id="5" name="Straight Arrow Connector 4"/>
            <p:cNvCxnSpPr/>
            <p:nvPr/>
          </p:nvCxnSpPr>
          <p:spPr>
            <a:xfrm flipV="1">
              <a:off x="4877268" y="3749691"/>
              <a:ext cx="181246" cy="3248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0026" y="4381110"/>
              <a:ext cx="178949" cy="32170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22994" y="3898563"/>
              <a:ext cx="1135137" cy="156537"/>
            </a:xfrm>
            <a:prstGeom prst="rect">
              <a:avLst/>
            </a:prstGeom>
            <a:solidFill>
              <a:srgbClr val="F36E21"/>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Other Caches</a:t>
              </a:r>
              <a:endParaRPr lang="it-IT" sz="1100" dirty="0"/>
            </a:p>
          </p:txBody>
        </p:sp>
        <p:sp>
          <p:nvSpPr>
            <p:cNvPr id="19" name="Left Brace 18"/>
            <p:cNvSpPr/>
            <p:nvPr/>
          </p:nvSpPr>
          <p:spPr>
            <a:xfrm>
              <a:off x="3295911" y="3898562"/>
              <a:ext cx="371506" cy="1418900"/>
            </a:xfrm>
            <a:prstGeom prst="leftBrace">
              <a:avLst/>
            </a:prstGeom>
            <a:ln w="127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6" name="TextBox 25"/>
            <p:cNvSpPr txBox="1"/>
            <p:nvPr/>
          </p:nvSpPr>
          <p:spPr>
            <a:xfrm>
              <a:off x="3042081" y="4419067"/>
              <a:ext cx="688157" cy="669414"/>
            </a:xfrm>
            <a:prstGeom prst="rect">
              <a:avLst/>
            </a:prstGeom>
            <a:noFill/>
          </p:spPr>
          <p:txBody>
            <a:bodyPr wrap="square" rtlCol="0">
              <a:spAutoFit/>
            </a:bodyPr>
            <a:lstStyle/>
            <a:p>
              <a:r>
                <a:rPr lang="it-IT" sz="1200" dirty="0">
                  <a:solidFill>
                    <a:srgbClr val="002060"/>
                  </a:solidFill>
                </a:rPr>
                <a:t>Buffer pool</a:t>
              </a:r>
            </a:p>
            <a:p>
              <a:endParaRPr lang="it-IT" sz="1350" b="1" dirty="0">
                <a:solidFill>
                  <a:srgbClr val="002060"/>
                </a:solidFill>
              </a:endParaRPr>
            </a:p>
          </p:txBody>
        </p:sp>
        <p:sp>
          <p:nvSpPr>
            <p:cNvPr id="28" name="Rectangle 27"/>
            <p:cNvSpPr/>
            <p:nvPr/>
          </p:nvSpPr>
          <p:spPr>
            <a:xfrm>
              <a:off x="3722993" y="3647866"/>
              <a:ext cx="1137767" cy="222649"/>
            </a:xfrm>
            <a:prstGeom prst="rect">
              <a:avLst/>
            </a:prstGeom>
            <a:solidFill>
              <a:srgbClr val="F04E23"/>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it-IT" sz="900" dirty="0"/>
                <a:t>Thread Stack, DWA</a:t>
              </a:r>
              <a:endParaRPr lang="it-IT" sz="900" dirty="0"/>
            </a:p>
          </p:txBody>
        </p:sp>
        <p:sp>
          <p:nvSpPr>
            <p:cNvPr id="29" name="Rectangle 28"/>
            <p:cNvSpPr/>
            <p:nvPr/>
          </p:nvSpPr>
          <p:spPr>
            <a:xfrm>
              <a:off x="3730238" y="2730889"/>
              <a:ext cx="1127893" cy="896294"/>
            </a:xfrm>
            <a:prstGeom prst="rect">
              <a:avLst/>
            </a:prstGeom>
            <a:solidFill>
              <a:schemeClr val="tx2">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Other Applications</a:t>
              </a:r>
              <a:endParaRPr lang="it-IT" sz="1200" dirty="0"/>
            </a:p>
          </p:txBody>
        </p:sp>
        <p:sp>
          <p:nvSpPr>
            <p:cNvPr id="30" name="Rectangle 29"/>
            <p:cNvSpPr/>
            <p:nvPr/>
          </p:nvSpPr>
          <p:spPr>
            <a:xfrm>
              <a:off x="3734504" y="2378060"/>
              <a:ext cx="1143231" cy="331997"/>
            </a:xfrm>
            <a:prstGeom prst="rect">
              <a:avLst/>
            </a:prstGeom>
            <a:solidFill>
              <a:srgbClr val="0058A9"/>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OS</a:t>
              </a:r>
              <a:endParaRPr lang="it-IT" sz="1200" dirty="0"/>
            </a:p>
          </p:txBody>
        </p:sp>
      </p:grpSp>
      <p:sp>
        <p:nvSpPr>
          <p:cNvPr id="9" name="Can 8"/>
          <p:cNvSpPr/>
          <p:nvPr/>
        </p:nvSpPr>
        <p:spPr>
          <a:xfrm>
            <a:off x="504964" y="5328676"/>
            <a:ext cx="756746" cy="72706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TextBox 9"/>
          <p:cNvSpPr txBox="1"/>
          <p:nvPr/>
        </p:nvSpPr>
        <p:spPr>
          <a:xfrm>
            <a:off x="221589" y="4991183"/>
            <a:ext cx="1428596" cy="369332"/>
          </a:xfrm>
          <a:prstGeom prst="rect">
            <a:avLst/>
          </a:prstGeom>
          <a:noFill/>
        </p:spPr>
        <p:txBody>
          <a:bodyPr wrap="none" rtlCol="0">
            <a:spAutoFit/>
          </a:bodyPr>
          <a:lstStyle/>
          <a:p>
            <a:r>
              <a:rPr lang="it-IT" dirty="0" smtClean="0"/>
              <a:t>Query Store</a:t>
            </a:r>
            <a:endParaRPr lang="it-IT" dirty="0"/>
          </a:p>
        </p:txBody>
      </p:sp>
    </p:spTree>
    <p:extLst>
      <p:ext uri="{BB962C8B-B14F-4D97-AF65-F5344CB8AC3E}">
        <p14:creationId xmlns:p14="http://schemas.microsoft.com/office/powerpoint/2010/main" val="760715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19" y="226187"/>
            <a:ext cx="8229600" cy="612956"/>
          </a:xfrm>
        </p:spPr>
        <p:txBody>
          <a:bodyPr>
            <a:noAutofit/>
          </a:bodyPr>
          <a:lstStyle/>
          <a:p>
            <a:r>
              <a:rPr lang="it-IT" b="1" dirty="0">
                <a:solidFill>
                  <a:srgbClr val="0070C0">
                    <a:alpha val="98824"/>
                  </a:srgbClr>
                </a:solidFill>
                <a:effectLst>
                  <a:outerShdw blurRad="38100" dist="38100" dir="2700000" algn="tl">
                    <a:srgbClr val="000000">
                      <a:alpha val="43137"/>
                    </a:srgbClr>
                  </a:outerShdw>
                </a:effectLst>
                <a:latin typeface="Segoe UI Light" pitchFamily="34" charset="0"/>
              </a:rPr>
              <a:t>Query lifecycle</a:t>
            </a:r>
          </a:p>
        </p:txBody>
      </p:sp>
      <p:sp>
        <p:nvSpPr>
          <p:cNvPr id="4" name="Slide Number Placeholder 3"/>
          <p:cNvSpPr>
            <a:spLocks noGrp="1"/>
          </p:cNvSpPr>
          <p:nvPr>
            <p:ph type="sldNum" sz="quarter" idx="4"/>
          </p:nvPr>
        </p:nvSpPr>
        <p:spPr/>
        <p:txBody>
          <a:bodyPr/>
          <a:lstStyle/>
          <a:p>
            <a:fld id="{2501BE23-1565-7B4A-A660-ADF397564F82}" type="slidenum">
              <a:rPr lang="en-US" smtClean="0"/>
              <a:pPr/>
              <a:t>8</a:t>
            </a:fld>
            <a:endParaRPr lang="en-US" dirty="0"/>
          </a:p>
        </p:txBody>
      </p:sp>
      <p:sp>
        <p:nvSpPr>
          <p:cNvPr id="5" name="Flowchart: Terminator 4"/>
          <p:cNvSpPr/>
          <p:nvPr/>
        </p:nvSpPr>
        <p:spPr>
          <a:xfrm>
            <a:off x="4425078" y="940879"/>
            <a:ext cx="2604565" cy="615163"/>
          </a:xfrm>
          <a:prstGeom prst="flowChartTerminator">
            <a:avLst/>
          </a:prstGeom>
          <a:solidFill>
            <a:srgbClr val="A70B21"/>
          </a:solidFill>
          <a:ln w="12700">
            <a:solidFill>
              <a:schemeClr val="accent5"/>
            </a:solidFill>
          </a:ln>
          <a:effectLst>
            <a:outerShdw blurRad="1524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T-SQL Statement</a:t>
            </a:r>
          </a:p>
        </p:txBody>
      </p:sp>
      <p:sp>
        <p:nvSpPr>
          <p:cNvPr id="11" name="Down Arrow 10"/>
          <p:cNvSpPr/>
          <p:nvPr/>
        </p:nvSpPr>
        <p:spPr>
          <a:xfrm>
            <a:off x="5591195" y="1594754"/>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ight Arrow 14"/>
          <p:cNvSpPr/>
          <p:nvPr/>
        </p:nvSpPr>
        <p:spPr>
          <a:xfrm>
            <a:off x="4972391" y="5505823"/>
            <a:ext cx="1524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ctangle 16"/>
          <p:cNvSpPr/>
          <p:nvPr/>
        </p:nvSpPr>
        <p:spPr>
          <a:xfrm>
            <a:off x="4432761" y="1888229"/>
            <a:ext cx="2604565" cy="474088"/>
          </a:xfrm>
          <a:prstGeom prst="rect">
            <a:avLst/>
          </a:prstGeom>
          <a:solidFill>
            <a:srgbClr val="B92C1B"/>
          </a:solidFill>
          <a:ln w="12700">
            <a:solidFill>
              <a:schemeClr val="accent5">
                <a:lumMod val="50000"/>
              </a:schemeClr>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Parsing</a:t>
            </a:r>
          </a:p>
        </p:txBody>
      </p:sp>
      <p:sp>
        <p:nvSpPr>
          <p:cNvPr id="19" name="Rectangle 18"/>
          <p:cNvSpPr/>
          <p:nvPr/>
        </p:nvSpPr>
        <p:spPr>
          <a:xfrm>
            <a:off x="4432761" y="2707358"/>
            <a:ext cx="2604565" cy="474088"/>
          </a:xfrm>
          <a:prstGeom prst="rect">
            <a:avLst/>
          </a:prstGeom>
          <a:solidFill>
            <a:srgbClr val="E03E28"/>
          </a:solidFill>
          <a:ln w="12700">
            <a:solidFill>
              <a:schemeClr val="accent5">
                <a:lumMod val="50000"/>
              </a:schemeClr>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Binding</a:t>
            </a:r>
          </a:p>
        </p:txBody>
      </p:sp>
      <p:sp>
        <p:nvSpPr>
          <p:cNvPr id="20" name="Rectangle 19"/>
          <p:cNvSpPr/>
          <p:nvPr/>
        </p:nvSpPr>
        <p:spPr>
          <a:xfrm>
            <a:off x="4425076" y="3505968"/>
            <a:ext cx="2604565" cy="494625"/>
          </a:xfrm>
          <a:prstGeom prst="rect">
            <a:avLst/>
          </a:prstGeom>
          <a:solidFill>
            <a:srgbClr val="F04E23"/>
          </a:solidFill>
          <a:ln w="12700">
            <a:solidFill>
              <a:schemeClr val="accent5">
                <a:lumMod val="50000"/>
              </a:schemeClr>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Query optimization</a:t>
            </a:r>
          </a:p>
        </p:txBody>
      </p:sp>
      <p:sp>
        <p:nvSpPr>
          <p:cNvPr id="21" name="Rectangle 20"/>
          <p:cNvSpPr/>
          <p:nvPr/>
        </p:nvSpPr>
        <p:spPr>
          <a:xfrm>
            <a:off x="4425075" y="4332798"/>
            <a:ext cx="2604565" cy="494625"/>
          </a:xfrm>
          <a:prstGeom prst="rect">
            <a:avLst/>
          </a:prstGeom>
          <a:solidFill>
            <a:srgbClr val="F47B5A"/>
          </a:solidFill>
          <a:ln w="12700">
            <a:solidFill>
              <a:schemeClr val="accent5">
                <a:lumMod val="50000"/>
              </a:schemeClr>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Query execution</a:t>
            </a:r>
          </a:p>
        </p:txBody>
      </p:sp>
      <p:sp>
        <p:nvSpPr>
          <p:cNvPr id="22" name="Rectangle 21"/>
          <p:cNvSpPr/>
          <p:nvPr/>
        </p:nvSpPr>
        <p:spPr>
          <a:xfrm>
            <a:off x="4417390" y="5145974"/>
            <a:ext cx="2604565" cy="494625"/>
          </a:xfrm>
          <a:prstGeom prst="rect">
            <a:avLst/>
          </a:prstGeom>
          <a:solidFill>
            <a:srgbClr val="F58C6F"/>
          </a:solidFill>
          <a:ln w="12700">
            <a:solidFill>
              <a:schemeClr val="accent5">
                <a:lumMod val="50000"/>
              </a:schemeClr>
            </a:solidFill>
          </a:ln>
          <a:effectLst>
            <a:outerShdw blurRad="152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Results</a:t>
            </a:r>
          </a:p>
        </p:txBody>
      </p:sp>
      <p:sp>
        <p:nvSpPr>
          <p:cNvPr id="23" name="Down Arrow 22"/>
          <p:cNvSpPr/>
          <p:nvPr/>
        </p:nvSpPr>
        <p:spPr>
          <a:xfrm>
            <a:off x="5591195" y="2410412"/>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Down Arrow 23"/>
          <p:cNvSpPr/>
          <p:nvPr/>
        </p:nvSpPr>
        <p:spPr>
          <a:xfrm>
            <a:off x="5584159" y="3220962"/>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Down Arrow 24"/>
          <p:cNvSpPr/>
          <p:nvPr/>
        </p:nvSpPr>
        <p:spPr>
          <a:xfrm>
            <a:off x="5576474" y="4037979"/>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Down Arrow 25"/>
          <p:cNvSpPr/>
          <p:nvPr/>
        </p:nvSpPr>
        <p:spPr>
          <a:xfrm>
            <a:off x="5582877" y="4851206"/>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TextBox 2"/>
          <p:cNvSpPr txBox="1"/>
          <p:nvPr/>
        </p:nvSpPr>
        <p:spPr>
          <a:xfrm>
            <a:off x="5703132" y="2408147"/>
            <a:ext cx="3136157" cy="276999"/>
          </a:xfrm>
          <a:prstGeom prst="rect">
            <a:avLst/>
          </a:prstGeom>
          <a:noFill/>
        </p:spPr>
        <p:txBody>
          <a:bodyPr wrap="square" rtlCol="0">
            <a:spAutoFit/>
          </a:bodyPr>
          <a:lstStyle/>
          <a:p>
            <a:r>
              <a:rPr lang="it-IT" sz="1200" dirty="0">
                <a:solidFill>
                  <a:schemeClr val="tx1">
                    <a:lumMod val="50000"/>
                  </a:schemeClr>
                </a:solidFill>
              </a:rPr>
              <a:t>Parse tree </a:t>
            </a:r>
          </a:p>
        </p:txBody>
      </p:sp>
      <p:sp>
        <p:nvSpPr>
          <p:cNvPr id="28" name="TextBox 27"/>
          <p:cNvSpPr txBox="1"/>
          <p:nvPr/>
        </p:nvSpPr>
        <p:spPr>
          <a:xfrm>
            <a:off x="5689686" y="3196290"/>
            <a:ext cx="3611616" cy="276999"/>
          </a:xfrm>
          <a:prstGeom prst="rect">
            <a:avLst/>
          </a:prstGeom>
          <a:noFill/>
        </p:spPr>
        <p:txBody>
          <a:bodyPr wrap="square" rtlCol="0">
            <a:spAutoFit/>
          </a:bodyPr>
          <a:lstStyle/>
          <a:p>
            <a:r>
              <a:rPr lang="it-IT" sz="1200" dirty="0">
                <a:solidFill>
                  <a:schemeClr val="tx1">
                    <a:lumMod val="50000"/>
                  </a:schemeClr>
                </a:solidFill>
              </a:rPr>
              <a:t>Algebrized </a:t>
            </a:r>
            <a:r>
              <a:rPr lang="it-IT" sz="1200" dirty="0" smtClean="0">
                <a:solidFill>
                  <a:schemeClr val="tx1">
                    <a:lumMod val="50000"/>
                  </a:schemeClr>
                </a:solidFill>
              </a:rPr>
              <a:t>tree</a:t>
            </a:r>
            <a:endParaRPr lang="it-IT" sz="1200" dirty="0">
              <a:solidFill>
                <a:schemeClr val="tx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131" y="2868489"/>
            <a:ext cx="2020033" cy="902737"/>
          </a:xfrm>
          <a:prstGeom prst="rect">
            <a:avLst/>
          </a:prstGeom>
        </p:spPr>
      </p:pic>
      <p:sp>
        <p:nvSpPr>
          <p:cNvPr id="29" name="TextBox 28"/>
          <p:cNvSpPr txBox="1"/>
          <p:nvPr/>
        </p:nvSpPr>
        <p:spPr>
          <a:xfrm>
            <a:off x="3183470" y="4123175"/>
            <a:ext cx="1212636" cy="276999"/>
          </a:xfrm>
          <a:prstGeom prst="rect">
            <a:avLst/>
          </a:prstGeom>
          <a:noFill/>
        </p:spPr>
        <p:txBody>
          <a:bodyPr wrap="square" rtlCol="0">
            <a:spAutoFit/>
          </a:bodyPr>
          <a:lstStyle/>
          <a:p>
            <a:r>
              <a:rPr lang="it-IT" sz="1200" dirty="0">
                <a:solidFill>
                  <a:schemeClr val="tx1">
                    <a:lumMod val="50000"/>
                  </a:schemeClr>
                </a:solidFill>
              </a:rPr>
              <a:t>Estimated plan</a:t>
            </a:r>
          </a:p>
        </p:txBody>
      </p:sp>
      <p:sp>
        <p:nvSpPr>
          <p:cNvPr id="30" name="TextBox 29"/>
          <p:cNvSpPr txBox="1"/>
          <p:nvPr/>
        </p:nvSpPr>
        <p:spPr>
          <a:xfrm>
            <a:off x="7752381" y="4825970"/>
            <a:ext cx="1212636" cy="276999"/>
          </a:xfrm>
          <a:prstGeom prst="rect">
            <a:avLst/>
          </a:prstGeom>
          <a:noFill/>
        </p:spPr>
        <p:txBody>
          <a:bodyPr wrap="square" rtlCol="0">
            <a:spAutoFit/>
          </a:bodyPr>
          <a:lstStyle/>
          <a:p>
            <a:r>
              <a:rPr lang="it-IT" sz="1200" dirty="0">
                <a:solidFill>
                  <a:schemeClr val="tx1">
                    <a:lumMod val="50000"/>
                  </a:schemeClr>
                </a:solidFill>
              </a:rPr>
              <a:t>Actual plan</a:t>
            </a:r>
          </a:p>
        </p:txBody>
      </p:sp>
      <p:sp>
        <p:nvSpPr>
          <p:cNvPr id="31" name="Left Arrow 30"/>
          <p:cNvSpPr/>
          <p:nvPr/>
        </p:nvSpPr>
        <p:spPr>
          <a:xfrm flipH="1">
            <a:off x="5689686" y="4877346"/>
            <a:ext cx="1986377" cy="98582"/>
          </a:xfrm>
          <a:prstGeom prst="leftArrow">
            <a:avLst/>
          </a:prstGeom>
          <a:solidFill>
            <a:srgbClr val="0058A9"/>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Straight Connector 7"/>
          <p:cNvCxnSpPr/>
          <p:nvPr/>
        </p:nvCxnSpPr>
        <p:spPr>
          <a:xfrm>
            <a:off x="1993060" y="2504342"/>
            <a:ext cx="3642231" cy="12199"/>
          </a:xfrm>
          <a:prstGeom prst="line">
            <a:avLst/>
          </a:prstGeom>
          <a:ln w="76200">
            <a:solidFill>
              <a:srgbClr val="0058A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81148" y="4131752"/>
            <a:ext cx="3642231" cy="12199"/>
          </a:xfrm>
          <a:prstGeom prst="line">
            <a:avLst/>
          </a:prstGeom>
          <a:ln w="76200">
            <a:solidFill>
              <a:srgbClr val="0058A9"/>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83471" y="2210382"/>
            <a:ext cx="936475" cy="276999"/>
          </a:xfrm>
          <a:prstGeom prst="rect">
            <a:avLst/>
          </a:prstGeom>
        </p:spPr>
        <p:txBody>
          <a:bodyPr wrap="none">
            <a:spAutoFit/>
          </a:bodyPr>
          <a:lstStyle/>
          <a:p>
            <a:r>
              <a:rPr lang="it-IT" sz="1200" dirty="0">
                <a:solidFill>
                  <a:schemeClr val="tx1">
                    <a:lumMod val="50000"/>
                  </a:schemeClr>
                </a:solidFill>
              </a:rPr>
              <a:t>Parse tree </a:t>
            </a:r>
          </a:p>
        </p:txBody>
      </p:sp>
      <p:sp>
        <p:nvSpPr>
          <p:cNvPr id="35" name="Down Arrow 34"/>
          <p:cNvSpPr/>
          <p:nvPr/>
        </p:nvSpPr>
        <p:spPr>
          <a:xfrm>
            <a:off x="1958095" y="2475841"/>
            <a:ext cx="143197" cy="257430"/>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Down Arrow 35"/>
          <p:cNvSpPr/>
          <p:nvPr/>
        </p:nvSpPr>
        <p:spPr>
          <a:xfrm flipV="1">
            <a:off x="1947683" y="3870619"/>
            <a:ext cx="129901" cy="224316"/>
          </a:xfrm>
          <a:prstGeom prst="downArrow">
            <a:avLst>
              <a:gd name="adj1" fmla="val 50000"/>
              <a:gd name="adj2" fmla="val 46043"/>
            </a:avLst>
          </a:prstGeom>
          <a:solidFill>
            <a:srgbClr val="0058A9"/>
          </a:solidFill>
          <a:ln w="63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TextBox 32"/>
          <p:cNvSpPr txBox="1"/>
          <p:nvPr/>
        </p:nvSpPr>
        <p:spPr>
          <a:xfrm>
            <a:off x="7032219" y="2046087"/>
            <a:ext cx="1709880" cy="307777"/>
          </a:xfrm>
          <a:prstGeom prst="rect">
            <a:avLst/>
          </a:prstGeom>
          <a:noFill/>
        </p:spPr>
        <p:txBody>
          <a:bodyPr wrap="square" rtlCol="0">
            <a:spAutoFit/>
          </a:bodyPr>
          <a:lstStyle/>
          <a:p>
            <a:r>
              <a:rPr lang="it-IT" sz="1400" dirty="0" smtClean="0">
                <a:solidFill>
                  <a:srgbClr val="0058A9"/>
                </a:solidFill>
              </a:rPr>
              <a:t>Verifica sintassi</a:t>
            </a:r>
            <a:endParaRPr lang="it-IT" sz="1400" dirty="0">
              <a:solidFill>
                <a:srgbClr val="0058A9"/>
              </a:solidFill>
            </a:endParaRPr>
          </a:p>
        </p:txBody>
      </p:sp>
      <p:sp>
        <p:nvSpPr>
          <p:cNvPr id="6" name="Rectangle 5"/>
          <p:cNvSpPr/>
          <p:nvPr/>
        </p:nvSpPr>
        <p:spPr>
          <a:xfrm>
            <a:off x="7049173" y="2851853"/>
            <a:ext cx="1837362" cy="307777"/>
          </a:xfrm>
          <a:prstGeom prst="rect">
            <a:avLst/>
          </a:prstGeom>
        </p:spPr>
        <p:txBody>
          <a:bodyPr wrap="none">
            <a:spAutoFit/>
          </a:bodyPr>
          <a:lstStyle/>
          <a:p>
            <a:r>
              <a:rPr lang="it-IT" sz="1400" dirty="0" smtClean="0">
                <a:solidFill>
                  <a:srgbClr val="0058A9"/>
                </a:solidFill>
              </a:rPr>
              <a:t>Risoluzione dei nomi</a:t>
            </a:r>
            <a:endParaRPr lang="it-IT" sz="1400" dirty="0">
              <a:solidFill>
                <a:srgbClr val="0058A9"/>
              </a:solidFill>
            </a:endParaRPr>
          </a:p>
        </p:txBody>
      </p:sp>
      <p:sp>
        <p:nvSpPr>
          <p:cNvPr id="37" name="Rectangle 36"/>
          <p:cNvSpPr/>
          <p:nvPr/>
        </p:nvSpPr>
        <p:spPr>
          <a:xfrm>
            <a:off x="7074726" y="3671836"/>
            <a:ext cx="1558440" cy="307777"/>
          </a:xfrm>
          <a:prstGeom prst="rect">
            <a:avLst/>
          </a:prstGeom>
        </p:spPr>
        <p:txBody>
          <a:bodyPr wrap="none">
            <a:spAutoFit/>
          </a:bodyPr>
          <a:lstStyle/>
          <a:p>
            <a:r>
              <a:rPr lang="it-IT" sz="1400" dirty="0">
                <a:solidFill>
                  <a:srgbClr val="0058A9"/>
                </a:solidFill>
              </a:rPr>
              <a:t>Cost assessment</a:t>
            </a:r>
          </a:p>
        </p:txBody>
      </p:sp>
      <p:sp>
        <p:nvSpPr>
          <p:cNvPr id="9" name="TextBox 8"/>
          <p:cNvSpPr txBox="1"/>
          <p:nvPr/>
        </p:nvSpPr>
        <p:spPr>
          <a:xfrm>
            <a:off x="363319" y="3892342"/>
            <a:ext cx="1377300" cy="369332"/>
          </a:xfrm>
          <a:prstGeom prst="rect">
            <a:avLst/>
          </a:prstGeom>
          <a:noFill/>
        </p:spPr>
        <p:txBody>
          <a:bodyPr wrap="none" rtlCol="0">
            <a:spAutoFit/>
          </a:bodyPr>
          <a:lstStyle/>
          <a:p>
            <a:r>
              <a:rPr lang="it-IT" dirty="0" smtClean="0"/>
              <a:t>Plan Cache</a:t>
            </a:r>
            <a:endParaRPr lang="it-IT" dirty="0"/>
          </a:p>
        </p:txBody>
      </p:sp>
    </p:spTree>
    <p:extLst>
      <p:ext uri="{BB962C8B-B14F-4D97-AF65-F5344CB8AC3E}">
        <p14:creationId xmlns:p14="http://schemas.microsoft.com/office/powerpoint/2010/main" val="86788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905" y="354467"/>
            <a:ext cx="9144000" cy="612956"/>
          </a:xfrm>
        </p:spPr>
        <p:txBody>
          <a:bodyPr>
            <a:noAutofit/>
          </a:bodyPr>
          <a:lstStyle/>
          <a:p>
            <a:r>
              <a:rPr lang="it-IT" b="1" dirty="0" smtClean="0">
                <a:solidFill>
                  <a:srgbClr val="0070C0">
                    <a:alpha val="98824"/>
                  </a:srgbClr>
                </a:solidFill>
                <a:effectLst>
                  <a:outerShdw blurRad="38100" dist="38100" dir="2700000" algn="tl">
                    <a:srgbClr val="000000">
                      <a:alpha val="43137"/>
                    </a:srgbClr>
                  </a:outerShdw>
                </a:effectLst>
                <a:cs typeface="+mj-cs"/>
              </a:rPr>
              <a:t>Che tipo di piani ci sono nel plan </a:t>
            </a:r>
            <a:r>
              <a:rPr lang="it-IT" b="1" dirty="0">
                <a:solidFill>
                  <a:srgbClr val="0070C0">
                    <a:alpha val="98824"/>
                  </a:srgbClr>
                </a:solidFill>
                <a:effectLst>
                  <a:outerShdw blurRad="38100" dist="38100" dir="2700000" algn="tl">
                    <a:srgbClr val="000000">
                      <a:alpha val="43137"/>
                    </a:srgbClr>
                  </a:outerShdw>
                </a:effectLst>
                <a:cs typeface="+mj-cs"/>
              </a:rPr>
              <a:t>cache?</a:t>
            </a:r>
          </a:p>
        </p:txBody>
      </p:sp>
      <p:sp>
        <p:nvSpPr>
          <p:cNvPr id="5" name="Rectangle 4"/>
          <p:cNvSpPr/>
          <p:nvPr/>
        </p:nvSpPr>
        <p:spPr>
          <a:xfrm>
            <a:off x="237630" y="1383843"/>
            <a:ext cx="8798219" cy="646331"/>
          </a:xfrm>
          <a:prstGeom prst="rect">
            <a:avLst/>
          </a:prstGeom>
        </p:spPr>
        <p:txBody>
          <a:bodyPr wrap="square">
            <a:spAutoFit/>
          </a:bodyPr>
          <a:lstStyle/>
          <a:p>
            <a:r>
              <a:rPr lang="it-IT" b="1" dirty="0"/>
              <a:t>Estimated execution plan</a:t>
            </a:r>
          </a:p>
          <a:p>
            <a:r>
              <a:rPr lang="en-US" dirty="0" err="1" smtClean="0">
                <a:latin typeface="Segoe UI" panose="020B0502040204020203" pitchFamily="34" charset="0"/>
                <a:ea typeface="Calibri" panose="020F0502020204030204" pitchFamily="34" charset="0"/>
              </a:rPr>
              <a:t>Generato</a:t>
            </a:r>
            <a:r>
              <a:rPr lang="en-US" dirty="0" smtClean="0">
                <a:latin typeface="Segoe UI" panose="020B0502040204020203" pitchFamily="34" charset="0"/>
                <a:ea typeface="Calibri" panose="020F0502020204030204" pitchFamily="34" charset="0"/>
              </a:rPr>
              <a:t> prima </a:t>
            </a:r>
            <a:r>
              <a:rPr lang="en-US" dirty="0" err="1" smtClean="0">
                <a:latin typeface="Segoe UI" panose="020B0502040204020203" pitchFamily="34" charset="0"/>
                <a:ea typeface="Calibri" panose="020F0502020204030204" pitchFamily="34" charset="0"/>
              </a:rPr>
              <a:t>dell’esecuzione</a:t>
            </a:r>
            <a:r>
              <a:rPr lang="en-US" dirty="0" smtClean="0">
                <a:latin typeface="Segoe UI" panose="020B0502040204020203" pitchFamily="34" charset="0"/>
                <a:ea typeface="Calibri" panose="020F0502020204030204" pitchFamily="34" charset="0"/>
              </a:rPr>
              <a:t>, </a:t>
            </a:r>
            <a:r>
              <a:rPr lang="en-US" dirty="0" err="1" smtClean="0">
                <a:latin typeface="Segoe UI" panose="020B0502040204020203" pitchFamily="34" charset="0"/>
                <a:ea typeface="Calibri" panose="020F0502020204030204" pitchFamily="34" charset="0"/>
              </a:rPr>
              <a:t>basato</a:t>
            </a:r>
            <a:r>
              <a:rPr lang="en-US" dirty="0" smtClean="0">
                <a:latin typeface="Segoe UI" panose="020B0502040204020203" pitchFamily="34" charset="0"/>
                <a:ea typeface="Calibri" panose="020F0502020204030204" pitchFamily="34" charset="0"/>
              </a:rPr>
              <a:t> solo </a:t>
            </a:r>
            <a:r>
              <a:rPr lang="en-US" dirty="0" err="1" smtClean="0">
                <a:latin typeface="Segoe UI" panose="020B0502040204020203" pitchFamily="34" charset="0"/>
                <a:ea typeface="Calibri" panose="020F0502020204030204" pitchFamily="34" charset="0"/>
              </a:rPr>
              <a:t>sulle</a:t>
            </a:r>
            <a:r>
              <a:rPr lang="en-US" dirty="0" smtClean="0">
                <a:latin typeface="Segoe UI" panose="020B0502040204020203" pitchFamily="34" charset="0"/>
                <a:ea typeface="Calibri" panose="020F0502020204030204" pitchFamily="34" charset="0"/>
              </a:rPr>
              <a:t> </a:t>
            </a:r>
            <a:r>
              <a:rPr lang="en-US" dirty="0" err="1" smtClean="0">
                <a:latin typeface="Segoe UI" panose="020B0502040204020203" pitchFamily="34" charset="0"/>
                <a:ea typeface="Calibri" panose="020F0502020204030204" pitchFamily="34" charset="0"/>
              </a:rPr>
              <a:t>statistiche</a:t>
            </a:r>
            <a:r>
              <a:rPr lang="en-US" dirty="0" smtClean="0">
                <a:latin typeface="Segoe UI" panose="020B0502040204020203" pitchFamily="34" charset="0"/>
                <a:ea typeface="Calibri" panose="020F0502020204030204" pitchFamily="34" charset="0"/>
              </a:rPr>
              <a:t> </a:t>
            </a:r>
            <a:r>
              <a:rPr lang="en-US" dirty="0" err="1" smtClean="0">
                <a:latin typeface="Segoe UI" panose="020B0502040204020203" pitchFamily="34" charset="0"/>
                <a:ea typeface="Calibri" panose="020F0502020204030204" pitchFamily="34" charset="0"/>
              </a:rPr>
              <a:t>già</a:t>
            </a:r>
            <a:r>
              <a:rPr lang="en-US" dirty="0" smtClean="0">
                <a:latin typeface="Segoe UI" panose="020B0502040204020203" pitchFamily="34" charset="0"/>
                <a:ea typeface="Calibri" panose="020F0502020204030204" pitchFamily="34" charset="0"/>
              </a:rPr>
              <a:t> </a:t>
            </a:r>
            <a:r>
              <a:rPr lang="en-US" dirty="0" err="1" smtClean="0">
                <a:latin typeface="Segoe UI" panose="020B0502040204020203" pitchFamily="34" charset="0"/>
                <a:ea typeface="Calibri" panose="020F0502020204030204" pitchFamily="34" charset="0"/>
              </a:rPr>
              <a:t>presenti</a:t>
            </a:r>
            <a:r>
              <a:rPr lang="en-US" dirty="0" smtClean="0">
                <a:latin typeface="Segoe UI" panose="020B0502040204020203" pitchFamily="34" charset="0"/>
                <a:ea typeface="Calibri" panose="020F0502020204030204" pitchFamily="34" charset="0"/>
              </a:rPr>
              <a:t>.</a:t>
            </a:r>
            <a:endParaRPr lang="it-IT" dirty="0"/>
          </a:p>
        </p:txBody>
      </p:sp>
      <p:sp>
        <p:nvSpPr>
          <p:cNvPr id="6" name="Rectangle 5"/>
          <p:cNvSpPr/>
          <p:nvPr/>
        </p:nvSpPr>
        <p:spPr>
          <a:xfrm>
            <a:off x="871647" y="4947760"/>
            <a:ext cx="8195323" cy="1080296"/>
          </a:xfrm>
          <a:prstGeom prst="rect">
            <a:avLst/>
          </a:prstGeom>
        </p:spPr>
        <p:txBody>
          <a:bodyPr wrap="square">
            <a:spAutoFit/>
          </a:bodyPr>
          <a:lstStyle/>
          <a:p>
            <a:pPr>
              <a:lnSpc>
                <a:spcPct val="107000"/>
              </a:lnSpc>
            </a:pPr>
            <a:r>
              <a:rPr lang="en-US" sz="2000" dirty="0" err="1" smtClean="0">
                <a:solidFill>
                  <a:srgbClr val="002060"/>
                </a:solidFill>
                <a:ea typeface="Calibri" panose="020F0502020204030204" pitchFamily="34" charset="0"/>
                <a:cs typeface="Times New Roman" panose="02020603050405020304" pitchFamily="18" charset="0"/>
              </a:rPr>
              <a:t>Funzionalmente</a:t>
            </a:r>
            <a:r>
              <a:rPr lang="en-US" sz="2000" dirty="0" smtClean="0">
                <a:solidFill>
                  <a:srgbClr val="002060"/>
                </a:solidFill>
                <a:ea typeface="Calibri" panose="020F0502020204030204" pitchFamily="34" charset="0"/>
                <a:cs typeface="Times New Roman" panose="02020603050405020304" pitchFamily="18" charset="0"/>
              </a:rPr>
              <a:t> NON C’E’ DIFFERENZA </a:t>
            </a:r>
            <a:r>
              <a:rPr lang="en-US" sz="2000" dirty="0" err="1" smtClean="0">
                <a:solidFill>
                  <a:srgbClr val="002060"/>
                </a:solidFill>
                <a:ea typeface="Calibri" panose="020F0502020204030204" pitchFamily="34" charset="0"/>
                <a:cs typeface="Times New Roman" panose="02020603050405020304" pitchFamily="18" charset="0"/>
              </a:rPr>
              <a:t>tra</a:t>
            </a:r>
            <a:r>
              <a:rPr lang="en-US" sz="2000" dirty="0" smtClean="0">
                <a:solidFill>
                  <a:srgbClr val="002060"/>
                </a:solidFill>
                <a:ea typeface="Calibri" panose="020F0502020204030204" pitchFamily="34" charset="0"/>
                <a:cs typeface="Times New Roman" panose="02020603050405020304" pitchFamily="18" charset="0"/>
              </a:rPr>
              <a:t> Estimated </a:t>
            </a:r>
            <a:r>
              <a:rPr lang="en-US" sz="2000" dirty="0" err="1" smtClean="0">
                <a:solidFill>
                  <a:srgbClr val="002060"/>
                </a:solidFill>
                <a:ea typeface="Calibri" panose="020F0502020204030204" pitchFamily="34" charset="0"/>
                <a:cs typeface="Times New Roman" panose="02020603050405020304" pitchFamily="18" charset="0"/>
              </a:rPr>
              <a:t>ed</a:t>
            </a:r>
            <a:r>
              <a:rPr lang="en-US" sz="2000" dirty="0" smtClean="0">
                <a:solidFill>
                  <a:srgbClr val="002060"/>
                </a:solidFill>
                <a:ea typeface="Calibri" panose="020F0502020204030204" pitchFamily="34" charset="0"/>
                <a:cs typeface="Times New Roman" panose="02020603050405020304" pitchFamily="18" charset="0"/>
              </a:rPr>
              <a:t> Actual in termini di </a:t>
            </a:r>
            <a:r>
              <a:rPr lang="en-US" sz="2000" dirty="0" err="1" smtClean="0">
                <a:solidFill>
                  <a:srgbClr val="002060"/>
                </a:solidFill>
                <a:ea typeface="Calibri" panose="020F0502020204030204" pitchFamily="34" charset="0"/>
                <a:cs typeface="Times New Roman" panose="02020603050405020304" pitchFamily="18" charset="0"/>
              </a:rPr>
              <a:t>operatori</a:t>
            </a:r>
            <a:r>
              <a:rPr lang="en-US" sz="2000" dirty="0" smtClean="0">
                <a:solidFill>
                  <a:srgbClr val="002060"/>
                </a:solidFill>
                <a:ea typeface="Calibri" panose="020F0502020204030204" pitchFamily="34" charset="0"/>
                <a:cs typeface="Times New Roman" panose="02020603050405020304" pitchFamily="18" charset="0"/>
              </a:rPr>
              <a:t> e di come </a:t>
            </a:r>
            <a:r>
              <a:rPr lang="en-US" sz="2000" dirty="0" err="1" smtClean="0">
                <a:solidFill>
                  <a:srgbClr val="002060"/>
                </a:solidFill>
                <a:ea typeface="Calibri" panose="020F0502020204030204" pitchFamily="34" charset="0"/>
                <a:cs typeface="Times New Roman" panose="02020603050405020304" pitchFamily="18" charset="0"/>
              </a:rPr>
              <a:t>sono</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collegati</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uno</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all’altro</a:t>
            </a:r>
            <a:r>
              <a:rPr lang="en-US" sz="2000" dirty="0" smtClean="0">
                <a:solidFill>
                  <a:srgbClr val="002060"/>
                </a:solidFill>
                <a:ea typeface="Calibri" panose="020F0502020204030204" pitchFamily="34" charset="0"/>
                <a:cs typeface="Times New Roman" panose="02020603050405020304" pitchFamily="18" charset="0"/>
              </a:rPr>
              <a:t>. Estimated </a:t>
            </a:r>
            <a:r>
              <a:rPr lang="en-US" sz="2000" dirty="0" err="1" smtClean="0">
                <a:solidFill>
                  <a:srgbClr val="002060"/>
                </a:solidFill>
                <a:ea typeface="Calibri" panose="020F0502020204030204" pitchFamily="34" charset="0"/>
                <a:cs typeface="Times New Roman" panose="02020603050405020304" pitchFamily="18" charset="0"/>
              </a:rPr>
              <a:t>ed</a:t>
            </a:r>
            <a:r>
              <a:rPr lang="en-US" sz="2000" dirty="0" smtClean="0">
                <a:solidFill>
                  <a:srgbClr val="002060"/>
                </a:solidFill>
                <a:ea typeface="Calibri" panose="020F0502020204030204" pitchFamily="34" charset="0"/>
                <a:cs typeface="Times New Roman" panose="02020603050405020304" pitchFamily="18" charset="0"/>
              </a:rPr>
              <a:t> Actual </a:t>
            </a:r>
            <a:r>
              <a:rPr lang="en-US" sz="2000" dirty="0" err="1" smtClean="0">
                <a:solidFill>
                  <a:srgbClr val="002060"/>
                </a:solidFill>
                <a:ea typeface="Calibri" panose="020F0502020204030204" pitchFamily="34" charset="0"/>
                <a:cs typeface="Times New Roman" panose="02020603050405020304" pitchFamily="18" charset="0"/>
              </a:rPr>
              <a:t>sono</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identici</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tranne</a:t>
            </a:r>
            <a:r>
              <a:rPr lang="en-US" sz="2000" dirty="0" smtClean="0">
                <a:solidFill>
                  <a:srgbClr val="002060"/>
                </a:solidFill>
                <a:ea typeface="Calibri" panose="020F0502020204030204" pitchFamily="34" charset="0"/>
                <a:cs typeface="Times New Roman" panose="02020603050405020304" pitchFamily="18" charset="0"/>
              </a:rPr>
              <a:t> per </a:t>
            </a:r>
            <a:r>
              <a:rPr lang="en-US" sz="2000" dirty="0" err="1" smtClean="0">
                <a:solidFill>
                  <a:srgbClr val="002060"/>
                </a:solidFill>
                <a:ea typeface="Calibri" panose="020F0502020204030204" pitchFamily="34" charset="0"/>
                <a:cs typeface="Times New Roman" panose="02020603050405020304" pitchFamily="18" charset="0"/>
              </a:rPr>
              <a:t>i</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dati</a:t>
            </a:r>
            <a:r>
              <a:rPr lang="en-US" sz="2000" dirty="0" smtClean="0">
                <a:solidFill>
                  <a:srgbClr val="002060"/>
                </a:solidFill>
                <a:ea typeface="Calibri" panose="020F0502020204030204" pitchFamily="34" charset="0"/>
                <a:cs typeface="Times New Roman" panose="02020603050405020304" pitchFamily="18" charset="0"/>
              </a:rPr>
              <a:t> di </a:t>
            </a:r>
            <a:r>
              <a:rPr lang="en-US" sz="2000" dirty="0" err="1" smtClean="0">
                <a:solidFill>
                  <a:srgbClr val="002060"/>
                </a:solidFill>
                <a:ea typeface="Calibri" panose="020F0502020204030204" pitchFamily="34" charset="0"/>
                <a:cs typeface="Times New Roman" panose="02020603050405020304" pitchFamily="18" charset="0"/>
              </a:rPr>
              <a:t>contorno</a:t>
            </a:r>
            <a:r>
              <a:rPr lang="en-US" sz="2000" dirty="0" smtClean="0">
                <a:solidFill>
                  <a:srgbClr val="002060"/>
                </a:solidFill>
                <a:ea typeface="Calibri" panose="020F0502020204030204" pitchFamily="34" charset="0"/>
                <a:cs typeface="Times New Roman" panose="02020603050405020304" pitchFamily="18" charset="0"/>
              </a:rPr>
              <a:t> (</a:t>
            </a:r>
            <a:r>
              <a:rPr lang="en-US" sz="2000" dirty="0" err="1" smtClean="0">
                <a:solidFill>
                  <a:srgbClr val="002060"/>
                </a:solidFill>
                <a:ea typeface="Calibri" panose="020F0502020204030204" pitchFamily="34" charset="0"/>
                <a:cs typeface="Times New Roman" panose="02020603050405020304" pitchFamily="18" charset="0"/>
              </a:rPr>
              <a:t>stime</a:t>
            </a:r>
            <a:r>
              <a:rPr lang="en-US" sz="2000" dirty="0" smtClean="0">
                <a:solidFill>
                  <a:srgbClr val="002060"/>
                </a:solidFill>
                <a:ea typeface="Calibri" panose="020F0502020204030204" pitchFamily="34" charset="0"/>
                <a:cs typeface="Times New Roman" panose="02020603050405020304" pitchFamily="18" charset="0"/>
              </a:rPr>
              <a:t> o real time)</a:t>
            </a:r>
            <a:endParaRPr lang="en-US" sz="2000" dirty="0">
              <a:solidFill>
                <a:srgbClr val="002060"/>
              </a:solidFill>
              <a:ea typeface="Calibri" panose="020F0502020204030204" pitchFamily="34" charset="0"/>
              <a:cs typeface="Times New Roman" panose="02020603050405020304" pitchFamily="18" charset="0"/>
            </a:endParaRPr>
          </a:p>
        </p:txBody>
      </p:sp>
      <p:sp>
        <p:nvSpPr>
          <p:cNvPr id="2" name="Rectangle 1"/>
          <p:cNvSpPr/>
          <p:nvPr/>
        </p:nvSpPr>
        <p:spPr>
          <a:xfrm>
            <a:off x="4408503" y="2057807"/>
            <a:ext cx="1122423" cy="461665"/>
          </a:xfrm>
          <a:prstGeom prst="rect">
            <a:avLst/>
          </a:prstGeom>
        </p:spPr>
        <p:txBody>
          <a:bodyPr wrap="none">
            <a:spAutoFit/>
          </a:bodyPr>
          <a:lstStyle/>
          <a:p>
            <a:r>
              <a:rPr lang="it-IT" sz="2400" dirty="0">
                <a:solidFill>
                  <a:srgbClr val="B92C1B"/>
                </a:solidFill>
                <a:latin typeface="+mj-lt"/>
                <a:ea typeface="+mj-ea"/>
                <a:cs typeface="Segoe UI Light"/>
              </a:rPr>
              <a:t>Actual </a:t>
            </a:r>
          </a:p>
        </p:txBody>
      </p:sp>
      <p:sp>
        <p:nvSpPr>
          <p:cNvPr id="7" name="Rectangle 6"/>
          <p:cNvSpPr/>
          <p:nvPr/>
        </p:nvSpPr>
        <p:spPr>
          <a:xfrm>
            <a:off x="237630" y="2057807"/>
            <a:ext cx="1617751" cy="461665"/>
          </a:xfrm>
          <a:prstGeom prst="rect">
            <a:avLst/>
          </a:prstGeom>
        </p:spPr>
        <p:txBody>
          <a:bodyPr wrap="none">
            <a:spAutoFit/>
          </a:bodyPr>
          <a:lstStyle/>
          <a:p>
            <a:r>
              <a:rPr lang="it-IT" sz="2400" dirty="0">
                <a:solidFill>
                  <a:srgbClr val="B92C1B"/>
                </a:solidFill>
                <a:latin typeface="+mj-lt"/>
                <a:ea typeface="+mj-ea"/>
                <a:cs typeface="Segoe UI Light"/>
              </a:rPr>
              <a:t>Estimated</a:t>
            </a:r>
            <a:r>
              <a:rPr lang="it-IT" b="1" dirty="0"/>
              <a:t> </a:t>
            </a:r>
            <a:endParaRPr lang="it-IT" dirty="0"/>
          </a:p>
        </p:txBody>
      </p:sp>
      <p:sp>
        <p:nvSpPr>
          <p:cNvPr id="8" name="TextBox 7"/>
          <p:cNvSpPr txBox="1"/>
          <p:nvPr/>
        </p:nvSpPr>
        <p:spPr>
          <a:xfrm>
            <a:off x="4464028" y="2519471"/>
            <a:ext cx="4571821"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Generato</a:t>
            </a:r>
            <a:r>
              <a:rPr lang="en-US" dirty="0"/>
              <a:t> </a:t>
            </a:r>
            <a:r>
              <a:rPr lang="en-US" dirty="0" err="1"/>
              <a:t>dopo</a:t>
            </a:r>
            <a:r>
              <a:rPr lang="en-US" dirty="0"/>
              <a:t> </a:t>
            </a:r>
            <a:r>
              <a:rPr lang="en-US" dirty="0" err="1"/>
              <a:t>dell’esecuzione</a:t>
            </a:r>
            <a:r>
              <a:rPr lang="en-US" dirty="0"/>
              <a:t> </a:t>
            </a:r>
          </a:p>
          <a:p>
            <a:pPr marL="285750" indent="-285750">
              <a:buFont typeface="Arial" panose="020B0604020202020204" pitchFamily="34" charset="0"/>
              <a:buChar char="•"/>
            </a:pPr>
            <a:r>
              <a:rPr lang="it-IT" dirty="0"/>
              <a:t>Se la query viene fermata, il piano </a:t>
            </a:r>
            <a:r>
              <a:rPr lang="it-IT" dirty="0" smtClean="0"/>
              <a:t>non viene generato</a:t>
            </a:r>
            <a:endParaRPr lang="it-IT" dirty="0"/>
          </a:p>
          <a:p>
            <a:pPr marL="285750" indent="-285750">
              <a:buFont typeface="Arial" panose="020B0604020202020204" pitchFamily="34" charset="0"/>
              <a:buChar char="•"/>
            </a:pPr>
            <a:r>
              <a:rPr lang="it-IT" dirty="0" smtClean="0"/>
              <a:t>Contiene dati reali basati sull’ultima  esecuzione</a:t>
            </a:r>
            <a:endParaRPr lang="it-IT" dirty="0"/>
          </a:p>
          <a:p>
            <a:pPr marL="285750" indent="-285750">
              <a:buFont typeface="Arial" panose="020B0604020202020204" pitchFamily="34" charset="0"/>
              <a:buChar char="•"/>
            </a:pPr>
            <a:r>
              <a:rPr lang="it-IT" dirty="0" smtClean="0"/>
              <a:t>Lento ad essere generato</a:t>
            </a:r>
            <a:endParaRPr lang="it-IT" dirty="0"/>
          </a:p>
          <a:p>
            <a:pPr marL="285750" indent="-285750">
              <a:buFont typeface="Arial" panose="020B0604020202020204" pitchFamily="34" charset="0"/>
              <a:buChar char="•"/>
            </a:pPr>
            <a:r>
              <a:rPr lang="it-IT" dirty="0"/>
              <a:t>La sua generazione </a:t>
            </a:r>
            <a:r>
              <a:rPr lang="it-IT" dirty="0" smtClean="0"/>
              <a:t>consuma </a:t>
            </a:r>
            <a:r>
              <a:rPr lang="it-IT" dirty="0"/>
              <a:t>molte risorse</a:t>
            </a:r>
          </a:p>
          <a:p>
            <a:endParaRPr lang="it-IT" dirty="0"/>
          </a:p>
        </p:txBody>
      </p:sp>
      <p:sp>
        <p:nvSpPr>
          <p:cNvPr id="9" name="TextBox 8"/>
          <p:cNvSpPr txBox="1"/>
          <p:nvPr/>
        </p:nvSpPr>
        <p:spPr>
          <a:xfrm>
            <a:off x="118601" y="2527392"/>
            <a:ext cx="433172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Generato</a:t>
            </a:r>
            <a:r>
              <a:rPr lang="en-US" dirty="0"/>
              <a:t> prima </a:t>
            </a:r>
            <a:r>
              <a:rPr lang="en-US" dirty="0" err="1"/>
              <a:t>dell’esecuzione</a:t>
            </a:r>
            <a:r>
              <a:rPr lang="en-US" dirty="0"/>
              <a:t> </a:t>
            </a:r>
          </a:p>
          <a:p>
            <a:pPr marL="285750" indent="-285750">
              <a:buFont typeface="Arial" panose="020B0604020202020204" pitchFamily="34" charset="0"/>
              <a:buChar char="•"/>
            </a:pPr>
            <a:r>
              <a:rPr lang="it-IT" dirty="0" smtClean="0"/>
              <a:t>Se la query viene fermata, il piano è già comunque in cache</a:t>
            </a:r>
            <a:endParaRPr lang="it-IT" dirty="0"/>
          </a:p>
          <a:p>
            <a:pPr marL="285750" indent="-285750">
              <a:buFont typeface="Arial" panose="020B0604020202020204" pitchFamily="34" charset="0"/>
              <a:buChar char="•"/>
            </a:pPr>
            <a:r>
              <a:rPr lang="it-IT" dirty="0" smtClean="0"/>
              <a:t>Contiene le stime basati sulle statistiche</a:t>
            </a:r>
            <a:endParaRPr lang="it-IT" dirty="0"/>
          </a:p>
          <a:p>
            <a:pPr marL="285750" indent="-285750">
              <a:buFont typeface="Arial" panose="020B0604020202020204" pitchFamily="34" charset="0"/>
              <a:buChar char="•"/>
            </a:pPr>
            <a:r>
              <a:rPr lang="it-IT" dirty="0"/>
              <a:t>V</a:t>
            </a:r>
            <a:r>
              <a:rPr lang="it-IT" dirty="0" smtClean="0"/>
              <a:t>eloce ad essere generato</a:t>
            </a:r>
            <a:endParaRPr lang="it-IT" dirty="0"/>
          </a:p>
          <a:p>
            <a:pPr marL="285750" indent="-285750">
              <a:buFont typeface="Arial" panose="020B0604020202020204" pitchFamily="34" charset="0"/>
              <a:buChar char="•"/>
            </a:pPr>
            <a:r>
              <a:rPr lang="it-IT" dirty="0" smtClean="0"/>
              <a:t>La sua generazione non consuma molte risorse</a:t>
            </a:r>
            <a:endParaRPr lang="it-IT" dirty="0"/>
          </a:p>
          <a:p>
            <a:endParaRPr lang="it-IT" dirty="0"/>
          </a:p>
        </p:txBody>
      </p:sp>
      <p:sp>
        <p:nvSpPr>
          <p:cNvPr id="10" name="TextBox 9"/>
          <p:cNvSpPr txBox="1"/>
          <p:nvPr/>
        </p:nvSpPr>
        <p:spPr>
          <a:xfrm>
            <a:off x="276612" y="5016387"/>
            <a:ext cx="595035" cy="369332"/>
          </a:xfrm>
          <a:prstGeom prst="rect">
            <a:avLst/>
          </a:prstGeom>
          <a:solidFill>
            <a:srgbClr val="E03E28"/>
          </a:solidFill>
        </p:spPr>
        <p:txBody>
          <a:bodyPr wrap="none" rtlCol="0">
            <a:spAutoFit/>
          </a:bodyPr>
          <a:lstStyle/>
          <a:p>
            <a:r>
              <a:rPr lang="it-IT" b="1" dirty="0" smtClean="0">
                <a:solidFill>
                  <a:schemeClr val="bg1"/>
                </a:solidFill>
              </a:rPr>
              <a:t>NB:</a:t>
            </a:r>
            <a:endParaRPr lang="it-IT" b="1" dirty="0">
              <a:solidFill>
                <a:schemeClr val="bg1"/>
              </a:solidFill>
            </a:endParaRPr>
          </a:p>
        </p:txBody>
      </p:sp>
    </p:spTree>
    <p:extLst>
      <p:ext uri="{BB962C8B-B14F-4D97-AF65-F5344CB8AC3E}">
        <p14:creationId xmlns:p14="http://schemas.microsoft.com/office/powerpoint/2010/main" val="336110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7768</TotalTime>
  <Words>1343</Words>
  <Application>Microsoft Office PowerPoint</Application>
  <PresentationFormat>On-screen Show (4:3)</PresentationFormat>
  <Paragraphs>279</Paragraphs>
  <Slides>24</Slides>
  <Notes>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Aharoni</vt:lpstr>
      <vt:lpstr>Arial</vt:lpstr>
      <vt:lpstr>Calibri</vt:lpstr>
      <vt:lpstr>Consolas</vt:lpstr>
      <vt:lpstr>Courier New</vt:lpstr>
      <vt:lpstr>Segoe UI</vt:lpstr>
      <vt:lpstr>Segoe UI Light</vt:lpstr>
      <vt:lpstr>Times New Roman</vt:lpstr>
      <vt:lpstr>Wingdings</vt:lpstr>
      <vt:lpstr>Office Theme</vt:lpstr>
      <vt:lpstr>Troubleshooting delle prestazioni delle query con SQL Server 2016 Query Store</vt:lpstr>
      <vt:lpstr>Sponsors</vt:lpstr>
      <vt:lpstr>Organizers</vt:lpstr>
      <vt:lpstr>About me</vt:lpstr>
      <vt:lpstr>Obiettivo</vt:lpstr>
      <vt:lpstr>Problemi (classici) aperti</vt:lpstr>
      <vt:lpstr>SQL Server Plan cache</vt:lpstr>
      <vt:lpstr>Query lifecycle</vt:lpstr>
      <vt:lpstr>Che tipo di piani ci sono nel plan cache?</vt:lpstr>
      <vt:lpstr>Come si esplora il plan cache?</vt:lpstr>
      <vt:lpstr>Limitazione delle versioni fino al 2014</vt:lpstr>
      <vt:lpstr>Come funziona Query Store</vt:lpstr>
      <vt:lpstr>Query store database level configurations</vt:lpstr>
      <vt:lpstr>Options explained</vt:lpstr>
      <vt:lpstr>Concetti introduttivi: Cosa è una query? </vt:lpstr>
      <vt:lpstr>Main DMVs</vt:lpstr>
      <vt:lpstr>Query Store DMVs</vt:lpstr>
      <vt:lpstr>Query Store benefits</vt:lpstr>
      <vt:lpstr>Principal stored procedures</vt:lpstr>
      <vt:lpstr>Navigazione dei dati di Query Store</vt:lpstr>
      <vt:lpstr>DEMO</vt:lpstr>
      <vt:lpstr>Cosa non è possibile monitorare nel tempo</vt:lpstr>
      <vt:lpstr>Resources</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Windows User</cp:lastModifiedBy>
  <cp:revision>331</cp:revision>
  <dcterms:created xsi:type="dcterms:W3CDTF">2011-08-19T20:30:49Z</dcterms:created>
  <dcterms:modified xsi:type="dcterms:W3CDTF">2016-11-26T09:40:23Z</dcterms:modified>
</cp:coreProperties>
</file>