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318" r:id="rId3"/>
    <p:sldId id="314" r:id="rId4"/>
    <p:sldId id="319" r:id="rId5"/>
    <p:sldId id="321" r:id="rId6"/>
    <p:sldId id="358" r:id="rId7"/>
    <p:sldId id="326" r:id="rId8"/>
    <p:sldId id="353" r:id="rId9"/>
    <p:sldId id="354" r:id="rId10"/>
    <p:sldId id="355" r:id="rId11"/>
    <p:sldId id="356" r:id="rId12"/>
    <p:sldId id="357" r:id="rId13"/>
    <p:sldId id="359" r:id="rId14"/>
    <p:sldId id="361" r:id="rId15"/>
    <p:sldId id="362" r:id="rId16"/>
    <p:sldId id="364" r:id="rId17"/>
    <p:sldId id="363" r:id="rId18"/>
    <p:sldId id="365" r:id="rId19"/>
    <p:sldId id="367" r:id="rId20"/>
    <p:sldId id="368" r:id="rId21"/>
    <p:sldId id="366" r:id="rId22"/>
    <p:sldId id="369" r:id="rId23"/>
    <p:sldId id="370" r:id="rId24"/>
    <p:sldId id="371" r:id="rId25"/>
    <p:sldId id="352" r:id="rId26"/>
    <p:sldId id="372" r:id="rId27"/>
    <p:sldId id="373" r:id="rId28"/>
    <p:sldId id="374" r:id="rId29"/>
    <p:sldId id="375" r:id="rId30"/>
    <p:sldId id="376" r:id="rId31"/>
    <p:sldId id="340" r:id="rId32"/>
    <p:sldId id="267" r:id="rId33"/>
    <p:sldId id="351" r:id="rId34"/>
    <p:sldId id="26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82F"/>
    <a:srgbClr val="4A5E18"/>
    <a:srgbClr val="678221"/>
    <a:srgbClr val="1A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1" autoAdjust="0"/>
    <p:restoredTop sz="92888" autoAdjust="0"/>
  </p:normalViewPr>
  <p:slideViewPr>
    <p:cSldViewPr snapToGrid="0" snapToObjects="1">
      <p:cViewPr varScale="1">
        <p:scale>
          <a:sx n="106" d="100"/>
          <a:sy n="106" d="100"/>
        </p:scale>
        <p:origin x="17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D67C-DA02-4461-B7C0-508F5ECD6C41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185C3-C6A0-4FBF-9BDE-AD45F5C077D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5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3645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9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In questa semplice dimostrazione andremo ad</a:t>
            </a:r>
            <a:r>
              <a:rPr lang="it-IT" baseline="0" dirty="0"/>
              <a:t> utilizzare questo editor: http://codebeautify.org/xmltojson che consente di mettere a confronto velocemente i due formati.</a:t>
            </a:r>
            <a:endParaRPr lang="it-IT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9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9824" y="5581380"/>
            <a:ext cx="2247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12" y="157943"/>
            <a:ext cx="8794302" cy="1205345"/>
          </a:xfrm>
          <a:prstGeom prst="rect">
            <a:avLst/>
          </a:prstGeom>
        </p:spPr>
        <p:txBody>
          <a:bodyPr/>
          <a:lstStyle>
            <a:lvl1pPr>
              <a:defRPr sz="3001">
                <a:solidFill>
                  <a:schemeClr val="tx1">
                    <a:lumMod val="75000"/>
                    <a:lumOff val="25000"/>
                    <a:alpha val="98824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7508" y="1487489"/>
            <a:ext cx="8652143" cy="5159375"/>
          </a:xfrm>
          <a:prstGeom prst="rect">
            <a:avLst/>
          </a:prstGeom>
        </p:spPr>
        <p:txBody>
          <a:bodyPr/>
          <a:lstStyle>
            <a:lvl1pPr marL="257244" indent="-257244">
              <a:lnSpc>
                <a:spcPct val="100000"/>
              </a:lnSpc>
              <a:spcBef>
                <a:spcPts val="135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1">
                <a:solidFill>
                  <a:schemeClr val="accent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06190" indent="-25843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Segoe UI" pitchFamily="34" charset="0"/>
              <a:buChar char="–"/>
              <a:defRPr sz="210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899162" indent="-257244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Courier New" pitchFamily="49" charset="0"/>
              <a:buChar char="o"/>
              <a:defRPr sz="135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2114" y="1022086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61906"/>
      </p:ext>
    </p:extLst>
  </p:cSld>
  <p:clrMapOvr>
    <a:masterClrMapping/>
  </p:clrMapOvr>
  <p:transition>
    <p:fade/>
  </p:transition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1808" y="4771506"/>
            <a:ext cx="7865720" cy="16043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6859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DCFF"/>
              </a:buClr>
              <a:buSzPct val="90000"/>
              <a:buFont typeface="Arial" pitchFamily="34" charset="0"/>
              <a:buNone/>
              <a:tabLst/>
              <a:defRPr sz="2101" b="1" cap="all" baseline="0">
                <a:solidFill>
                  <a:schemeClr val="bg1">
                    <a:alpha val="99000"/>
                  </a:schemeClr>
                </a:solidFill>
              </a:defRPr>
            </a:lvl1pPr>
            <a:lvl2pPr marL="34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b="0" dirty="0"/>
              <a:t>{Sample Code Location e.g., Codeshow.codeplex.com} </a:t>
            </a:r>
          </a:p>
          <a:p>
            <a:r>
              <a:rPr lang="en-US" dirty="0"/>
              <a:t>(</a:t>
            </a:r>
            <a:r>
              <a:rPr lang="en-US" dirty="0" err="1"/>
              <a:t>dEMO</a:t>
            </a:r>
            <a:r>
              <a:rPr lang="en-US" dirty="0"/>
              <a:t> NAME)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4612" y="1038415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4612" y="157943"/>
            <a:ext cx="8794302" cy="1205345"/>
          </a:xfrm>
          <a:prstGeom prst="rect">
            <a:avLst/>
          </a:prstGeom>
        </p:spPr>
        <p:txBody>
          <a:bodyPr/>
          <a:lstStyle>
            <a:lvl1pPr>
              <a:defRPr sz="3001">
                <a:solidFill>
                  <a:schemeClr val="tx1">
                    <a:lumMod val="75000"/>
                    <a:lumOff val="25000"/>
                    <a:alpha val="98824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4259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1160880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22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542" y="6193814"/>
            <a:ext cx="9037267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 descr="https://si0.twimg.com/profile_images/2284174758/v65oai7fxn47qv9nectx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85" y="5943599"/>
            <a:ext cx="647780" cy="6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 userDrawn="1"/>
        </p:nvSpPr>
        <p:spPr>
          <a:xfrm>
            <a:off x="7591845" y="6438887"/>
            <a:ext cx="1694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1AB2E8"/>
                </a:solidFill>
              </a:rPr>
              <a:t>#</a:t>
            </a:r>
            <a:r>
              <a:rPr lang="en-US" sz="1100" b="1" dirty="0" err="1">
                <a:solidFill>
                  <a:srgbClr val="1AB2E8"/>
                </a:solidFill>
              </a:rPr>
              <a:t>sqlsatParma</a:t>
            </a:r>
            <a:endParaRPr lang="en-US" sz="1100" b="1" dirty="0">
              <a:solidFill>
                <a:srgbClr val="1AB2E8"/>
              </a:solidFill>
            </a:endParaRPr>
          </a:p>
          <a:p>
            <a:pPr algn="ctr"/>
            <a:r>
              <a:rPr lang="en-US" sz="1100" b="1" dirty="0">
                <a:solidFill>
                  <a:srgbClr val="1AB2E8"/>
                </a:solidFill>
              </a:rPr>
              <a:t>#sqlsat566</a:t>
            </a: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457200" y="6488668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4A5E18"/>
                </a:solidFill>
              </a:rPr>
              <a:t>November</a:t>
            </a:r>
            <a:r>
              <a:rPr lang="it-IT" b="1" dirty="0">
                <a:solidFill>
                  <a:srgbClr val="4A5E18"/>
                </a:solidFill>
              </a:rPr>
              <a:t> 26°, 2016</a:t>
            </a:r>
          </a:p>
        </p:txBody>
      </p:sp>
      <p:pic>
        <p:nvPicPr>
          <p:cNvPr id="10" name="Picture 9" descr="SQLSaturday_Final_Web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88" y="5960654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ross_Industry_Standard_Process_for_Data_Mining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7.png"/><Relationship Id="rId7" Type="http://schemas.openxmlformats.org/officeDocument/2006/relationships/image" Target="../media/image11.wmf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cortanaanalytics.com/experiments" TargetMode="External"/><Relationship Id="rId2" Type="http://schemas.openxmlformats.org/officeDocument/2006/relationships/hyperlink" Target="https://azure.microsoft.com/it-it/documentation/articles/machine-learning-algorithm-cheat-she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ataskills.it/dalla-predictive-analytics-alla-prescriptive-analytics/" TargetMode="External"/><Relationship Id="rId4" Type="http://schemas.openxmlformats.org/officeDocument/2006/relationships/hyperlink" Target="http://www.dataskills.it/white-paper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1"/>
            <a:ext cx="8203153" cy="1251620"/>
          </a:xfrm>
        </p:spPr>
        <p:txBody>
          <a:bodyPr>
            <a:normAutofit/>
          </a:bodyPr>
          <a:lstStyle/>
          <a:p>
            <a:r>
              <a:rPr lang="en-US" dirty="0"/>
              <a:t>Using R in the Azure ML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9" y="2067525"/>
            <a:ext cx="3625912" cy="1752600"/>
          </a:xfrm>
        </p:spPr>
        <p:txBody>
          <a:bodyPr>
            <a:normAutofit/>
          </a:bodyPr>
          <a:lstStyle/>
          <a:p>
            <a:r>
              <a:rPr lang="en-US" dirty="0"/>
              <a:t>Alessandro Rezzani</a:t>
            </a:r>
          </a:p>
          <a:p>
            <a:r>
              <a:rPr lang="it-IT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@</a:t>
            </a:r>
            <a:r>
              <a:rPr lang="it-IT" i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alerezzani</a:t>
            </a:r>
            <a:endParaRPr lang="en-US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8408" y="3301965"/>
            <a:ext cx="362591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www.dataskills.it</a:t>
            </a: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Tipologie</a:t>
            </a:r>
            <a:r>
              <a:rPr lang="en-US" dirty="0"/>
              <a:t> di </a:t>
            </a:r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it-IT" dirty="0"/>
              <a:t>Black box </a:t>
            </a:r>
            <a:r>
              <a:rPr lang="it-IT" dirty="0" err="1"/>
              <a:t>machines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Gli algoritmi di questa categoria forniscono una </a:t>
            </a:r>
            <a:r>
              <a:rPr lang="it-IT" dirty="0" err="1"/>
              <a:t>prediction</a:t>
            </a:r>
            <a:r>
              <a:rPr lang="it-IT" dirty="0"/>
              <a:t> ma non 	presentano le modalità con cui sono arrivati ad ottenerla</a:t>
            </a:r>
          </a:p>
          <a:p>
            <a:pPr lvl="2"/>
            <a:r>
              <a:rPr lang="it-IT" dirty="0" err="1"/>
              <a:t>Neural</a:t>
            </a:r>
            <a:r>
              <a:rPr lang="it-IT" dirty="0"/>
              <a:t> </a:t>
            </a:r>
            <a:r>
              <a:rPr lang="it-IT" dirty="0" err="1"/>
              <a:t>Nets</a:t>
            </a:r>
            <a:endParaRPr lang="it-IT" dirty="0"/>
          </a:p>
          <a:p>
            <a:pPr lvl="2"/>
            <a:r>
              <a:rPr lang="it-IT" dirty="0" err="1"/>
              <a:t>Deep</a:t>
            </a:r>
            <a:r>
              <a:rPr lang="it-IT" dirty="0"/>
              <a:t> learning</a:t>
            </a:r>
          </a:p>
          <a:p>
            <a:pPr lvl="2"/>
            <a:r>
              <a:rPr lang="it-IT" dirty="0"/>
              <a:t>SVM</a:t>
            </a:r>
          </a:p>
          <a:p>
            <a:pPr lvl="2"/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</a:t>
            </a:r>
          </a:p>
          <a:p>
            <a:r>
              <a:rPr lang="it-IT" dirty="0" err="1"/>
              <a:t>Rule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Gli algoritmi forniscono, oltre alla </a:t>
            </a:r>
            <a:r>
              <a:rPr lang="it-IT" dirty="0" err="1"/>
              <a:t>prediction</a:t>
            </a:r>
            <a:r>
              <a:rPr lang="it-IT" dirty="0"/>
              <a:t>, anche un insieme di regole che 	rappresentano il processo decisionale</a:t>
            </a:r>
          </a:p>
          <a:p>
            <a:pPr lvl="2"/>
            <a:r>
              <a:rPr lang="it-IT" dirty="0"/>
              <a:t>Decision </a:t>
            </a:r>
            <a:r>
              <a:rPr lang="it-IT" dirty="0" err="1"/>
              <a:t>Trees</a:t>
            </a:r>
            <a:endParaRPr lang="it-IT" dirty="0"/>
          </a:p>
          <a:p>
            <a:pPr lvl="2"/>
            <a:r>
              <a:rPr lang="it-IT" dirty="0" err="1"/>
              <a:t>Fuzzy</a:t>
            </a:r>
            <a:r>
              <a:rPr lang="it-IT" dirty="0"/>
              <a:t> Set Systems</a:t>
            </a:r>
          </a:p>
          <a:p>
            <a:pPr lvl="2"/>
            <a:r>
              <a:rPr lang="it-IT" dirty="0" err="1"/>
              <a:t>Logic</a:t>
            </a:r>
            <a:r>
              <a:rPr lang="it-IT" dirty="0"/>
              <a:t> Learning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661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processo</a:t>
            </a:r>
            <a:r>
              <a:rPr lang="en-US" dirty="0"/>
              <a:t> di </a:t>
            </a:r>
            <a:r>
              <a:rPr lang="en-US" dirty="0" err="1"/>
              <a:t>di</a:t>
            </a:r>
            <a:r>
              <a:rPr lang="en-US" dirty="0"/>
              <a:t> machine </a:t>
            </a:r>
            <a:r>
              <a:rPr lang="en-US" dirty="0" err="1"/>
              <a:t>elarning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903288" y="2348833"/>
            <a:ext cx="925032" cy="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1"/>
          <p:cNvSpPr/>
          <p:nvPr/>
        </p:nvSpPr>
        <p:spPr>
          <a:xfrm>
            <a:off x="2628971" y="1714131"/>
            <a:ext cx="2593948" cy="889135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Knowledge</a:t>
            </a:r>
          </a:p>
        </p:txBody>
      </p:sp>
      <p:sp>
        <p:nvSpPr>
          <p:cNvPr id="6" name="Rectangle 19"/>
          <p:cNvSpPr/>
          <p:nvPr/>
        </p:nvSpPr>
        <p:spPr>
          <a:xfrm>
            <a:off x="2628972" y="2991050"/>
            <a:ext cx="2593947" cy="918994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Preparation</a:t>
            </a:r>
          </a:p>
        </p:txBody>
      </p:sp>
      <p:sp>
        <p:nvSpPr>
          <p:cNvPr id="7" name="Rectangle 15"/>
          <p:cNvSpPr/>
          <p:nvPr/>
        </p:nvSpPr>
        <p:spPr>
          <a:xfrm>
            <a:off x="2628971" y="4320224"/>
            <a:ext cx="2593946" cy="579414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Modelling</a:t>
            </a:r>
          </a:p>
        </p:txBody>
      </p:sp>
      <p:sp>
        <p:nvSpPr>
          <p:cNvPr id="8" name="Rectangle 14"/>
          <p:cNvSpPr/>
          <p:nvPr/>
        </p:nvSpPr>
        <p:spPr>
          <a:xfrm>
            <a:off x="5782185" y="4324592"/>
            <a:ext cx="2593947" cy="575047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Evaluation</a:t>
            </a:r>
          </a:p>
        </p:txBody>
      </p:sp>
      <p:sp>
        <p:nvSpPr>
          <p:cNvPr id="9" name="Rectangle 11"/>
          <p:cNvSpPr/>
          <p:nvPr/>
        </p:nvSpPr>
        <p:spPr>
          <a:xfrm>
            <a:off x="5782186" y="1714131"/>
            <a:ext cx="2593947" cy="905629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Understanding</a:t>
            </a:r>
          </a:p>
        </p:txBody>
      </p:sp>
      <p:sp>
        <p:nvSpPr>
          <p:cNvPr id="10" name="Rectangle 8"/>
          <p:cNvSpPr/>
          <p:nvPr/>
        </p:nvSpPr>
        <p:spPr>
          <a:xfrm>
            <a:off x="518862" y="1866956"/>
            <a:ext cx="1504709" cy="597409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1" name="Rectangle 41"/>
          <p:cNvSpPr/>
          <p:nvPr/>
        </p:nvSpPr>
        <p:spPr>
          <a:xfrm>
            <a:off x="5589963" y="5184979"/>
            <a:ext cx="2978390" cy="579415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Publish</a:t>
            </a:r>
          </a:p>
        </p:txBody>
      </p:sp>
      <p:cxnSp>
        <p:nvCxnSpPr>
          <p:cNvPr id="12" name="Straight Arrow Connector 45"/>
          <p:cNvCxnSpPr>
            <a:stCxn id="10" idx="3"/>
            <a:endCxn id="5" idx="1"/>
          </p:cNvCxnSpPr>
          <p:nvPr/>
        </p:nvCxnSpPr>
        <p:spPr>
          <a:xfrm flipV="1">
            <a:off x="2023571" y="2158698"/>
            <a:ext cx="605401" cy="696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7"/>
          <p:cNvCxnSpPr>
            <a:stCxn id="5" idx="2"/>
            <a:endCxn id="6" idx="0"/>
          </p:cNvCxnSpPr>
          <p:nvPr/>
        </p:nvCxnSpPr>
        <p:spPr>
          <a:xfrm>
            <a:off x="3925945" y="2603266"/>
            <a:ext cx="0" cy="38778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51"/>
          <p:cNvCxnSpPr>
            <a:endCxn id="11" idx="1"/>
          </p:cNvCxnSpPr>
          <p:nvPr/>
        </p:nvCxnSpPr>
        <p:spPr>
          <a:xfrm flipH="1">
            <a:off x="5589963" y="5474686"/>
            <a:ext cx="578078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7"/>
          <p:cNvCxnSpPr>
            <a:stCxn id="6" idx="2"/>
            <a:endCxn id="7" idx="0"/>
          </p:cNvCxnSpPr>
          <p:nvPr/>
        </p:nvCxnSpPr>
        <p:spPr>
          <a:xfrm flipH="1">
            <a:off x="3925945" y="3910044"/>
            <a:ext cx="1" cy="41018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5"/>
          <p:cNvCxnSpPr>
            <a:stCxn id="8" idx="2"/>
            <a:endCxn id="11" idx="0"/>
          </p:cNvCxnSpPr>
          <p:nvPr/>
        </p:nvCxnSpPr>
        <p:spPr>
          <a:xfrm>
            <a:off x="7079158" y="4899638"/>
            <a:ext cx="0" cy="28534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8"/>
          <p:cNvCxnSpPr>
            <a:stCxn id="7" idx="3"/>
            <a:endCxn id="8" idx="1"/>
          </p:cNvCxnSpPr>
          <p:nvPr/>
        </p:nvCxnSpPr>
        <p:spPr>
          <a:xfrm>
            <a:off x="5222918" y="4609931"/>
            <a:ext cx="559267" cy="218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5"/>
          <p:cNvCxnSpPr/>
          <p:nvPr/>
        </p:nvCxnSpPr>
        <p:spPr>
          <a:xfrm rot="10800000">
            <a:off x="5219872" y="2031481"/>
            <a:ext cx="925032" cy="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7"/>
          <p:cNvCxnSpPr>
            <a:stCxn id="8" idx="0"/>
            <a:endCxn id="9" idx="2"/>
          </p:cNvCxnSpPr>
          <p:nvPr/>
        </p:nvCxnSpPr>
        <p:spPr>
          <a:xfrm flipV="1">
            <a:off x="7079159" y="2619759"/>
            <a:ext cx="1" cy="170483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1"/>
          <p:cNvSpPr txBox="1"/>
          <p:nvPr/>
        </p:nvSpPr>
        <p:spPr>
          <a:xfrm>
            <a:off x="174612" y="5201602"/>
            <a:ext cx="3314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rgbClr val="00B050"/>
                </a:solidFill>
              </a:rPr>
              <a:t>DA</a:t>
            </a:r>
            <a:r>
              <a:rPr lang="en-GB" sz="1600" i="1" dirty="0">
                <a:solidFill>
                  <a:srgbClr val="00A4EF"/>
                </a:solidFill>
              </a:rPr>
              <a:t>:  </a:t>
            </a:r>
            <a:r>
              <a:rPr lang="en-GB" sz="1600" i="1" dirty="0">
                <a:solidFill>
                  <a:srgbClr val="00A4EF"/>
                </a:solidFill>
                <a:hlinkClick r:id="rId2"/>
              </a:rPr>
              <a:t>CRISP-DM Model</a:t>
            </a:r>
            <a:endParaRPr lang="en-GB" sz="1600" i="1" dirty="0">
              <a:solidFill>
                <a:srgbClr val="00A4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51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fasi</a:t>
            </a:r>
            <a:endParaRPr lang="en-US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93927368"/>
              </p:ext>
            </p:extLst>
          </p:nvPr>
        </p:nvGraphicFramePr>
        <p:xfrm>
          <a:off x="327025" y="1487488"/>
          <a:ext cx="8651874" cy="48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3958">
                  <a:extLst>
                    <a:ext uri="{9D8B030D-6E8A-4147-A177-3AD203B41FA5}">
                      <a16:colId xmlns:a16="http://schemas.microsoft.com/office/drawing/2014/main" val="653707440"/>
                    </a:ext>
                  </a:extLst>
                </a:gridCol>
                <a:gridCol w="2883958">
                  <a:extLst>
                    <a:ext uri="{9D8B030D-6E8A-4147-A177-3AD203B41FA5}">
                      <a16:colId xmlns:a16="http://schemas.microsoft.com/office/drawing/2014/main" val="1544038148"/>
                    </a:ext>
                  </a:extLst>
                </a:gridCol>
                <a:gridCol w="2883958">
                  <a:extLst>
                    <a:ext uri="{9D8B030D-6E8A-4147-A177-3AD203B41FA5}">
                      <a16:colId xmlns:a16="http://schemas.microsoft.com/office/drawing/2014/main" val="2537381180"/>
                    </a:ext>
                  </a:extLst>
                </a:gridCol>
              </a:tblGrid>
              <a:tr h="4815840">
                <a:tc>
                  <a:txBody>
                    <a:bodyPr/>
                    <a:lstStyle/>
                    <a:p>
                      <a:r>
                        <a:rPr lang="en-US" dirty="0" err="1"/>
                        <a:t>Preparazione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dati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Trasformazioni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Gestione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dei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dati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NULL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Normalizzazioni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/ Rescaling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Riduzione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della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dimensionalità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: PCA</a:t>
                      </a:r>
                    </a:p>
                    <a:p>
                      <a:pPr marL="914400" lvl="2" indent="0">
                        <a:buFont typeface="Arial" panose="020B0604020202020204" pitchFamily="34" charset="0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Creazione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variabili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Dummy variables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Aggregati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somme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medie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Creazione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del training set e del test set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Scelta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dell'algoritmo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Scelta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dell'algoritmo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 base al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problema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 base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all'output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desiderato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Prediction &amp; rules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Scelta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dei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parametri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Attenzione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all'overtraining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Valutazione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err="1"/>
                        <a:t>Confronto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</a:t>
                      </a:r>
                      <a:r>
                        <a:rPr lang="en-US" sz="1600" dirty="0"/>
                        <a:t> prediction e </a:t>
                      </a:r>
                      <a:r>
                        <a:rPr lang="en-US" sz="1600" dirty="0" err="1"/>
                        <a:t>valori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reali</a:t>
                      </a:r>
                      <a:r>
                        <a:rPr lang="en-US" sz="1600" dirty="0"/>
                        <a:t> (del training set)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dirty="0"/>
                        <a:t>Confusion matrix</a:t>
                      </a:r>
                    </a:p>
                    <a:p>
                      <a:pPr lvl="1"/>
                      <a:endParaRPr lang="en-US" dirty="0"/>
                    </a:p>
                    <a:p>
                      <a:pPr lvl="1"/>
                      <a:endParaRPr lang="en-US" dirty="0"/>
                    </a:p>
                    <a:p>
                      <a:pPr lvl="1"/>
                      <a:endParaRPr lang="en-US" dirty="0"/>
                    </a:p>
                    <a:p>
                      <a:pPr lvl="0">
                        <a:lnSpc>
                          <a:spcPct val="150000"/>
                        </a:lnSpc>
                      </a:pPr>
                      <a:endParaRPr lang="it-IT" sz="1200" b="1" dirty="0"/>
                    </a:p>
                    <a:p>
                      <a:pPr lvl="0">
                        <a:lnSpc>
                          <a:spcPct val="150000"/>
                        </a:lnSpc>
                      </a:pPr>
                      <a:endParaRPr lang="it-IT" sz="1200" b="1" dirty="0"/>
                    </a:p>
                    <a:p>
                      <a:pPr lvl="0">
                        <a:lnSpc>
                          <a:spcPct val="150000"/>
                        </a:lnSpc>
                      </a:pPr>
                      <a:endParaRPr lang="it-IT" sz="1200" b="1" dirty="0"/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it-IT" sz="1200" b="1" dirty="0" err="1"/>
                        <a:t>Accuracy</a:t>
                      </a:r>
                      <a:r>
                        <a:rPr lang="it-IT" sz="1200" dirty="0"/>
                        <a:t>  =(TP + TN) / (P + N)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it-IT" sz="1200" b="1" dirty="0"/>
                        <a:t>Precision </a:t>
                      </a:r>
                      <a:r>
                        <a:rPr lang="it-IT" sz="1200" dirty="0"/>
                        <a:t>= TP/(TP+FP)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it-IT" sz="1200" b="1" dirty="0" err="1"/>
                        <a:t>Sensitivity</a:t>
                      </a:r>
                      <a:r>
                        <a:rPr lang="it-IT" sz="1200" b="0" dirty="0"/>
                        <a:t>/</a:t>
                      </a:r>
                      <a:r>
                        <a:rPr lang="it-IT" sz="1200" dirty="0"/>
                        <a:t> </a:t>
                      </a:r>
                      <a:r>
                        <a:rPr lang="it-IT" sz="1200" b="1" dirty="0" err="1"/>
                        <a:t>Recall</a:t>
                      </a:r>
                      <a:r>
                        <a:rPr lang="it-IT" sz="1200" b="1" dirty="0"/>
                        <a:t> </a:t>
                      </a:r>
                      <a:r>
                        <a:rPr lang="it-IT" sz="1200" dirty="0"/>
                        <a:t>= TP/(TP+FN) </a:t>
                      </a:r>
                      <a:r>
                        <a:rPr lang="it-IT" sz="1200" b="1" dirty="0" err="1"/>
                        <a:t>Specificity</a:t>
                      </a:r>
                      <a:r>
                        <a:rPr lang="it-IT" sz="1200" dirty="0"/>
                        <a:t> = TN/(TN+FP) </a:t>
                      </a:r>
                      <a:endParaRPr lang="it-IT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486539"/>
                  </a:ext>
                </a:extLst>
              </a:tr>
            </a:tbl>
          </a:graphicData>
        </a:graphic>
      </p:graphicFrame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91" y="3133376"/>
            <a:ext cx="1905342" cy="146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718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ML - INTRO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3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Tipologie</a:t>
            </a:r>
            <a:r>
              <a:rPr lang="en-US" dirty="0"/>
              <a:t> di </a:t>
            </a:r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Cloud Based</a:t>
            </a:r>
          </a:p>
          <a:p>
            <a:r>
              <a:rPr lang="en-US" dirty="0" err="1">
                <a:solidFill>
                  <a:schemeClr val="tx1"/>
                </a:solidFill>
              </a:rPr>
              <a:t>AzureML</a:t>
            </a:r>
            <a:r>
              <a:rPr lang="en-US" dirty="0">
                <a:solidFill>
                  <a:schemeClr val="tx1"/>
                </a:solidFill>
              </a:rPr>
              <a:t> Studio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Ambiente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visuale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Strumenti</a:t>
            </a:r>
            <a:r>
              <a:rPr lang="en-US" dirty="0">
                <a:solidFill>
                  <a:schemeClr val="tx1"/>
                </a:solidFill>
              </a:rPr>
              <a:t> per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Preparazione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dati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Training di </a:t>
            </a:r>
            <a:r>
              <a:rPr lang="en-US" dirty="0" err="1">
                <a:solidFill>
                  <a:schemeClr val="tx1"/>
                </a:solidFill>
              </a:rPr>
              <a:t>algoritmi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Scoring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Analisi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statistiche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Web Services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532" y="1487489"/>
            <a:ext cx="5428793" cy="35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493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Architettura</a:t>
            </a:r>
            <a:endParaRPr lang="en-US" dirty="0"/>
          </a:p>
        </p:txBody>
      </p:sp>
      <p:sp>
        <p:nvSpPr>
          <p:cNvPr id="4" name="Rounded Rectangle 98"/>
          <p:cNvSpPr/>
          <p:nvPr/>
        </p:nvSpPr>
        <p:spPr>
          <a:xfrm>
            <a:off x="280657" y="1097858"/>
            <a:ext cx="8604459" cy="4965820"/>
          </a:xfrm>
          <a:prstGeom prst="roundRect">
            <a:avLst/>
          </a:prstGeom>
          <a:solidFill>
            <a:srgbClr val="00A4EF"/>
          </a:solidFill>
          <a:ln>
            <a:solidFill>
              <a:srgbClr val="00A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5" name="Straight Connector 99"/>
          <p:cNvCxnSpPr/>
          <p:nvPr/>
        </p:nvCxnSpPr>
        <p:spPr>
          <a:xfrm>
            <a:off x="2200545" y="1232169"/>
            <a:ext cx="0" cy="4488721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00"/>
          <p:cNvSpPr txBox="1"/>
          <p:nvPr/>
        </p:nvSpPr>
        <p:spPr>
          <a:xfrm>
            <a:off x="524533" y="4296020"/>
            <a:ext cx="1605831" cy="1449500"/>
          </a:xfrm>
          <a:prstGeom prst="rect">
            <a:avLst/>
          </a:prstGeom>
          <a:noFill/>
        </p:spPr>
        <p:txBody>
          <a:bodyPr wrap="square" lIns="182802" tIns="146241" rIns="182802" bIns="146241" rtlCol="0">
            <a:spAutoFit/>
          </a:bodyPr>
          <a:lstStyle/>
          <a:p>
            <a:pPr defTabSz="932597" fontAlgn="base">
              <a:spcBef>
                <a:spcPct val="0"/>
              </a:spcBef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Blobs and Tables</a:t>
            </a:r>
          </a:p>
          <a:p>
            <a:pPr defTabSz="932597" fontAlgn="base">
              <a:spcBef>
                <a:spcPct val="0"/>
              </a:spcBef>
              <a:spcAft>
                <a:spcPts val="600"/>
              </a:spcAft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Hadoop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(HDInsight)</a:t>
            </a:r>
          </a:p>
          <a:p>
            <a:pPr defTabSz="932597" fontAlgn="base">
              <a:spcBef>
                <a:spcPct val="0"/>
              </a:spcBef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Relational DB </a:t>
            </a:r>
          </a:p>
          <a:p>
            <a:pPr defTabSz="932597" fontAlgn="base">
              <a:spcBef>
                <a:spcPct val="0"/>
              </a:spcBef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(Azure SQL DB)</a:t>
            </a:r>
          </a:p>
        </p:txBody>
      </p:sp>
      <p:sp>
        <p:nvSpPr>
          <p:cNvPr id="7" name="Rectangle 101"/>
          <p:cNvSpPr/>
          <p:nvPr/>
        </p:nvSpPr>
        <p:spPr>
          <a:xfrm>
            <a:off x="703949" y="1543130"/>
            <a:ext cx="1164213" cy="707767"/>
          </a:xfrm>
          <a:prstGeom prst="rect">
            <a:avLst/>
          </a:prstGeom>
        </p:spPr>
        <p:txBody>
          <a:bodyPr wrap="square" lIns="182802" tIns="137101" rIns="182802" bIns="137101">
            <a:spAutoFit/>
          </a:bodyPr>
          <a:lstStyle/>
          <a:p>
            <a:pPr algn="ctr" defTabSz="913873"/>
            <a:r>
              <a:rPr lang="en-US" sz="2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Light"/>
                <a:ea typeface="Calibri" panose="020F0502020204030204" pitchFamily="34" charset="0"/>
              </a:rPr>
              <a:t>Data</a:t>
            </a:r>
          </a:p>
        </p:txBody>
      </p:sp>
      <p:grpSp>
        <p:nvGrpSpPr>
          <p:cNvPr id="8" name="Group 102"/>
          <p:cNvGrpSpPr/>
          <p:nvPr/>
        </p:nvGrpSpPr>
        <p:grpSpPr>
          <a:xfrm>
            <a:off x="7830509" y="2382764"/>
            <a:ext cx="396712" cy="657453"/>
            <a:chOff x="9384608" y="3646196"/>
            <a:chExt cx="466344" cy="801128"/>
          </a:xfrm>
        </p:grpSpPr>
        <p:grpSp>
          <p:nvGrpSpPr>
            <p:cNvPr id="9" name="Group 103"/>
            <p:cNvGrpSpPr/>
            <p:nvPr/>
          </p:nvGrpSpPr>
          <p:grpSpPr>
            <a:xfrm>
              <a:off x="9384608" y="3646196"/>
              <a:ext cx="466344" cy="801128"/>
              <a:chOff x="9384608" y="3646196"/>
              <a:chExt cx="466344" cy="801128"/>
            </a:xfrm>
          </p:grpSpPr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9384608" y="3646196"/>
                <a:ext cx="466344" cy="80112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9430600" y="3692189"/>
                <a:ext cx="374359" cy="629993"/>
              </a:xfrm>
              <a:prstGeom prst="rect">
                <a:avLst/>
              </a:prstGeom>
              <a:solidFill>
                <a:srgbClr val="DC3C00"/>
              </a:solidFill>
              <a:ln>
                <a:noFill/>
              </a:ln>
              <a:extLst/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dirty="0">
                  <a:solidFill>
                    <a:srgbClr val="00B0F0"/>
                  </a:solidFill>
                </a:endParaRPr>
              </a:p>
            </p:txBody>
          </p:sp>
          <p:grpSp>
            <p:nvGrpSpPr>
              <p:cNvPr id="17" name="Group 111"/>
              <p:cNvGrpSpPr/>
              <p:nvPr/>
            </p:nvGrpSpPr>
            <p:grpSpPr>
              <a:xfrm>
                <a:off x="9484650" y="3817383"/>
                <a:ext cx="268769" cy="458657"/>
                <a:chOff x="10365212" y="5859572"/>
                <a:chExt cx="483110" cy="660040"/>
              </a:xfrm>
              <a:solidFill>
                <a:schemeClr val="bg1"/>
              </a:solidFill>
            </p:grpSpPr>
            <p:sp>
              <p:nvSpPr>
                <p:cNvPr id="18" name="Rectangle 9"/>
                <p:cNvSpPr>
                  <a:spLocks noChangeArrowheads="1"/>
                </p:cNvSpPr>
                <p:nvPr/>
              </p:nvSpPr>
              <p:spPr bwMode="auto">
                <a:xfrm>
                  <a:off x="10631433" y="6241326"/>
                  <a:ext cx="83515" cy="27828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9" name="Freeform 11"/>
                <p:cNvSpPr>
                  <a:spLocks/>
                </p:cNvSpPr>
                <p:nvPr/>
              </p:nvSpPr>
              <p:spPr bwMode="auto">
                <a:xfrm>
                  <a:off x="10365212" y="6063340"/>
                  <a:ext cx="84051" cy="456272"/>
                </a:xfrm>
                <a:custGeom>
                  <a:avLst/>
                  <a:gdLst>
                    <a:gd name="T0" fmla="*/ 0 w 314"/>
                    <a:gd name="T1" fmla="*/ 0 h 1292"/>
                    <a:gd name="T2" fmla="*/ 0 w 314"/>
                    <a:gd name="T3" fmla="*/ 641 h 1292"/>
                    <a:gd name="T4" fmla="*/ 0 w 314"/>
                    <a:gd name="T5" fmla="*/ 1292 h 1292"/>
                    <a:gd name="T6" fmla="*/ 314 w 314"/>
                    <a:gd name="T7" fmla="*/ 1292 h 1292"/>
                    <a:gd name="T8" fmla="*/ 314 w 314"/>
                    <a:gd name="T9" fmla="*/ 537 h 1292"/>
                    <a:gd name="T10" fmla="*/ 314 w 314"/>
                    <a:gd name="T11" fmla="*/ 0 h 1292"/>
                    <a:gd name="T12" fmla="*/ 0 w 314"/>
                    <a:gd name="T13" fmla="*/ 0 h 1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4" h="1292">
                      <a:moveTo>
                        <a:pt x="0" y="0"/>
                      </a:moveTo>
                      <a:lnTo>
                        <a:pt x="0" y="641"/>
                      </a:lnTo>
                      <a:lnTo>
                        <a:pt x="0" y="1292"/>
                      </a:lnTo>
                      <a:lnTo>
                        <a:pt x="314" y="1292"/>
                      </a:lnTo>
                      <a:lnTo>
                        <a:pt x="314" y="537"/>
                      </a:lnTo>
                      <a:lnTo>
                        <a:pt x="3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0" name="Freeform 12"/>
                <p:cNvSpPr>
                  <a:spLocks/>
                </p:cNvSpPr>
                <p:nvPr/>
              </p:nvSpPr>
              <p:spPr bwMode="auto">
                <a:xfrm>
                  <a:off x="10497994" y="5859572"/>
                  <a:ext cx="84051" cy="660040"/>
                </a:xfrm>
                <a:custGeom>
                  <a:avLst/>
                  <a:gdLst>
                    <a:gd name="T0" fmla="*/ 0 w 314"/>
                    <a:gd name="T1" fmla="*/ 0 h 1869"/>
                    <a:gd name="T2" fmla="*/ 0 w 314"/>
                    <a:gd name="T3" fmla="*/ 1093 h 1869"/>
                    <a:gd name="T4" fmla="*/ 0 w 314"/>
                    <a:gd name="T5" fmla="*/ 1869 h 1869"/>
                    <a:gd name="T6" fmla="*/ 314 w 314"/>
                    <a:gd name="T7" fmla="*/ 1869 h 1869"/>
                    <a:gd name="T8" fmla="*/ 314 w 314"/>
                    <a:gd name="T9" fmla="*/ 991 h 1869"/>
                    <a:gd name="T10" fmla="*/ 314 w 314"/>
                    <a:gd name="T11" fmla="*/ 0 h 1869"/>
                    <a:gd name="T12" fmla="*/ 0 w 314"/>
                    <a:gd name="T13" fmla="*/ 0 h 18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4" h="1869">
                      <a:moveTo>
                        <a:pt x="0" y="0"/>
                      </a:moveTo>
                      <a:lnTo>
                        <a:pt x="0" y="1093"/>
                      </a:lnTo>
                      <a:lnTo>
                        <a:pt x="0" y="1869"/>
                      </a:lnTo>
                      <a:lnTo>
                        <a:pt x="314" y="1869"/>
                      </a:lnTo>
                      <a:lnTo>
                        <a:pt x="314" y="991"/>
                      </a:lnTo>
                      <a:lnTo>
                        <a:pt x="3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1" name="Freeform 13"/>
                <p:cNvSpPr>
                  <a:spLocks/>
                </p:cNvSpPr>
                <p:nvPr/>
              </p:nvSpPr>
              <p:spPr bwMode="auto">
                <a:xfrm>
                  <a:off x="10764271" y="6070049"/>
                  <a:ext cx="84051" cy="449561"/>
                </a:xfrm>
                <a:custGeom>
                  <a:avLst/>
                  <a:gdLst>
                    <a:gd name="T0" fmla="*/ 0 w 314"/>
                    <a:gd name="T1" fmla="*/ 0 h 1273"/>
                    <a:gd name="T2" fmla="*/ 0 w 314"/>
                    <a:gd name="T3" fmla="*/ 251 h 1273"/>
                    <a:gd name="T4" fmla="*/ 0 w 314"/>
                    <a:gd name="T5" fmla="*/ 1273 h 1273"/>
                    <a:gd name="T6" fmla="*/ 314 w 314"/>
                    <a:gd name="T7" fmla="*/ 1273 h 1273"/>
                    <a:gd name="T8" fmla="*/ 314 w 314"/>
                    <a:gd name="T9" fmla="*/ 149 h 1273"/>
                    <a:gd name="T10" fmla="*/ 314 w 314"/>
                    <a:gd name="T11" fmla="*/ 0 h 1273"/>
                    <a:gd name="T12" fmla="*/ 0 w 314"/>
                    <a:gd name="T13" fmla="*/ 0 h 1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4" h="1273">
                      <a:moveTo>
                        <a:pt x="0" y="0"/>
                      </a:moveTo>
                      <a:lnTo>
                        <a:pt x="0" y="251"/>
                      </a:lnTo>
                      <a:lnTo>
                        <a:pt x="0" y="1273"/>
                      </a:lnTo>
                      <a:lnTo>
                        <a:pt x="314" y="1273"/>
                      </a:lnTo>
                      <a:lnTo>
                        <a:pt x="314" y="149"/>
                      </a:lnTo>
                      <a:lnTo>
                        <a:pt x="3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dirty="0">
                    <a:solidFill>
                      <a:srgbClr val="00B0F0"/>
                    </a:solidFill>
                  </a:endParaRPr>
                </a:p>
              </p:txBody>
            </p:sp>
          </p:grpSp>
        </p:grp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9430600" y="3692189"/>
              <a:ext cx="374359" cy="629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9547187" y="4360686"/>
              <a:ext cx="141187" cy="18183"/>
            </a:xfrm>
            <a:custGeom>
              <a:avLst/>
              <a:gdLst>
                <a:gd name="T0" fmla="*/ 56 w 56"/>
                <a:gd name="T1" fmla="*/ 3 h 7"/>
                <a:gd name="T2" fmla="*/ 52 w 56"/>
                <a:gd name="T3" fmla="*/ 7 h 7"/>
                <a:gd name="T4" fmla="*/ 4 w 56"/>
                <a:gd name="T5" fmla="*/ 7 h 7"/>
                <a:gd name="T6" fmla="*/ 0 w 56"/>
                <a:gd name="T7" fmla="*/ 3 h 7"/>
                <a:gd name="T8" fmla="*/ 4 w 56"/>
                <a:gd name="T9" fmla="*/ 0 h 7"/>
                <a:gd name="T10" fmla="*/ 52 w 56"/>
                <a:gd name="T11" fmla="*/ 0 h 7"/>
                <a:gd name="T12" fmla="*/ 56 w 56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">
                  <a:moveTo>
                    <a:pt x="56" y="3"/>
                  </a:moveTo>
                  <a:cubicBezTo>
                    <a:pt x="56" y="5"/>
                    <a:pt x="54" y="7"/>
                    <a:pt x="52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1"/>
                    <a:pt x="56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9430600" y="4322181"/>
              <a:ext cx="124073" cy="1070"/>
            </a:xfrm>
            <a:prstGeom prst="rect">
              <a:avLst/>
            </a:pr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9430600" y="4322181"/>
              <a:ext cx="124073" cy="0"/>
            </a:xfrm>
            <a:custGeom>
              <a:avLst/>
              <a:gdLst>
                <a:gd name="T0" fmla="*/ 116 w 116"/>
                <a:gd name="T1" fmla="*/ 0 w 116"/>
                <a:gd name="T2" fmla="*/ 0 w 116"/>
                <a:gd name="T3" fmla="*/ 116 w 1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6">
                  <a:moveTo>
                    <a:pt x="1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9430600" y="3692189"/>
              <a:ext cx="220337" cy="629993"/>
            </a:xfrm>
            <a:custGeom>
              <a:avLst/>
              <a:gdLst>
                <a:gd name="T0" fmla="*/ 206 w 206"/>
                <a:gd name="T1" fmla="*/ 0 h 589"/>
                <a:gd name="T2" fmla="*/ 0 w 206"/>
                <a:gd name="T3" fmla="*/ 0 h 589"/>
                <a:gd name="T4" fmla="*/ 0 w 206"/>
                <a:gd name="T5" fmla="*/ 589 h 589"/>
                <a:gd name="T6" fmla="*/ 116 w 206"/>
                <a:gd name="T7" fmla="*/ 589 h 589"/>
                <a:gd name="T8" fmla="*/ 206 w 206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589">
                  <a:moveTo>
                    <a:pt x="206" y="0"/>
                  </a:moveTo>
                  <a:lnTo>
                    <a:pt x="0" y="0"/>
                  </a:lnTo>
                  <a:lnTo>
                    <a:pt x="0" y="589"/>
                  </a:lnTo>
                  <a:lnTo>
                    <a:pt x="116" y="589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2" name="Group 116"/>
          <p:cNvGrpSpPr/>
          <p:nvPr/>
        </p:nvGrpSpPr>
        <p:grpSpPr>
          <a:xfrm>
            <a:off x="7301527" y="3430044"/>
            <a:ext cx="1454608" cy="717020"/>
            <a:chOff x="9708797" y="4105152"/>
            <a:chExt cx="1709928" cy="873714"/>
          </a:xfrm>
        </p:grpSpPr>
        <p:grpSp>
          <p:nvGrpSpPr>
            <p:cNvPr id="23" name="Group 117"/>
            <p:cNvGrpSpPr/>
            <p:nvPr/>
          </p:nvGrpSpPr>
          <p:grpSpPr>
            <a:xfrm>
              <a:off x="9708797" y="4105152"/>
              <a:ext cx="1709928" cy="873714"/>
              <a:chOff x="13377563" y="2176438"/>
              <a:chExt cx="1709928" cy="873714"/>
            </a:xfrm>
          </p:grpSpPr>
          <p:sp>
            <p:nvSpPr>
              <p:cNvPr id="36" name="Freeform 5"/>
              <p:cNvSpPr>
                <a:spLocks/>
              </p:cNvSpPr>
              <p:nvPr/>
            </p:nvSpPr>
            <p:spPr bwMode="auto">
              <a:xfrm>
                <a:off x="13377563" y="2981404"/>
                <a:ext cx="1709928" cy="68748"/>
              </a:xfrm>
              <a:custGeom>
                <a:avLst/>
                <a:gdLst>
                  <a:gd name="T0" fmla="*/ 0 w 578"/>
                  <a:gd name="T1" fmla="*/ 6 h 23"/>
                  <a:gd name="T2" fmla="*/ 0 w 578"/>
                  <a:gd name="T3" fmla="*/ 11 h 23"/>
                  <a:gd name="T4" fmla="*/ 0 w 578"/>
                  <a:gd name="T5" fmla="*/ 12 h 23"/>
                  <a:gd name="T6" fmla="*/ 0 w 578"/>
                  <a:gd name="T7" fmla="*/ 12 h 23"/>
                  <a:gd name="T8" fmla="*/ 0 w 578"/>
                  <a:gd name="T9" fmla="*/ 13 h 23"/>
                  <a:gd name="T10" fmla="*/ 0 w 578"/>
                  <a:gd name="T11" fmla="*/ 14 h 23"/>
                  <a:gd name="T12" fmla="*/ 11 w 578"/>
                  <a:gd name="T13" fmla="*/ 23 h 23"/>
                  <a:gd name="T14" fmla="*/ 566 w 578"/>
                  <a:gd name="T15" fmla="*/ 23 h 23"/>
                  <a:gd name="T16" fmla="*/ 578 w 578"/>
                  <a:gd name="T17" fmla="*/ 15 h 23"/>
                  <a:gd name="T18" fmla="*/ 578 w 578"/>
                  <a:gd name="T19" fmla="*/ 14 h 23"/>
                  <a:gd name="T20" fmla="*/ 578 w 578"/>
                  <a:gd name="T21" fmla="*/ 6 h 23"/>
                  <a:gd name="T22" fmla="*/ 0 w 578"/>
                  <a:gd name="T23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8" h="23">
                    <a:moveTo>
                      <a:pt x="0" y="6"/>
                    </a:moveTo>
                    <a:cubicBezTo>
                      <a:pt x="0" y="18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9"/>
                      <a:pt x="6" y="23"/>
                      <a:pt x="11" y="23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72" y="23"/>
                      <a:pt x="576" y="20"/>
                      <a:pt x="578" y="15"/>
                    </a:cubicBezTo>
                    <a:cubicBezTo>
                      <a:pt x="578" y="14"/>
                      <a:pt x="578" y="14"/>
                      <a:pt x="578" y="14"/>
                    </a:cubicBezTo>
                    <a:cubicBezTo>
                      <a:pt x="578" y="0"/>
                      <a:pt x="578" y="6"/>
                      <a:pt x="578" y="6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>
                <a:off x="13593804" y="2176438"/>
                <a:ext cx="1277446" cy="828716"/>
              </a:xfrm>
              <a:custGeom>
                <a:avLst/>
                <a:gdLst>
                  <a:gd name="T0" fmla="*/ 15 w 432"/>
                  <a:gd name="T1" fmla="*/ 278 h 278"/>
                  <a:gd name="T2" fmla="*/ 418 w 432"/>
                  <a:gd name="T3" fmla="*/ 278 h 278"/>
                  <a:gd name="T4" fmla="*/ 432 w 432"/>
                  <a:gd name="T5" fmla="*/ 263 h 278"/>
                  <a:gd name="T6" fmla="*/ 432 w 432"/>
                  <a:gd name="T7" fmla="*/ 15 h 278"/>
                  <a:gd name="T8" fmla="*/ 418 w 432"/>
                  <a:gd name="T9" fmla="*/ 0 h 278"/>
                  <a:gd name="T10" fmla="*/ 15 w 432"/>
                  <a:gd name="T11" fmla="*/ 0 h 278"/>
                  <a:gd name="T12" fmla="*/ 0 w 432"/>
                  <a:gd name="T13" fmla="*/ 15 h 278"/>
                  <a:gd name="T14" fmla="*/ 0 w 432"/>
                  <a:gd name="T15" fmla="*/ 263 h 278"/>
                  <a:gd name="T16" fmla="*/ 15 w 432"/>
                  <a:gd name="T17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" h="278">
                    <a:moveTo>
                      <a:pt x="15" y="278"/>
                    </a:moveTo>
                    <a:cubicBezTo>
                      <a:pt x="418" y="278"/>
                      <a:pt x="418" y="278"/>
                      <a:pt x="418" y="278"/>
                    </a:cubicBezTo>
                    <a:cubicBezTo>
                      <a:pt x="427" y="278"/>
                      <a:pt x="432" y="272"/>
                      <a:pt x="432" y="263"/>
                    </a:cubicBezTo>
                    <a:cubicBezTo>
                      <a:pt x="432" y="15"/>
                      <a:pt x="432" y="15"/>
                      <a:pt x="432" y="15"/>
                    </a:cubicBezTo>
                    <a:cubicBezTo>
                      <a:pt x="432" y="6"/>
                      <a:pt x="427" y="0"/>
                      <a:pt x="41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8" y="0"/>
                      <a:pt x="0" y="6"/>
                      <a:pt x="0" y="15"/>
                    </a:cubicBezTo>
                    <a:cubicBezTo>
                      <a:pt x="0" y="263"/>
                      <a:pt x="0" y="263"/>
                      <a:pt x="0" y="263"/>
                    </a:cubicBezTo>
                    <a:cubicBezTo>
                      <a:pt x="0" y="272"/>
                      <a:pt x="8" y="278"/>
                      <a:pt x="15" y="27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13650052" y="2223936"/>
                <a:ext cx="1167451" cy="727470"/>
              </a:xfrm>
              <a:custGeom>
                <a:avLst/>
                <a:gdLst>
                  <a:gd name="T0" fmla="*/ 0 w 395"/>
                  <a:gd name="T1" fmla="*/ 0 h 244"/>
                  <a:gd name="T2" fmla="*/ 395 w 395"/>
                  <a:gd name="T3" fmla="*/ 0 h 244"/>
                  <a:gd name="T4" fmla="*/ 395 w 395"/>
                  <a:gd name="T5" fmla="*/ 244 h 244"/>
                  <a:gd name="T6" fmla="*/ 0 w 395"/>
                  <a:gd name="T7" fmla="*/ 244 h 244"/>
                  <a:gd name="T8" fmla="*/ 0 w 395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244">
                    <a:moveTo>
                      <a:pt x="0" y="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395" y="244"/>
                      <a:pt x="395" y="244"/>
                      <a:pt x="395" y="244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C3C00"/>
              </a:solidFill>
              <a:ln>
                <a:noFill/>
              </a:ln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4" name="Group 1031"/>
            <p:cNvGrpSpPr>
              <a:grpSpLocks/>
            </p:cNvGrpSpPr>
            <p:nvPr/>
          </p:nvGrpSpPr>
          <p:grpSpPr bwMode="auto">
            <a:xfrm>
              <a:off x="10118108" y="4299632"/>
              <a:ext cx="923472" cy="460684"/>
              <a:chOff x="4841436" y="5510539"/>
              <a:chExt cx="1049696" cy="523224"/>
            </a:xfrm>
            <a:solidFill>
              <a:schemeClr val="bg1"/>
            </a:solidFill>
          </p:grpSpPr>
          <p:sp>
            <p:nvSpPr>
              <p:cNvPr id="25" name="Freeform 67"/>
              <p:cNvSpPr>
                <a:spLocks/>
              </p:cNvSpPr>
              <p:nvPr/>
            </p:nvSpPr>
            <p:spPr bwMode="auto">
              <a:xfrm>
                <a:off x="5030334" y="5852188"/>
                <a:ext cx="59777" cy="181575"/>
              </a:xfrm>
              <a:custGeom>
                <a:avLst/>
                <a:gdLst>
                  <a:gd name="T0" fmla="*/ 0 w 222"/>
                  <a:gd name="T1" fmla="*/ 0 h 674"/>
                  <a:gd name="T2" fmla="*/ 0 w 222"/>
                  <a:gd name="T3" fmla="*/ 135 h 674"/>
                  <a:gd name="T4" fmla="*/ 0 w 222"/>
                  <a:gd name="T5" fmla="*/ 674 h 674"/>
                  <a:gd name="T6" fmla="*/ 222 w 222"/>
                  <a:gd name="T7" fmla="*/ 674 h 674"/>
                  <a:gd name="T8" fmla="*/ 222 w 222"/>
                  <a:gd name="T9" fmla="*/ 29 h 674"/>
                  <a:gd name="T10" fmla="*/ 222 w 222"/>
                  <a:gd name="T11" fmla="*/ 0 h 674"/>
                  <a:gd name="T12" fmla="*/ 0 w 222"/>
                  <a:gd name="T1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674">
                    <a:moveTo>
                      <a:pt x="0" y="0"/>
                    </a:moveTo>
                    <a:lnTo>
                      <a:pt x="0" y="135"/>
                    </a:lnTo>
                    <a:lnTo>
                      <a:pt x="0" y="674"/>
                    </a:lnTo>
                    <a:lnTo>
                      <a:pt x="222" y="674"/>
                    </a:lnTo>
                    <a:lnTo>
                      <a:pt x="222" y="29"/>
                    </a:lnTo>
                    <a:lnTo>
                      <a:pt x="22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Freeform 68"/>
              <p:cNvSpPr>
                <a:spLocks/>
              </p:cNvSpPr>
              <p:nvPr/>
            </p:nvSpPr>
            <p:spPr bwMode="auto">
              <a:xfrm>
                <a:off x="5125978" y="5677779"/>
                <a:ext cx="59777" cy="355984"/>
              </a:xfrm>
              <a:custGeom>
                <a:avLst/>
                <a:gdLst>
                  <a:gd name="T0" fmla="*/ 0 w 223"/>
                  <a:gd name="T1" fmla="*/ 0 h 1319"/>
                  <a:gd name="T2" fmla="*/ 0 w 223"/>
                  <a:gd name="T3" fmla="*/ 652 h 1319"/>
                  <a:gd name="T4" fmla="*/ 0 w 223"/>
                  <a:gd name="T5" fmla="*/ 1319 h 1319"/>
                  <a:gd name="T6" fmla="*/ 223 w 223"/>
                  <a:gd name="T7" fmla="*/ 1319 h 1319"/>
                  <a:gd name="T8" fmla="*/ 223 w 223"/>
                  <a:gd name="T9" fmla="*/ 548 h 1319"/>
                  <a:gd name="T10" fmla="*/ 223 w 223"/>
                  <a:gd name="T11" fmla="*/ 0 h 1319"/>
                  <a:gd name="T12" fmla="*/ 0 w 223"/>
                  <a:gd name="T13" fmla="*/ 0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19">
                    <a:moveTo>
                      <a:pt x="0" y="0"/>
                    </a:moveTo>
                    <a:lnTo>
                      <a:pt x="0" y="652"/>
                    </a:lnTo>
                    <a:lnTo>
                      <a:pt x="0" y="1319"/>
                    </a:lnTo>
                    <a:lnTo>
                      <a:pt x="223" y="1319"/>
                    </a:lnTo>
                    <a:lnTo>
                      <a:pt x="223" y="548"/>
                    </a:lnTo>
                    <a:lnTo>
                      <a:pt x="22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7" name="Freeform 69"/>
              <p:cNvSpPr>
                <a:spLocks/>
              </p:cNvSpPr>
              <p:nvPr/>
            </p:nvSpPr>
            <p:spPr bwMode="auto">
              <a:xfrm>
                <a:off x="5219231" y="5517707"/>
                <a:ext cx="62169" cy="516056"/>
              </a:xfrm>
              <a:custGeom>
                <a:avLst/>
                <a:gdLst>
                  <a:gd name="T0" fmla="*/ 0 w 223"/>
                  <a:gd name="T1" fmla="*/ 0 h 1909"/>
                  <a:gd name="T2" fmla="*/ 0 w 223"/>
                  <a:gd name="T3" fmla="*/ 1117 h 1909"/>
                  <a:gd name="T4" fmla="*/ 0 w 223"/>
                  <a:gd name="T5" fmla="*/ 1909 h 1909"/>
                  <a:gd name="T6" fmla="*/ 223 w 223"/>
                  <a:gd name="T7" fmla="*/ 1909 h 1909"/>
                  <a:gd name="T8" fmla="*/ 223 w 223"/>
                  <a:gd name="T9" fmla="*/ 1012 h 1909"/>
                  <a:gd name="T10" fmla="*/ 223 w 223"/>
                  <a:gd name="T11" fmla="*/ 0 h 1909"/>
                  <a:gd name="T12" fmla="*/ 0 w 223"/>
                  <a:gd name="T13" fmla="*/ 0 h 1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909">
                    <a:moveTo>
                      <a:pt x="0" y="0"/>
                    </a:moveTo>
                    <a:lnTo>
                      <a:pt x="0" y="1117"/>
                    </a:lnTo>
                    <a:lnTo>
                      <a:pt x="0" y="1909"/>
                    </a:lnTo>
                    <a:lnTo>
                      <a:pt x="223" y="1909"/>
                    </a:lnTo>
                    <a:lnTo>
                      <a:pt x="223" y="1012"/>
                    </a:lnTo>
                    <a:lnTo>
                      <a:pt x="22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8" name="Freeform 70"/>
              <p:cNvSpPr>
                <a:spLocks/>
              </p:cNvSpPr>
              <p:nvPr/>
            </p:nvSpPr>
            <p:spPr bwMode="auto">
              <a:xfrm>
                <a:off x="4841436" y="5859354"/>
                <a:ext cx="59778" cy="174409"/>
              </a:xfrm>
              <a:custGeom>
                <a:avLst/>
                <a:gdLst>
                  <a:gd name="T0" fmla="*/ 0 w 222"/>
                  <a:gd name="T1" fmla="*/ 0 h 648"/>
                  <a:gd name="T2" fmla="*/ 0 w 222"/>
                  <a:gd name="T3" fmla="*/ 361 h 648"/>
                  <a:gd name="T4" fmla="*/ 0 w 222"/>
                  <a:gd name="T5" fmla="*/ 648 h 648"/>
                  <a:gd name="T6" fmla="*/ 222 w 222"/>
                  <a:gd name="T7" fmla="*/ 648 h 648"/>
                  <a:gd name="T8" fmla="*/ 222 w 222"/>
                  <a:gd name="T9" fmla="*/ 256 h 648"/>
                  <a:gd name="T10" fmla="*/ 222 w 222"/>
                  <a:gd name="T11" fmla="*/ 0 h 648"/>
                  <a:gd name="T12" fmla="*/ 0 w 222"/>
                  <a:gd name="T1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648">
                    <a:moveTo>
                      <a:pt x="0" y="0"/>
                    </a:moveTo>
                    <a:lnTo>
                      <a:pt x="0" y="361"/>
                    </a:lnTo>
                    <a:lnTo>
                      <a:pt x="0" y="648"/>
                    </a:lnTo>
                    <a:lnTo>
                      <a:pt x="222" y="648"/>
                    </a:lnTo>
                    <a:lnTo>
                      <a:pt x="222" y="256"/>
                    </a:lnTo>
                    <a:lnTo>
                      <a:pt x="22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9" name="Freeform 71"/>
              <p:cNvSpPr>
                <a:spLocks/>
              </p:cNvSpPr>
              <p:nvPr/>
            </p:nvSpPr>
            <p:spPr bwMode="auto">
              <a:xfrm>
                <a:off x="4937080" y="5653888"/>
                <a:ext cx="59778" cy="379875"/>
              </a:xfrm>
              <a:custGeom>
                <a:avLst/>
                <a:gdLst>
                  <a:gd name="T0" fmla="*/ 0 w 222"/>
                  <a:gd name="T1" fmla="*/ 0 h 1402"/>
                  <a:gd name="T2" fmla="*/ 0 w 222"/>
                  <a:gd name="T3" fmla="*/ 1062 h 1402"/>
                  <a:gd name="T4" fmla="*/ 0 w 222"/>
                  <a:gd name="T5" fmla="*/ 1402 h 1402"/>
                  <a:gd name="T6" fmla="*/ 222 w 222"/>
                  <a:gd name="T7" fmla="*/ 1402 h 1402"/>
                  <a:gd name="T8" fmla="*/ 222 w 222"/>
                  <a:gd name="T9" fmla="*/ 977 h 1402"/>
                  <a:gd name="T10" fmla="*/ 222 w 222"/>
                  <a:gd name="T11" fmla="*/ 0 h 1402"/>
                  <a:gd name="T12" fmla="*/ 0 w 222"/>
                  <a:gd name="T13" fmla="*/ 0 h 1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402">
                    <a:moveTo>
                      <a:pt x="0" y="0"/>
                    </a:moveTo>
                    <a:lnTo>
                      <a:pt x="0" y="1062"/>
                    </a:lnTo>
                    <a:lnTo>
                      <a:pt x="0" y="1402"/>
                    </a:lnTo>
                    <a:lnTo>
                      <a:pt x="222" y="1402"/>
                    </a:lnTo>
                    <a:lnTo>
                      <a:pt x="222" y="977"/>
                    </a:lnTo>
                    <a:lnTo>
                      <a:pt x="22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0" name="Freeform 72"/>
              <p:cNvSpPr>
                <a:spLocks/>
              </p:cNvSpPr>
              <p:nvPr/>
            </p:nvSpPr>
            <p:spPr bwMode="auto">
              <a:xfrm>
                <a:off x="5534857" y="5510539"/>
                <a:ext cx="258239" cy="229358"/>
              </a:xfrm>
              <a:custGeom>
                <a:avLst/>
                <a:gdLst>
                  <a:gd name="T0" fmla="*/ 0 w 401"/>
                  <a:gd name="T1" fmla="*/ 28 h 359"/>
                  <a:gd name="T2" fmla="*/ 149 w 401"/>
                  <a:gd name="T3" fmla="*/ 0 h 359"/>
                  <a:gd name="T4" fmla="*/ 401 w 401"/>
                  <a:gd name="T5" fmla="*/ 88 h 359"/>
                  <a:gd name="T6" fmla="*/ 156 w 401"/>
                  <a:gd name="T7" fmla="*/ 359 h 359"/>
                  <a:gd name="T8" fmla="*/ 0 w 401"/>
                  <a:gd name="T9" fmla="*/ 28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359">
                    <a:moveTo>
                      <a:pt x="0" y="28"/>
                    </a:moveTo>
                    <a:cubicBezTo>
                      <a:pt x="47" y="9"/>
                      <a:pt x="97" y="0"/>
                      <a:pt x="149" y="0"/>
                    </a:cubicBezTo>
                    <a:cubicBezTo>
                      <a:pt x="241" y="0"/>
                      <a:pt x="330" y="31"/>
                      <a:pt x="401" y="88"/>
                    </a:cubicBezTo>
                    <a:cubicBezTo>
                      <a:pt x="156" y="359"/>
                      <a:pt x="156" y="359"/>
                      <a:pt x="156" y="359"/>
                    </a:cubicBez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1" name="Freeform 73"/>
              <p:cNvSpPr>
                <a:spLocks/>
              </p:cNvSpPr>
              <p:nvPr/>
            </p:nvSpPr>
            <p:spPr bwMode="auto">
              <a:xfrm>
                <a:off x="5695061" y="5589382"/>
                <a:ext cx="169768" cy="138571"/>
              </a:xfrm>
              <a:custGeom>
                <a:avLst/>
                <a:gdLst>
                  <a:gd name="T0" fmla="*/ 192 w 266"/>
                  <a:gd name="T1" fmla="*/ 0 h 213"/>
                  <a:gd name="T2" fmla="*/ 266 w 266"/>
                  <a:gd name="T3" fmla="*/ 104 h 213"/>
                  <a:gd name="T4" fmla="*/ 0 w 266"/>
                  <a:gd name="T5" fmla="*/ 213 h 213"/>
                  <a:gd name="T6" fmla="*/ 192 w 266"/>
                  <a:gd name="T7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6" h="213">
                    <a:moveTo>
                      <a:pt x="192" y="0"/>
                    </a:moveTo>
                    <a:cubicBezTo>
                      <a:pt x="222" y="30"/>
                      <a:pt x="247" y="66"/>
                      <a:pt x="266" y="104"/>
                    </a:cubicBezTo>
                    <a:cubicBezTo>
                      <a:pt x="0" y="213"/>
                      <a:pt x="0" y="213"/>
                      <a:pt x="0" y="213"/>
                    </a:cubicBezTo>
                    <a:lnTo>
                      <a:pt x="1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2" name="Freeform 74"/>
              <p:cNvSpPr>
                <a:spLocks/>
              </p:cNvSpPr>
              <p:nvPr/>
            </p:nvSpPr>
            <p:spPr bwMode="auto">
              <a:xfrm>
                <a:off x="5369871" y="5543987"/>
                <a:ext cx="239111" cy="398988"/>
              </a:xfrm>
              <a:custGeom>
                <a:avLst/>
                <a:gdLst>
                  <a:gd name="T0" fmla="*/ 99 w 375"/>
                  <a:gd name="T1" fmla="*/ 622 h 622"/>
                  <a:gd name="T2" fmla="*/ 0 w 375"/>
                  <a:gd name="T3" fmla="*/ 356 h 622"/>
                  <a:gd name="T4" fmla="*/ 210 w 375"/>
                  <a:gd name="T5" fmla="*/ 0 h 622"/>
                  <a:gd name="T6" fmla="*/ 375 w 375"/>
                  <a:gd name="T7" fmla="*/ 351 h 622"/>
                  <a:gd name="T8" fmla="*/ 99 w 37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5" h="622">
                    <a:moveTo>
                      <a:pt x="99" y="622"/>
                    </a:moveTo>
                    <a:cubicBezTo>
                      <a:pt x="35" y="548"/>
                      <a:pt x="0" y="455"/>
                      <a:pt x="0" y="356"/>
                    </a:cubicBezTo>
                    <a:cubicBezTo>
                      <a:pt x="0" y="208"/>
                      <a:pt x="82" y="71"/>
                      <a:pt x="210" y="0"/>
                    </a:cubicBezTo>
                    <a:cubicBezTo>
                      <a:pt x="375" y="351"/>
                      <a:pt x="375" y="351"/>
                      <a:pt x="375" y="351"/>
                    </a:cubicBezTo>
                    <a:lnTo>
                      <a:pt x="99" y="6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3" name="Freeform 75"/>
              <p:cNvSpPr>
                <a:spLocks/>
              </p:cNvSpPr>
              <p:nvPr/>
            </p:nvSpPr>
            <p:spPr bwMode="auto">
              <a:xfrm>
                <a:off x="5718972" y="5689726"/>
                <a:ext cx="172160" cy="64506"/>
              </a:xfrm>
              <a:custGeom>
                <a:avLst/>
                <a:gdLst>
                  <a:gd name="T0" fmla="*/ 0 w 269"/>
                  <a:gd name="T1" fmla="*/ 102 h 102"/>
                  <a:gd name="T2" fmla="*/ 249 w 269"/>
                  <a:gd name="T3" fmla="*/ 0 h 102"/>
                  <a:gd name="T4" fmla="*/ 269 w 269"/>
                  <a:gd name="T5" fmla="*/ 102 h 102"/>
                  <a:gd name="T6" fmla="*/ 0 w 269"/>
                  <a:gd name="T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9" h="102">
                    <a:moveTo>
                      <a:pt x="0" y="102"/>
                    </a:moveTo>
                    <a:cubicBezTo>
                      <a:pt x="249" y="0"/>
                      <a:pt x="249" y="0"/>
                      <a:pt x="249" y="0"/>
                    </a:cubicBezTo>
                    <a:cubicBezTo>
                      <a:pt x="260" y="33"/>
                      <a:pt x="267" y="67"/>
                      <a:pt x="269" y="102"/>
                    </a:cubicBezTo>
                    <a:lnTo>
                      <a:pt x="0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4" name="Freeform 76"/>
              <p:cNvSpPr>
                <a:spLocks/>
              </p:cNvSpPr>
              <p:nvPr/>
            </p:nvSpPr>
            <p:spPr bwMode="auto">
              <a:xfrm>
                <a:off x="5458341" y="5859354"/>
                <a:ext cx="107600" cy="138571"/>
              </a:xfrm>
              <a:custGeom>
                <a:avLst/>
                <a:gdLst>
                  <a:gd name="T0" fmla="*/ 62 w 171"/>
                  <a:gd name="T1" fmla="*/ 215 h 215"/>
                  <a:gd name="T2" fmla="*/ 0 w 171"/>
                  <a:gd name="T3" fmla="*/ 169 h 215"/>
                  <a:gd name="T4" fmla="*/ 171 w 171"/>
                  <a:gd name="T5" fmla="*/ 0 h 215"/>
                  <a:gd name="T6" fmla="*/ 62 w 171"/>
                  <a:gd name="T7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215">
                    <a:moveTo>
                      <a:pt x="62" y="215"/>
                    </a:moveTo>
                    <a:cubicBezTo>
                      <a:pt x="40" y="201"/>
                      <a:pt x="19" y="186"/>
                      <a:pt x="0" y="169"/>
                    </a:cubicBezTo>
                    <a:cubicBezTo>
                      <a:pt x="171" y="0"/>
                      <a:pt x="171" y="0"/>
                      <a:pt x="171" y="0"/>
                    </a:cubicBezTo>
                    <a:lnTo>
                      <a:pt x="62" y="2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5" name="Freeform 77"/>
              <p:cNvSpPr>
                <a:spLocks/>
              </p:cNvSpPr>
              <p:nvPr/>
            </p:nvSpPr>
            <p:spPr bwMode="auto">
              <a:xfrm>
                <a:off x="5527684" y="5790070"/>
                <a:ext cx="363448" cy="243693"/>
              </a:xfrm>
              <a:custGeom>
                <a:avLst/>
                <a:gdLst>
                  <a:gd name="T0" fmla="*/ 160 w 566"/>
                  <a:gd name="T1" fmla="*/ 381 h 381"/>
                  <a:gd name="T2" fmla="*/ 0 w 566"/>
                  <a:gd name="T3" fmla="*/ 348 h 381"/>
                  <a:gd name="T4" fmla="*/ 176 w 566"/>
                  <a:gd name="T5" fmla="*/ 0 h 381"/>
                  <a:gd name="T6" fmla="*/ 566 w 566"/>
                  <a:gd name="T7" fmla="*/ 0 h 381"/>
                  <a:gd name="T8" fmla="*/ 160 w 566"/>
                  <a:gd name="T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381">
                    <a:moveTo>
                      <a:pt x="160" y="381"/>
                    </a:moveTo>
                    <a:cubicBezTo>
                      <a:pt x="104" y="381"/>
                      <a:pt x="50" y="370"/>
                      <a:pt x="0" y="348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566" y="0"/>
                      <a:pt x="566" y="0"/>
                      <a:pt x="566" y="0"/>
                    </a:cubicBezTo>
                    <a:cubicBezTo>
                      <a:pt x="552" y="213"/>
                      <a:pt x="375" y="381"/>
                      <a:pt x="160" y="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39" name="Group 133"/>
          <p:cNvGrpSpPr/>
          <p:nvPr/>
        </p:nvGrpSpPr>
        <p:grpSpPr>
          <a:xfrm>
            <a:off x="7546307" y="5178570"/>
            <a:ext cx="943872" cy="591595"/>
            <a:chOff x="10355354" y="2960609"/>
            <a:chExt cx="1109544" cy="720878"/>
          </a:xfrm>
        </p:grpSpPr>
        <p:grpSp>
          <p:nvGrpSpPr>
            <p:cNvPr id="40" name="Group 134"/>
            <p:cNvGrpSpPr/>
            <p:nvPr/>
          </p:nvGrpSpPr>
          <p:grpSpPr>
            <a:xfrm>
              <a:off x="10355354" y="2960609"/>
              <a:ext cx="1109544" cy="720878"/>
              <a:chOff x="10355354" y="2831936"/>
              <a:chExt cx="1307592" cy="849551"/>
            </a:xfrm>
          </p:grpSpPr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0355354" y="2831936"/>
                <a:ext cx="1307592" cy="849551"/>
              </a:xfrm>
              <a:custGeom>
                <a:avLst/>
                <a:gdLst>
                  <a:gd name="T0" fmla="*/ 14 w 432"/>
                  <a:gd name="T1" fmla="*/ 278 h 278"/>
                  <a:gd name="T2" fmla="*/ 418 w 432"/>
                  <a:gd name="T3" fmla="*/ 278 h 278"/>
                  <a:gd name="T4" fmla="*/ 432 w 432"/>
                  <a:gd name="T5" fmla="*/ 263 h 278"/>
                  <a:gd name="T6" fmla="*/ 432 w 432"/>
                  <a:gd name="T7" fmla="*/ 15 h 278"/>
                  <a:gd name="T8" fmla="*/ 418 w 432"/>
                  <a:gd name="T9" fmla="*/ 0 h 278"/>
                  <a:gd name="T10" fmla="*/ 14 w 432"/>
                  <a:gd name="T11" fmla="*/ 0 h 278"/>
                  <a:gd name="T12" fmla="*/ 0 w 432"/>
                  <a:gd name="T13" fmla="*/ 15 h 278"/>
                  <a:gd name="T14" fmla="*/ 0 w 432"/>
                  <a:gd name="T15" fmla="*/ 263 h 278"/>
                  <a:gd name="T16" fmla="*/ 14 w 432"/>
                  <a:gd name="T17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" h="278">
                    <a:moveTo>
                      <a:pt x="14" y="278"/>
                    </a:moveTo>
                    <a:cubicBezTo>
                      <a:pt x="418" y="278"/>
                      <a:pt x="418" y="278"/>
                      <a:pt x="418" y="278"/>
                    </a:cubicBezTo>
                    <a:cubicBezTo>
                      <a:pt x="427" y="278"/>
                      <a:pt x="432" y="272"/>
                      <a:pt x="432" y="263"/>
                    </a:cubicBezTo>
                    <a:cubicBezTo>
                      <a:pt x="432" y="15"/>
                      <a:pt x="432" y="15"/>
                      <a:pt x="432" y="15"/>
                    </a:cubicBezTo>
                    <a:cubicBezTo>
                      <a:pt x="432" y="6"/>
                      <a:pt x="427" y="0"/>
                      <a:pt x="4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263"/>
                      <a:pt x="0" y="263"/>
                      <a:pt x="0" y="263"/>
                    </a:cubicBezTo>
                    <a:cubicBezTo>
                      <a:pt x="0" y="272"/>
                      <a:pt x="7" y="278"/>
                      <a:pt x="14" y="27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0412929" y="2847289"/>
                <a:ext cx="1192442" cy="742078"/>
              </a:xfrm>
              <a:custGeom>
                <a:avLst/>
                <a:gdLst>
                  <a:gd name="T0" fmla="*/ 0 w 394"/>
                  <a:gd name="T1" fmla="*/ 12 h 243"/>
                  <a:gd name="T2" fmla="*/ 394 w 394"/>
                  <a:gd name="T3" fmla="*/ 12 h 243"/>
                  <a:gd name="T4" fmla="*/ 394 w 394"/>
                  <a:gd name="T5" fmla="*/ 243 h 243"/>
                  <a:gd name="T6" fmla="*/ 0 w 394"/>
                  <a:gd name="T7" fmla="*/ 243 h 243"/>
                  <a:gd name="T8" fmla="*/ 0 w 394"/>
                  <a:gd name="T9" fmla="*/ 1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243">
                    <a:moveTo>
                      <a:pt x="0" y="12"/>
                    </a:moveTo>
                    <a:cubicBezTo>
                      <a:pt x="394" y="12"/>
                      <a:pt x="394" y="12"/>
                      <a:pt x="394" y="12"/>
                    </a:cubicBezTo>
                    <a:cubicBezTo>
                      <a:pt x="394" y="173"/>
                      <a:pt x="394" y="243"/>
                      <a:pt x="394" y="243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0" y="0"/>
                      <a:pt x="0" y="12"/>
                      <a:pt x="0" y="12"/>
                    </a:cubicBezTo>
                  </a:path>
                </a:pathLst>
              </a:custGeom>
              <a:solidFill>
                <a:srgbClr val="DC3C00"/>
              </a:solidFill>
              <a:ln>
                <a:noFill/>
              </a:ln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41" name="Group 1031"/>
            <p:cNvGrpSpPr>
              <a:grpSpLocks/>
            </p:cNvGrpSpPr>
            <p:nvPr/>
          </p:nvGrpSpPr>
          <p:grpSpPr bwMode="auto">
            <a:xfrm>
              <a:off x="10599291" y="3157951"/>
              <a:ext cx="595154" cy="296900"/>
              <a:chOff x="4841436" y="5510539"/>
              <a:chExt cx="1049696" cy="523224"/>
            </a:xfrm>
            <a:solidFill>
              <a:schemeClr val="bg1"/>
            </a:solidFill>
          </p:grpSpPr>
          <p:sp>
            <p:nvSpPr>
              <p:cNvPr id="42" name="Freeform 67"/>
              <p:cNvSpPr>
                <a:spLocks/>
              </p:cNvSpPr>
              <p:nvPr/>
            </p:nvSpPr>
            <p:spPr bwMode="auto">
              <a:xfrm>
                <a:off x="5030334" y="5852188"/>
                <a:ext cx="59777" cy="181575"/>
              </a:xfrm>
              <a:custGeom>
                <a:avLst/>
                <a:gdLst>
                  <a:gd name="T0" fmla="*/ 0 w 222"/>
                  <a:gd name="T1" fmla="*/ 0 h 674"/>
                  <a:gd name="T2" fmla="*/ 0 w 222"/>
                  <a:gd name="T3" fmla="*/ 135 h 674"/>
                  <a:gd name="T4" fmla="*/ 0 w 222"/>
                  <a:gd name="T5" fmla="*/ 674 h 674"/>
                  <a:gd name="T6" fmla="*/ 222 w 222"/>
                  <a:gd name="T7" fmla="*/ 674 h 674"/>
                  <a:gd name="T8" fmla="*/ 222 w 222"/>
                  <a:gd name="T9" fmla="*/ 29 h 674"/>
                  <a:gd name="T10" fmla="*/ 222 w 222"/>
                  <a:gd name="T11" fmla="*/ 0 h 674"/>
                  <a:gd name="T12" fmla="*/ 0 w 222"/>
                  <a:gd name="T1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674">
                    <a:moveTo>
                      <a:pt x="0" y="0"/>
                    </a:moveTo>
                    <a:lnTo>
                      <a:pt x="0" y="135"/>
                    </a:lnTo>
                    <a:lnTo>
                      <a:pt x="0" y="674"/>
                    </a:lnTo>
                    <a:lnTo>
                      <a:pt x="222" y="674"/>
                    </a:lnTo>
                    <a:lnTo>
                      <a:pt x="222" y="29"/>
                    </a:lnTo>
                    <a:lnTo>
                      <a:pt x="22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3" name="Freeform 68"/>
              <p:cNvSpPr>
                <a:spLocks/>
              </p:cNvSpPr>
              <p:nvPr/>
            </p:nvSpPr>
            <p:spPr bwMode="auto">
              <a:xfrm>
                <a:off x="5125978" y="5677779"/>
                <a:ext cx="59777" cy="355984"/>
              </a:xfrm>
              <a:custGeom>
                <a:avLst/>
                <a:gdLst>
                  <a:gd name="T0" fmla="*/ 0 w 223"/>
                  <a:gd name="T1" fmla="*/ 0 h 1319"/>
                  <a:gd name="T2" fmla="*/ 0 w 223"/>
                  <a:gd name="T3" fmla="*/ 652 h 1319"/>
                  <a:gd name="T4" fmla="*/ 0 w 223"/>
                  <a:gd name="T5" fmla="*/ 1319 h 1319"/>
                  <a:gd name="T6" fmla="*/ 223 w 223"/>
                  <a:gd name="T7" fmla="*/ 1319 h 1319"/>
                  <a:gd name="T8" fmla="*/ 223 w 223"/>
                  <a:gd name="T9" fmla="*/ 548 h 1319"/>
                  <a:gd name="T10" fmla="*/ 223 w 223"/>
                  <a:gd name="T11" fmla="*/ 0 h 1319"/>
                  <a:gd name="T12" fmla="*/ 0 w 223"/>
                  <a:gd name="T13" fmla="*/ 0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19">
                    <a:moveTo>
                      <a:pt x="0" y="0"/>
                    </a:moveTo>
                    <a:lnTo>
                      <a:pt x="0" y="652"/>
                    </a:lnTo>
                    <a:lnTo>
                      <a:pt x="0" y="1319"/>
                    </a:lnTo>
                    <a:lnTo>
                      <a:pt x="223" y="1319"/>
                    </a:lnTo>
                    <a:lnTo>
                      <a:pt x="223" y="548"/>
                    </a:lnTo>
                    <a:lnTo>
                      <a:pt x="22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Freeform 69"/>
              <p:cNvSpPr>
                <a:spLocks/>
              </p:cNvSpPr>
              <p:nvPr/>
            </p:nvSpPr>
            <p:spPr bwMode="auto">
              <a:xfrm>
                <a:off x="5219231" y="5517707"/>
                <a:ext cx="62169" cy="516056"/>
              </a:xfrm>
              <a:custGeom>
                <a:avLst/>
                <a:gdLst>
                  <a:gd name="T0" fmla="*/ 0 w 223"/>
                  <a:gd name="T1" fmla="*/ 0 h 1909"/>
                  <a:gd name="T2" fmla="*/ 0 w 223"/>
                  <a:gd name="T3" fmla="*/ 1117 h 1909"/>
                  <a:gd name="T4" fmla="*/ 0 w 223"/>
                  <a:gd name="T5" fmla="*/ 1909 h 1909"/>
                  <a:gd name="T6" fmla="*/ 223 w 223"/>
                  <a:gd name="T7" fmla="*/ 1909 h 1909"/>
                  <a:gd name="T8" fmla="*/ 223 w 223"/>
                  <a:gd name="T9" fmla="*/ 1012 h 1909"/>
                  <a:gd name="T10" fmla="*/ 223 w 223"/>
                  <a:gd name="T11" fmla="*/ 0 h 1909"/>
                  <a:gd name="T12" fmla="*/ 0 w 223"/>
                  <a:gd name="T13" fmla="*/ 0 h 1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909">
                    <a:moveTo>
                      <a:pt x="0" y="0"/>
                    </a:moveTo>
                    <a:lnTo>
                      <a:pt x="0" y="1117"/>
                    </a:lnTo>
                    <a:lnTo>
                      <a:pt x="0" y="1909"/>
                    </a:lnTo>
                    <a:lnTo>
                      <a:pt x="223" y="1909"/>
                    </a:lnTo>
                    <a:lnTo>
                      <a:pt x="223" y="1012"/>
                    </a:lnTo>
                    <a:lnTo>
                      <a:pt x="22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Freeform 70"/>
              <p:cNvSpPr>
                <a:spLocks/>
              </p:cNvSpPr>
              <p:nvPr/>
            </p:nvSpPr>
            <p:spPr bwMode="auto">
              <a:xfrm>
                <a:off x="4841436" y="5859354"/>
                <a:ext cx="59778" cy="174409"/>
              </a:xfrm>
              <a:custGeom>
                <a:avLst/>
                <a:gdLst>
                  <a:gd name="T0" fmla="*/ 0 w 222"/>
                  <a:gd name="T1" fmla="*/ 0 h 648"/>
                  <a:gd name="T2" fmla="*/ 0 w 222"/>
                  <a:gd name="T3" fmla="*/ 361 h 648"/>
                  <a:gd name="T4" fmla="*/ 0 w 222"/>
                  <a:gd name="T5" fmla="*/ 648 h 648"/>
                  <a:gd name="T6" fmla="*/ 222 w 222"/>
                  <a:gd name="T7" fmla="*/ 648 h 648"/>
                  <a:gd name="T8" fmla="*/ 222 w 222"/>
                  <a:gd name="T9" fmla="*/ 256 h 648"/>
                  <a:gd name="T10" fmla="*/ 222 w 222"/>
                  <a:gd name="T11" fmla="*/ 0 h 648"/>
                  <a:gd name="T12" fmla="*/ 0 w 222"/>
                  <a:gd name="T1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648">
                    <a:moveTo>
                      <a:pt x="0" y="0"/>
                    </a:moveTo>
                    <a:lnTo>
                      <a:pt x="0" y="361"/>
                    </a:lnTo>
                    <a:lnTo>
                      <a:pt x="0" y="648"/>
                    </a:lnTo>
                    <a:lnTo>
                      <a:pt x="222" y="648"/>
                    </a:lnTo>
                    <a:lnTo>
                      <a:pt x="222" y="256"/>
                    </a:lnTo>
                    <a:lnTo>
                      <a:pt x="22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6" name="Freeform 71"/>
              <p:cNvSpPr>
                <a:spLocks/>
              </p:cNvSpPr>
              <p:nvPr/>
            </p:nvSpPr>
            <p:spPr bwMode="auto">
              <a:xfrm>
                <a:off x="4937080" y="5653888"/>
                <a:ext cx="59778" cy="379875"/>
              </a:xfrm>
              <a:custGeom>
                <a:avLst/>
                <a:gdLst>
                  <a:gd name="T0" fmla="*/ 0 w 222"/>
                  <a:gd name="T1" fmla="*/ 0 h 1402"/>
                  <a:gd name="T2" fmla="*/ 0 w 222"/>
                  <a:gd name="T3" fmla="*/ 1062 h 1402"/>
                  <a:gd name="T4" fmla="*/ 0 w 222"/>
                  <a:gd name="T5" fmla="*/ 1402 h 1402"/>
                  <a:gd name="T6" fmla="*/ 222 w 222"/>
                  <a:gd name="T7" fmla="*/ 1402 h 1402"/>
                  <a:gd name="T8" fmla="*/ 222 w 222"/>
                  <a:gd name="T9" fmla="*/ 977 h 1402"/>
                  <a:gd name="T10" fmla="*/ 222 w 222"/>
                  <a:gd name="T11" fmla="*/ 0 h 1402"/>
                  <a:gd name="T12" fmla="*/ 0 w 222"/>
                  <a:gd name="T13" fmla="*/ 0 h 1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402">
                    <a:moveTo>
                      <a:pt x="0" y="0"/>
                    </a:moveTo>
                    <a:lnTo>
                      <a:pt x="0" y="1062"/>
                    </a:lnTo>
                    <a:lnTo>
                      <a:pt x="0" y="1402"/>
                    </a:lnTo>
                    <a:lnTo>
                      <a:pt x="222" y="1402"/>
                    </a:lnTo>
                    <a:lnTo>
                      <a:pt x="222" y="977"/>
                    </a:lnTo>
                    <a:lnTo>
                      <a:pt x="22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7" name="Freeform 72"/>
              <p:cNvSpPr>
                <a:spLocks/>
              </p:cNvSpPr>
              <p:nvPr/>
            </p:nvSpPr>
            <p:spPr bwMode="auto">
              <a:xfrm>
                <a:off x="5534857" y="5510539"/>
                <a:ext cx="258239" cy="229358"/>
              </a:xfrm>
              <a:custGeom>
                <a:avLst/>
                <a:gdLst>
                  <a:gd name="T0" fmla="*/ 0 w 401"/>
                  <a:gd name="T1" fmla="*/ 28 h 359"/>
                  <a:gd name="T2" fmla="*/ 149 w 401"/>
                  <a:gd name="T3" fmla="*/ 0 h 359"/>
                  <a:gd name="T4" fmla="*/ 401 w 401"/>
                  <a:gd name="T5" fmla="*/ 88 h 359"/>
                  <a:gd name="T6" fmla="*/ 156 w 401"/>
                  <a:gd name="T7" fmla="*/ 359 h 359"/>
                  <a:gd name="T8" fmla="*/ 0 w 401"/>
                  <a:gd name="T9" fmla="*/ 28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359">
                    <a:moveTo>
                      <a:pt x="0" y="28"/>
                    </a:moveTo>
                    <a:cubicBezTo>
                      <a:pt x="47" y="9"/>
                      <a:pt x="97" y="0"/>
                      <a:pt x="149" y="0"/>
                    </a:cubicBezTo>
                    <a:cubicBezTo>
                      <a:pt x="241" y="0"/>
                      <a:pt x="330" y="31"/>
                      <a:pt x="401" y="88"/>
                    </a:cubicBezTo>
                    <a:cubicBezTo>
                      <a:pt x="156" y="359"/>
                      <a:pt x="156" y="359"/>
                      <a:pt x="156" y="359"/>
                    </a:cubicBez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8" name="Freeform 73"/>
              <p:cNvSpPr>
                <a:spLocks/>
              </p:cNvSpPr>
              <p:nvPr/>
            </p:nvSpPr>
            <p:spPr bwMode="auto">
              <a:xfrm>
                <a:off x="5695061" y="5589382"/>
                <a:ext cx="169768" cy="138571"/>
              </a:xfrm>
              <a:custGeom>
                <a:avLst/>
                <a:gdLst>
                  <a:gd name="T0" fmla="*/ 192 w 266"/>
                  <a:gd name="T1" fmla="*/ 0 h 213"/>
                  <a:gd name="T2" fmla="*/ 266 w 266"/>
                  <a:gd name="T3" fmla="*/ 104 h 213"/>
                  <a:gd name="T4" fmla="*/ 0 w 266"/>
                  <a:gd name="T5" fmla="*/ 213 h 213"/>
                  <a:gd name="T6" fmla="*/ 192 w 266"/>
                  <a:gd name="T7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6" h="213">
                    <a:moveTo>
                      <a:pt x="192" y="0"/>
                    </a:moveTo>
                    <a:cubicBezTo>
                      <a:pt x="222" y="30"/>
                      <a:pt x="247" y="66"/>
                      <a:pt x="266" y="104"/>
                    </a:cubicBezTo>
                    <a:cubicBezTo>
                      <a:pt x="0" y="213"/>
                      <a:pt x="0" y="213"/>
                      <a:pt x="0" y="213"/>
                    </a:cubicBezTo>
                    <a:lnTo>
                      <a:pt x="1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9" name="Freeform 74"/>
              <p:cNvSpPr>
                <a:spLocks/>
              </p:cNvSpPr>
              <p:nvPr/>
            </p:nvSpPr>
            <p:spPr bwMode="auto">
              <a:xfrm>
                <a:off x="5369871" y="5543987"/>
                <a:ext cx="239111" cy="398988"/>
              </a:xfrm>
              <a:custGeom>
                <a:avLst/>
                <a:gdLst>
                  <a:gd name="T0" fmla="*/ 99 w 375"/>
                  <a:gd name="T1" fmla="*/ 622 h 622"/>
                  <a:gd name="T2" fmla="*/ 0 w 375"/>
                  <a:gd name="T3" fmla="*/ 356 h 622"/>
                  <a:gd name="T4" fmla="*/ 210 w 375"/>
                  <a:gd name="T5" fmla="*/ 0 h 622"/>
                  <a:gd name="T6" fmla="*/ 375 w 375"/>
                  <a:gd name="T7" fmla="*/ 351 h 622"/>
                  <a:gd name="T8" fmla="*/ 99 w 37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5" h="622">
                    <a:moveTo>
                      <a:pt x="99" y="622"/>
                    </a:moveTo>
                    <a:cubicBezTo>
                      <a:pt x="35" y="548"/>
                      <a:pt x="0" y="455"/>
                      <a:pt x="0" y="356"/>
                    </a:cubicBezTo>
                    <a:cubicBezTo>
                      <a:pt x="0" y="208"/>
                      <a:pt x="82" y="71"/>
                      <a:pt x="210" y="0"/>
                    </a:cubicBezTo>
                    <a:cubicBezTo>
                      <a:pt x="375" y="351"/>
                      <a:pt x="375" y="351"/>
                      <a:pt x="375" y="351"/>
                    </a:cubicBezTo>
                    <a:lnTo>
                      <a:pt x="99" y="6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0" name="Freeform 75"/>
              <p:cNvSpPr>
                <a:spLocks/>
              </p:cNvSpPr>
              <p:nvPr/>
            </p:nvSpPr>
            <p:spPr bwMode="auto">
              <a:xfrm>
                <a:off x="5718972" y="5689726"/>
                <a:ext cx="172160" cy="64506"/>
              </a:xfrm>
              <a:custGeom>
                <a:avLst/>
                <a:gdLst>
                  <a:gd name="T0" fmla="*/ 0 w 269"/>
                  <a:gd name="T1" fmla="*/ 102 h 102"/>
                  <a:gd name="T2" fmla="*/ 249 w 269"/>
                  <a:gd name="T3" fmla="*/ 0 h 102"/>
                  <a:gd name="T4" fmla="*/ 269 w 269"/>
                  <a:gd name="T5" fmla="*/ 102 h 102"/>
                  <a:gd name="T6" fmla="*/ 0 w 269"/>
                  <a:gd name="T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9" h="102">
                    <a:moveTo>
                      <a:pt x="0" y="102"/>
                    </a:moveTo>
                    <a:cubicBezTo>
                      <a:pt x="249" y="0"/>
                      <a:pt x="249" y="0"/>
                      <a:pt x="249" y="0"/>
                    </a:cubicBezTo>
                    <a:cubicBezTo>
                      <a:pt x="260" y="33"/>
                      <a:pt x="267" y="67"/>
                      <a:pt x="269" y="102"/>
                    </a:cubicBezTo>
                    <a:lnTo>
                      <a:pt x="0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Freeform 76"/>
              <p:cNvSpPr>
                <a:spLocks/>
              </p:cNvSpPr>
              <p:nvPr/>
            </p:nvSpPr>
            <p:spPr bwMode="auto">
              <a:xfrm>
                <a:off x="5458341" y="5859354"/>
                <a:ext cx="107600" cy="138571"/>
              </a:xfrm>
              <a:custGeom>
                <a:avLst/>
                <a:gdLst>
                  <a:gd name="T0" fmla="*/ 62 w 171"/>
                  <a:gd name="T1" fmla="*/ 215 h 215"/>
                  <a:gd name="T2" fmla="*/ 0 w 171"/>
                  <a:gd name="T3" fmla="*/ 169 h 215"/>
                  <a:gd name="T4" fmla="*/ 171 w 171"/>
                  <a:gd name="T5" fmla="*/ 0 h 215"/>
                  <a:gd name="T6" fmla="*/ 62 w 171"/>
                  <a:gd name="T7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215">
                    <a:moveTo>
                      <a:pt x="62" y="215"/>
                    </a:moveTo>
                    <a:cubicBezTo>
                      <a:pt x="40" y="201"/>
                      <a:pt x="19" y="186"/>
                      <a:pt x="0" y="169"/>
                    </a:cubicBezTo>
                    <a:cubicBezTo>
                      <a:pt x="171" y="0"/>
                      <a:pt x="171" y="0"/>
                      <a:pt x="171" y="0"/>
                    </a:cubicBezTo>
                    <a:lnTo>
                      <a:pt x="62" y="2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2" name="Freeform 77"/>
              <p:cNvSpPr>
                <a:spLocks/>
              </p:cNvSpPr>
              <p:nvPr/>
            </p:nvSpPr>
            <p:spPr bwMode="auto">
              <a:xfrm>
                <a:off x="5527684" y="5790070"/>
                <a:ext cx="363448" cy="243693"/>
              </a:xfrm>
              <a:custGeom>
                <a:avLst/>
                <a:gdLst>
                  <a:gd name="T0" fmla="*/ 160 w 566"/>
                  <a:gd name="T1" fmla="*/ 381 h 381"/>
                  <a:gd name="T2" fmla="*/ 0 w 566"/>
                  <a:gd name="T3" fmla="*/ 348 h 381"/>
                  <a:gd name="T4" fmla="*/ 176 w 566"/>
                  <a:gd name="T5" fmla="*/ 0 h 381"/>
                  <a:gd name="T6" fmla="*/ 566 w 566"/>
                  <a:gd name="T7" fmla="*/ 0 h 381"/>
                  <a:gd name="T8" fmla="*/ 160 w 566"/>
                  <a:gd name="T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381">
                    <a:moveTo>
                      <a:pt x="160" y="381"/>
                    </a:moveTo>
                    <a:cubicBezTo>
                      <a:pt x="104" y="381"/>
                      <a:pt x="50" y="370"/>
                      <a:pt x="0" y="348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566" y="0"/>
                      <a:pt x="566" y="0"/>
                      <a:pt x="566" y="0"/>
                    </a:cubicBezTo>
                    <a:cubicBezTo>
                      <a:pt x="552" y="213"/>
                      <a:pt x="375" y="381"/>
                      <a:pt x="160" y="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55" name="Rectangle 149"/>
          <p:cNvSpPr/>
          <p:nvPr/>
        </p:nvSpPr>
        <p:spPr>
          <a:xfrm>
            <a:off x="7182345" y="1527928"/>
            <a:ext cx="1380605" cy="707767"/>
          </a:xfrm>
          <a:prstGeom prst="rect">
            <a:avLst/>
          </a:prstGeom>
        </p:spPr>
        <p:txBody>
          <a:bodyPr wrap="square" lIns="182802" tIns="137101" rIns="182802" bIns="137101">
            <a:spAutoFit/>
          </a:bodyPr>
          <a:lstStyle/>
          <a:p>
            <a:pPr defTabSz="913873"/>
            <a:r>
              <a:rPr lang="en-US" sz="2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Light"/>
                <a:ea typeface="Calibri" panose="020F0502020204030204" pitchFamily="34" charset="0"/>
              </a:rPr>
              <a:t>Clients</a:t>
            </a:r>
          </a:p>
        </p:txBody>
      </p:sp>
      <p:sp>
        <p:nvSpPr>
          <p:cNvPr id="56" name="Rectangle 150"/>
          <p:cNvSpPr>
            <a:spLocks noChangeAspect="1"/>
          </p:cNvSpPr>
          <p:nvPr/>
        </p:nvSpPr>
        <p:spPr bwMode="auto">
          <a:xfrm>
            <a:off x="4910580" y="3202944"/>
            <a:ext cx="1888873" cy="395492"/>
          </a:xfrm>
          <a:prstGeom prst="rect">
            <a:avLst/>
          </a:prstGeom>
          <a:noFill/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16" tIns="91401" rIns="93216" bIns="91401" numCol="1" rtlCol="0" anchor="t" anchorCtr="0" compatLnSpc="1">
            <a:prstTxWarp prst="textNoShape">
              <a:avLst/>
            </a:prstTxWarp>
          </a:bodyPr>
          <a:lstStyle/>
          <a:p>
            <a:pPr algn="ctr" defTabSz="932597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</a:rPr>
              <a:t>Model is now a web service that is callable</a:t>
            </a:r>
          </a:p>
        </p:txBody>
      </p:sp>
      <p:pic>
        <p:nvPicPr>
          <p:cNvPr id="57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96" y="2939507"/>
            <a:ext cx="1190284" cy="667902"/>
          </a:xfrm>
          <a:prstGeom prst="rect">
            <a:avLst/>
          </a:prstGeom>
        </p:spPr>
      </p:pic>
      <p:cxnSp>
        <p:nvCxnSpPr>
          <p:cNvPr id="58" name="Straight Connector 152"/>
          <p:cNvCxnSpPr/>
          <p:nvPr/>
        </p:nvCxnSpPr>
        <p:spPr>
          <a:xfrm>
            <a:off x="7074640" y="1182682"/>
            <a:ext cx="0" cy="4488721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153"/>
          <p:cNvGrpSpPr/>
          <p:nvPr/>
        </p:nvGrpSpPr>
        <p:grpSpPr>
          <a:xfrm>
            <a:off x="4806471" y="4527504"/>
            <a:ext cx="2102674" cy="1134193"/>
            <a:chOff x="6508199" y="5380459"/>
            <a:chExt cx="2030609" cy="1196978"/>
          </a:xfrm>
        </p:grpSpPr>
        <p:sp>
          <p:nvSpPr>
            <p:cNvPr id="60" name="Rectangle 154"/>
            <p:cNvSpPr>
              <a:spLocks noChangeAspect="1"/>
            </p:cNvSpPr>
            <p:nvPr/>
          </p:nvSpPr>
          <p:spPr bwMode="auto">
            <a:xfrm>
              <a:off x="6508199" y="6189665"/>
              <a:ext cx="2030609" cy="387772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16" tIns="91401" rIns="93216" bIns="91401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597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197" b="1" dirty="0">
                  <a:solidFill>
                    <a:schemeClr val="bg1"/>
                  </a:solidFill>
                </a:rPr>
                <a:t>Monetize the API through the marketplace</a:t>
              </a:r>
            </a:p>
          </p:txBody>
        </p:sp>
        <p:pic>
          <p:nvPicPr>
            <p:cNvPr id="61" name="Picture 1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2450" y="5380459"/>
              <a:ext cx="1210733" cy="722475"/>
            </a:xfrm>
            <a:prstGeom prst="rect">
              <a:avLst/>
            </a:prstGeom>
          </p:spPr>
        </p:pic>
        <p:cxnSp>
          <p:nvCxnSpPr>
            <p:cNvPr id="62" name="Straight Connector 156"/>
            <p:cNvCxnSpPr/>
            <p:nvPr/>
          </p:nvCxnSpPr>
          <p:spPr>
            <a:xfrm>
              <a:off x="6516825" y="6186126"/>
              <a:ext cx="20219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157"/>
          <p:cNvGrpSpPr/>
          <p:nvPr/>
        </p:nvGrpSpPr>
        <p:grpSpPr>
          <a:xfrm>
            <a:off x="5201797" y="1547788"/>
            <a:ext cx="1315071" cy="1465236"/>
            <a:chOff x="6954979" y="2097980"/>
            <a:chExt cx="1270000" cy="1546347"/>
          </a:xfrm>
        </p:grpSpPr>
        <p:sp>
          <p:nvSpPr>
            <p:cNvPr id="64" name="Oval 158"/>
            <p:cNvSpPr/>
            <p:nvPr/>
          </p:nvSpPr>
          <p:spPr>
            <a:xfrm>
              <a:off x="7188226" y="2097980"/>
              <a:ext cx="780956" cy="780956"/>
            </a:xfrm>
            <a:prstGeom prst="ellipse">
              <a:avLst/>
            </a:prstGeom>
            <a:solidFill>
              <a:srgbClr val="00B0F0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/>
              <a:endParaRPr lang="en-US" sz="1836" dirty="0">
                <a:solidFill>
                  <a:srgbClr val="FFFFFF"/>
                </a:solidFill>
              </a:endParaRPr>
            </a:p>
          </p:txBody>
        </p:sp>
        <p:grpSp>
          <p:nvGrpSpPr>
            <p:cNvPr id="65" name="Group 159"/>
            <p:cNvGrpSpPr/>
            <p:nvPr/>
          </p:nvGrpSpPr>
          <p:grpSpPr>
            <a:xfrm>
              <a:off x="6954979" y="2453658"/>
              <a:ext cx="1270000" cy="1190669"/>
              <a:chOff x="6444986" y="2494569"/>
              <a:chExt cx="1270000" cy="1190669"/>
            </a:xfrm>
          </p:grpSpPr>
          <p:pic>
            <p:nvPicPr>
              <p:cNvPr id="66" name="Picture 16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4986" y="2494569"/>
                <a:ext cx="1270000" cy="1187225"/>
              </a:xfrm>
              <a:prstGeom prst="rect">
                <a:avLst/>
              </a:prstGeom>
            </p:spPr>
          </p:pic>
          <p:sp>
            <p:nvSpPr>
              <p:cNvPr id="67" name="Rectangle 161"/>
              <p:cNvSpPr/>
              <p:nvPr/>
            </p:nvSpPr>
            <p:spPr>
              <a:xfrm>
                <a:off x="6672560" y="3075302"/>
                <a:ext cx="757799" cy="609936"/>
              </a:xfrm>
              <a:prstGeom prst="rect">
                <a:avLst/>
              </a:prstGeom>
            </p:spPr>
            <p:txBody>
              <a:bodyPr wrap="none" lIns="182802" tIns="137101" rIns="182802" bIns="137101">
                <a:spAutoFit/>
              </a:bodyPr>
              <a:lstStyle/>
              <a:p>
                <a:pPr defTabSz="913873"/>
                <a:r>
                  <a:rPr lang="en-US" sz="2200" dirty="0">
                    <a:solidFill>
                      <a:srgbClr val="0070C0"/>
                    </a:solidFill>
                    <a:latin typeface="Segoe UI Light"/>
                    <a:ea typeface="Calibri" panose="020F0502020204030204" pitchFamily="34" charset="0"/>
                  </a:rPr>
                  <a:t>API</a:t>
                </a:r>
              </a:p>
            </p:txBody>
          </p:sp>
        </p:grpSp>
      </p:grpSp>
      <p:cxnSp>
        <p:nvCxnSpPr>
          <p:cNvPr id="68" name="Straight Connector 162"/>
          <p:cNvCxnSpPr/>
          <p:nvPr/>
        </p:nvCxnSpPr>
        <p:spPr>
          <a:xfrm>
            <a:off x="6791375" y="4011718"/>
            <a:ext cx="2093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4"/>
          <p:cNvGrpSpPr>
            <a:grpSpLocks noChangeAspect="1"/>
          </p:cNvGrpSpPr>
          <p:nvPr/>
        </p:nvGrpSpPr>
        <p:grpSpPr bwMode="auto">
          <a:xfrm>
            <a:off x="2690543" y="2461346"/>
            <a:ext cx="2373232" cy="1800444"/>
            <a:chOff x="2254" y="1703"/>
            <a:chExt cx="1730" cy="1112"/>
          </a:xfrm>
        </p:grpSpPr>
        <p:sp>
          <p:nvSpPr>
            <p:cNvPr id="70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54" y="1704"/>
              <a:ext cx="1730" cy="1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71" name="Freeform 5"/>
            <p:cNvSpPr>
              <a:spLocks noEditPoints="1"/>
            </p:cNvSpPr>
            <p:nvPr/>
          </p:nvSpPr>
          <p:spPr bwMode="auto">
            <a:xfrm>
              <a:off x="2254" y="1703"/>
              <a:ext cx="1233" cy="1112"/>
            </a:xfrm>
            <a:custGeom>
              <a:avLst/>
              <a:gdLst>
                <a:gd name="T0" fmla="*/ 923 w 977"/>
                <a:gd name="T1" fmla="*/ 0 h 883"/>
                <a:gd name="T2" fmla="*/ 54 w 977"/>
                <a:gd name="T3" fmla="*/ 0 h 883"/>
                <a:gd name="T4" fmla="*/ 0 w 977"/>
                <a:gd name="T5" fmla="*/ 53 h 883"/>
                <a:gd name="T6" fmla="*/ 0 w 977"/>
                <a:gd name="T7" fmla="*/ 646 h 883"/>
                <a:gd name="T8" fmla="*/ 54 w 977"/>
                <a:gd name="T9" fmla="*/ 700 h 883"/>
                <a:gd name="T10" fmla="*/ 355 w 977"/>
                <a:gd name="T11" fmla="*/ 700 h 883"/>
                <a:gd name="T12" fmla="*/ 168 w 977"/>
                <a:gd name="T13" fmla="*/ 834 h 883"/>
                <a:gd name="T14" fmla="*/ 168 w 977"/>
                <a:gd name="T15" fmla="*/ 883 h 883"/>
                <a:gd name="T16" fmla="*/ 393 w 977"/>
                <a:gd name="T17" fmla="*/ 883 h 883"/>
                <a:gd name="T18" fmla="*/ 568 w 977"/>
                <a:gd name="T19" fmla="*/ 883 h 883"/>
                <a:gd name="T20" fmla="*/ 808 w 977"/>
                <a:gd name="T21" fmla="*/ 883 h 883"/>
                <a:gd name="T22" fmla="*/ 808 w 977"/>
                <a:gd name="T23" fmla="*/ 834 h 883"/>
                <a:gd name="T24" fmla="*/ 618 w 977"/>
                <a:gd name="T25" fmla="*/ 700 h 883"/>
                <a:gd name="T26" fmla="*/ 923 w 977"/>
                <a:gd name="T27" fmla="*/ 700 h 883"/>
                <a:gd name="T28" fmla="*/ 977 w 977"/>
                <a:gd name="T29" fmla="*/ 646 h 883"/>
                <a:gd name="T30" fmla="*/ 977 w 977"/>
                <a:gd name="T31" fmla="*/ 53 h 883"/>
                <a:gd name="T32" fmla="*/ 923 w 977"/>
                <a:gd name="T33" fmla="*/ 0 h 883"/>
                <a:gd name="T34" fmla="*/ 915 w 977"/>
                <a:gd name="T35" fmla="*/ 639 h 883"/>
                <a:gd name="T36" fmla="*/ 61 w 977"/>
                <a:gd name="T37" fmla="*/ 639 h 883"/>
                <a:gd name="T38" fmla="*/ 61 w 977"/>
                <a:gd name="T39" fmla="*/ 61 h 883"/>
                <a:gd name="T40" fmla="*/ 915 w 977"/>
                <a:gd name="T41" fmla="*/ 61 h 883"/>
                <a:gd name="T42" fmla="*/ 915 w 977"/>
                <a:gd name="T43" fmla="*/ 639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7" h="883">
                  <a:moveTo>
                    <a:pt x="923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0" y="676"/>
                    <a:pt x="24" y="700"/>
                    <a:pt x="54" y="700"/>
                  </a:cubicBezTo>
                  <a:cubicBezTo>
                    <a:pt x="355" y="700"/>
                    <a:pt x="355" y="700"/>
                    <a:pt x="355" y="700"/>
                  </a:cubicBezTo>
                  <a:cubicBezTo>
                    <a:pt x="384" y="819"/>
                    <a:pt x="353" y="834"/>
                    <a:pt x="168" y="834"/>
                  </a:cubicBezTo>
                  <a:cubicBezTo>
                    <a:pt x="168" y="883"/>
                    <a:pt x="168" y="883"/>
                    <a:pt x="168" y="883"/>
                  </a:cubicBezTo>
                  <a:cubicBezTo>
                    <a:pt x="393" y="883"/>
                    <a:pt x="393" y="883"/>
                    <a:pt x="393" y="883"/>
                  </a:cubicBezTo>
                  <a:cubicBezTo>
                    <a:pt x="568" y="883"/>
                    <a:pt x="568" y="883"/>
                    <a:pt x="568" y="883"/>
                  </a:cubicBezTo>
                  <a:cubicBezTo>
                    <a:pt x="808" y="883"/>
                    <a:pt x="808" y="883"/>
                    <a:pt x="808" y="883"/>
                  </a:cubicBezTo>
                  <a:cubicBezTo>
                    <a:pt x="808" y="834"/>
                    <a:pt x="808" y="834"/>
                    <a:pt x="808" y="834"/>
                  </a:cubicBezTo>
                  <a:cubicBezTo>
                    <a:pt x="603" y="834"/>
                    <a:pt x="589" y="819"/>
                    <a:pt x="618" y="700"/>
                  </a:cubicBezTo>
                  <a:cubicBezTo>
                    <a:pt x="923" y="700"/>
                    <a:pt x="923" y="700"/>
                    <a:pt x="923" y="700"/>
                  </a:cubicBezTo>
                  <a:cubicBezTo>
                    <a:pt x="953" y="700"/>
                    <a:pt x="977" y="676"/>
                    <a:pt x="977" y="646"/>
                  </a:cubicBezTo>
                  <a:cubicBezTo>
                    <a:pt x="977" y="53"/>
                    <a:pt x="977" y="53"/>
                    <a:pt x="977" y="53"/>
                  </a:cubicBezTo>
                  <a:cubicBezTo>
                    <a:pt x="977" y="24"/>
                    <a:pt x="953" y="0"/>
                    <a:pt x="923" y="0"/>
                  </a:cubicBezTo>
                  <a:close/>
                  <a:moveTo>
                    <a:pt x="915" y="639"/>
                  </a:moveTo>
                  <a:cubicBezTo>
                    <a:pt x="61" y="639"/>
                    <a:pt x="61" y="639"/>
                    <a:pt x="61" y="639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915" y="61"/>
                    <a:pt x="915" y="61"/>
                    <a:pt x="915" y="61"/>
                  </a:cubicBezTo>
                  <a:lnTo>
                    <a:pt x="915" y="63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72" name="Rectangle 6"/>
            <p:cNvSpPr>
              <a:spLocks noChangeArrowheads="1"/>
            </p:cNvSpPr>
            <p:nvPr/>
          </p:nvSpPr>
          <p:spPr bwMode="auto">
            <a:xfrm>
              <a:off x="2331" y="1780"/>
              <a:ext cx="1078" cy="728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73" name="Rectangle 7"/>
            <p:cNvSpPr>
              <a:spLocks noChangeArrowheads="1"/>
            </p:cNvSpPr>
            <p:nvPr/>
          </p:nvSpPr>
          <p:spPr bwMode="auto">
            <a:xfrm>
              <a:off x="2331" y="1780"/>
              <a:ext cx="1078" cy="11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74" name="Oval 8"/>
            <p:cNvSpPr>
              <a:spLocks noChangeArrowheads="1"/>
            </p:cNvSpPr>
            <p:nvPr/>
          </p:nvSpPr>
          <p:spPr bwMode="auto">
            <a:xfrm>
              <a:off x="2358" y="1796"/>
              <a:ext cx="77" cy="7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75" name="Line 9"/>
            <p:cNvSpPr>
              <a:spLocks noChangeShapeType="1"/>
            </p:cNvSpPr>
            <p:nvPr/>
          </p:nvSpPr>
          <p:spPr bwMode="auto">
            <a:xfrm flipH="1">
              <a:off x="2379" y="1835"/>
              <a:ext cx="42" cy="0"/>
            </a:xfrm>
            <a:prstGeom prst="line">
              <a:avLst/>
            </a:prstGeom>
            <a:noFill/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2412" y="1835"/>
              <a:ext cx="0" cy="0"/>
            </a:xfrm>
            <a:prstGeom prst="line">
              <a:avLst/>
            </a:prstGeom>
            <a:noFill/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77" name="Freeform 11"/>
            <p:cNvSpPr>
              <a:spLocks/>
            </p:cNvSpPr>
            <p:nvPr/>
          </p:nvSpPr>
          <p:spPr bwMode="auto">
            <a:xfrm>
              <a:off x="2378" y="1819"/>
              <a:ext cx="17" cy="32"/>
            </a:xfrm>
            <a:custGeom>
              <a:avLst/>
              <a:gdLst>
                <a:gd name="T0" fmla="*/ 17 w 17"/>
                <a:gd name="T1" fmla="*/ 32 h 32"/>
                <a:gd name="T2" fmla="*/ 0 w 17"/>
                <a:gd name="T3" fmla="*/ 16 h 32"/>
                <a:gd name="T4" fmla="*/ 17 w 17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2">
                  <a:moveTo>
                    <a:pt x="17" y="32"/>
                  </a:moveTo>
                  <a:lnTo>
                    <a:pt x="0" y="16"/>
                  </a:lnTo>
                  <a:lnTo>
                    <a:pt x="17" y="0"/>
                  </a:lnTo>
                </a:path>
              </a:pathLst>
            </a:custGeom>
            <a:noFill/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78" name="Rectangle 12"/>
            <p:cNvSpPr>
              <a:spLocks noChangeArrowheads="1"/>
            </p:cNvSpPr>
            <p:nvPr/>
          </p:nvSpPr>
          <p:spPr bwMode="auto">
            <a:xfrm>
              <a:off x="3338" y="1780"/>
              <a:ext cx="71" cy="65"/>
            </a:xfrm>
            <a:prstGeom prst="rect">
              <a:avLst/>
            </a:prstGeom>
            <a:solidFill>
              <a:srgbClr val="DD5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3358" y="1796"/>
              <a:ext cx="34" cy="34"/>
            </a:xfrm>
            <a:prstGeom prst="line">
              <a:avLst/>
            </a:prstGeom>
            <a:noFill/>
            <a:ln w="3175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 flipH="1">
              <a:off x="3358" y="1796"/>
              <a:ext cx="34" cy="34"/>
            </a:xfrm>
            <a:prstGeom prst="line">
              <a:avLst/>
            </a:prstGeom>
            <a:noFill/>
            <a:ln w="3175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81" name="Rectangle 15"/>
            <p:cNvSpPr>
              <a:spLocks noChangeArrowheads="1"/>
            </p:cNvSpPr>
            <p:nvPr/>
          </p:nvSpPr>
          <p:spPr bwMode="auto">
            <a:xfrm>
              <a:off x="2474" y="1807"/>
              <a:ext cx="824" cy="57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82" name="Freeform 16"/>
            <p:cNvSpPr>
              <a:spLocks/>
            </p:cNvSpPr>
            <p:nvPr/>
          </p:nvSpPr>
          <p:spPr bwMode="auto">
            <a:xfrm>
              <a:off x="2624" y="1981"/>
              <a:ext cx="464" cy="78"/>
            </a:xfrm>
            <a:custGeom>
              <a:avLst/>
              <a:gdLst>
                <a:gd name="T0" fmla="*/ 346 w 368"/>
                <a:gd name="T1" fmla="*/ 62 h 62"/>
                <a:gd name="T2" fmla="*/ 22 w 368"/>
                <a:gd name="T3" fmla="*/ 62 h 62"/>
                <a:gd name="T4" fmla="*/ 0 w 368"/>
                <a:gd name="T5" fmla="*/ 40 h 62"/>
                <a:gd name="T6" fmla="*/ 0 w 368"/>
                <a:gd name="T7" fmla="*/ 22 h 62"/>
                <a:gd name="T8" fmla="*/ 22 w 368"/>
                <a:gd name="T9" fmla="*/ 0 h 62"/>
                <a:gd name="T10" fmla="*/ 346 w 368"/>
                <a:gd name="T11" fmla="*/ 0 h 62"/>
                <a:gd name="T12" fmla="*/ 368 w 368"/>
                <a:gd name="T13" fmla="*/ 22 h 62"/>
                <a:gd name="T14" fmla="*/ 368 w 368"/>
                <a:gd name="T15" fmla="*/ 40 h 62"/>
                <a:gd name="T16" fmla="*/ 346 w 368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62">
                  <a:moveTo>
                    <a:pt x="346" y="62"/>
                  </a:moveTo>
                  <a:cubicBezTo>
                    <a:pt x="22" y="62"/>
                    <a:pt x="22" y="62"/>
                    <a:pt x="22" y="62"/>
                  </a:cubicBezTo>
                  <a:cubicBezTo>
                    <a:pt x="10" y="62"/>
                    <a:pt x="0" y="52"/>
                    <a:pt x="0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58" y="0"/>
                    <a:pt x="368" y="10"/>
                    <a:pt x="368" y="22"/>
                  </a:cubicBezTo>
                  <a:cubicBezTo>
                    <a:pt x="368" y="40"/>
                    <a:pt x="368" y="40"/>
                    <a:pt x="368" y="40"/>
                  </a:cubicBezTo>
                  <a:cubicBezTo>
                    <a:pt x="368" y="52"/>
                    <a:pt x="358" y="62"/>
                    <a:pt x="346" y="62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2466" y="2135"/>
              <a:ext cx="275" cy="77"/>
            </a:xfrm>
            <a:custGeom>
              <a:avLst/>
              <a:gdLst>
                <a:gd name="T0" fmla="*/ 196 w 218"/>
                <a:gd name="T1" fmla="*/ 61 h 61"/>
                <a:gd name="T2" fmla="*/ 22 w 218"/>
                <a:gd name="T3" fmla="*/ 61 h 61"/>
                <a:gd name="T4" fmla="*/ 0 w 218"/>
                <a:gd name="T5" fmla="*/ 39 h 61"/>
                <a:gd name="T6" fmla="*/ 0 w 218"/>
                <a:gd name="T7" fmla="*/ 22 h 61"/>
                <a:gd name="T8" fmla="*/ 22 w 218"/>
                <a:gd name="T9" fmla="*/ 0 h 61"/>
                <a:gd name="T10" fmla="*/ 196 w 218"/>
                <a:gd name="T11" fmla="*/ 0 h 61"/>
                <a:gd name="T12" fmla="*/ 218 w 218"/>
                <a:gd name="T13" fmla="*/ 22 h 61"/>
                <a:gd name="T14" fmla="*/ 218 w 218"/>
                <a:gd name="T15" fmla="*/ 39 h 61"/>
                <a:gd name="T16" fmla="*/ 196 w 218"/>
                <a:gd name="T1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61">
                  <a:moveTo>
                    <a:pt x="196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10" y="61"/>
                    <a:pt x="0" y="51"/>
                    <a:pt x="0" y="3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8" y="0"/>
                    <a:pt x="218" y="10"/>
                    <a:pt x="218" y="2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51"/>
                    <a:pt x="208" y="61"/>
                    <a:pt x="196" y="61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84" name="Freeform 18"/>
            <p:cNvSpPr>
              <a:spLocks/>
            </p:cNvSpPr>
            <p:nvPr/>
          </p:nvSpPr>
          <p:spPr bwMode="auto">
            <a:xfrm>
              <a:off x="2806" y="2135"/>
              <a:ext cx="275" cy="77"/>
            </a:xfrm>
            <a:custGeom>
              <a:avLst/>
              <a:gdLst>
                <a:gd name="T0" fmla="*/ 196 w 218"/>
                <a:gd name="T1" fmla="*/ 61 h 61"/>
                <a:gd name="T2" fmla="*/ 22 w 218"/>
                <a:gd name="T3" fmla="*/ 61 h 61"/>
                <a:gd name="T4" fmla="*/ 0 w 218"/>
                <a:gd name="T5" fmla="*/ 39 h 61"/>
                <a:gd name="T6" fmla="*/ 0 w 218"/>
                <a:gd name="T7" fmla="*/ 22 h 61"/>
                <a:gd name="T8" fmla="*/ 22 w 218"/>
                <a:gd name="T9" fmla="*/ 0 h 61"/>
                <a:gd name="T10" fmla="*/ 196 w 218"/>
                <a:gd name="T11" fmla="*/ 0 h 61"/>
                <a:gd name="T12" fmla="*/ 218 w 218"/>
                <a:gd name="T13" fmla="*/ 22 h 61"/>
                <a:gd name="T14" fmla="*/ 218 w 218"/>
                <a:gd name="T15" fmla="*/ 39 h 61"/>
                <a:gd name="T16" fmla="*/ 196 w 218"/>
                <a:gd name="T1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61">
                  <a:moveTo>
                    <a:pt x="196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9" y="61"/>
                    <a:pt x="0" y="51"/>
                    <a:pt x="0" y="3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9" y="0"/>
                    <a:pt x="22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8" y="0"/>
                    <a:pt x="218" y="10"/>
                    <a:pt x="218" y="2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51"/>
                    <a:pt x="208" y="61"/>
                    <a:pt x="196" y="61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85" name="Freeform 19"/>
            <p:cNvSpPr>
              <a:spLocks/>
            </p:cNvSpPr>
            <p:nvPr/>
          </p:nvSpPr>
          <p:spPr bwMode="auto">
            <a:xfrm>
              <a:off x="3071" y="2242"/>
              <a:ext cx="275" cy="77"/>
            </a:xfrm>
            <a:custGeom>
              <a:avLst/>
              <a:gdLst>
                <a:gd name="T0" fmla="*/ 196 w 218"/>
                <a:gd name="T1" fmla="*/ 61 h 61"/>
                <a:gd name="T2" fmla="*/ 22 w 218"/>
                <a:gd name="T3" fmla="*/ 61 h 61"/>
                <a:gd name="T4" fmla="*/ 0 w 218"/>
                <a:gd name="T5" fmla="*/ 39 h 61"/>
                <a:gd name="T6" fmla="*/ 0 w 218"/>
                <a:gd name="T7" fmla="*/ 22 h 61"/>
                <a:gd name="T8" fmla="*/ 22 w 218"/>
                <a:gd name="T9" fmla="*/ 0 h 61"/>
                <a:gd name="T10" fmla="*/ 196 w 218"/>
                <a:gd name="T11" fmla="*/ 0 h 61"/>
                <a:gd name="T12" fmla="*/ 218 w 218"/>
                <a:gd name="T13" fmla="*/ 22 h 61"/>
                <a:gd name="T14" fmla="*/ 218 w 218"/>
                <a:gd name="T15" fmla="*/ 39 h 61"/>
                <a:gd name="T16" fmla="*/ 196 w 218"/>
                <a:gd name="T1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61">
                  <a:moveTo>
                    <a:pt x="196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10" y="61"/>
                    <a:pt x="0" y="52"/>
                    <a:pt x="0" y="3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8" y="0"/>
                    <a:pt x="218" y="10"/>
                    <a:pt x="218" y="2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52"/>
                    <a:pt x="208" y="61"/>
                    <a:pt x="196" y="61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86" name="Freeform 20"/>
            <p:cNvSpPr>
              <a:spLocks/>
            </p:cNvSpPr>
            <p:nvPr/>
          </p:nvSpPr>
          <p:spPr bwMode="auto">
            <a:xfrm>
              <a:off x="2604" y="2060"/>
              <a:ext cx="258" cy="47"/>
            </a:xfrm>
            <a:custGeom>
              <a:avLst/>
              <a:gdLst>
                <a:gd name="T0" fmla="*/ 258 w 258"/>
                <a:gd name="T1" fmla="*/ 0 h 47"/>
                <a:gd name="T2" fmla="*/ 258 w 258"/>
                <a:gd name="T3" fmla="*/ 24 h 47"/>
                <a:gd name="T4" fmla="*/ 0 w 258"/>
                <a:gd name="T5" fmla="*/ 24 h 47"/>
                <a:gd name="T6" fmla="*/ 0 w 258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7">
                  <a:moveTo>
                    <a:pt x="258" y="0"/>
                  </a:moveTo>
                  <a:lnTo>
                    <a:pt x="258" y="24"/>
                  </a:lnTo>
                  <a:lnTo>
                    <a:pt x="0" y="24"/>
                  </a:lnTo>
                  <a:lnTo>
                    <a:pt x="0" y="47"/>
                  </a:lnTo>
                </a:path>
              </a:pathLst>
            </a:custGeom>
            <a:noFill/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87" name="Freeform 21"/>
            <p:cNvSpPr>
              <a:spLocks/>
            </p:cNvSpPr>
            <p:nvPr/>
          </p:nvSpPr>
          <p:spPr bwMode="auto">
            <a:xfrm>
              <a:off x="2592" y="2103"/>
              <a:ext cx="23" cy="20"/>
            </a:xfrm>
            <a:custGeom>
              <a:avLst/>
              <a:gdLst>
                <a:gd name="T0" fmla="*/ 0 w 23"/>
                <a:gd name="T1" fmla="*/ 0 h 20"/>
                <a:gd name="T2" fmla="*/ 12 w 23"/>
                <a:gd name="T3" fmla="*/ 20 h 20"/>
                <a:gd name="T4" fmla="*/ 23 w 23"/>
                <a:gd name="T5" fmla="*/ 0 h 20"/>
                <a:gd name="T6" fmla="*/ 0 w 2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">
                  <a:moveTo>
                    <a:pt x="0" y="0"/>
                  </a:moveTo>
                  <a:lnTo>
                    <a:pt x="12" y="20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88" name="Freeform 22"/>
            <p:cNvSpPr>
              <a:spLocks/>
            </p:cNvSpPr>
            <p:nvPr/>
          </p:nvSpPr>
          <p:spPr bwMode="auto">
            <a:xfrm>
              <a:off x="2862" y="2060"/>
              <a:ext cx="81" cy="47"/>
            </a:xfrm>
            <a:custGeom>
              <a:avLst/>
              <a:gdLst>
                <a:gd name="T0" fmla="*/ 0 w 81"/>
                <a:gd name="T1" fmla="*/ 0 h 47"/>
                <a:gd name="T2" fmla="*/ 0 w 81"/>
                <a:gd name="T3" fmla="*/ 24 h 47"/>
                <a:gd name="T4" fmla="*/ 81 w 81"/>
                <a:gd name="T5" fmla="*/ 24 h 47"/>
                <a:gd name="T6" fmla="*/ 81 w 81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7">
                  <a:moveTo>
                    <a:pt x="0" y="0"/>
                  </a:moveTo>
                  <a:lnTo>
                    <a:pt x="0" y="24"/>
                  </a:lnTo>
                  <a:lnTo>
                    <a:pt x="81" y="24"/>
                  </a:lnTo>
                  <a:lnTo>
                    <a:pt x="81" y="47"/>
                  </a:lnTo>
                </a:path>
              </a:pathLst>
            </a:custGeom>
            <a:noFill/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89" name="Freeform 23"/>
            <p:cNvSpPr>
              <a:spLocks/>
            </p:cNvSpPr>
            <p:nvPr/>
          </p:nvSpPr>
          <p:spPr bwMode="auto">
            <a:xfrm>
              <a:off x="2932" y="2103"/>
              <a:ext cx="22" cy="20"/>
            </a:xfrm>
            <a:custGeom>
              <a:avLst/>
              <a:gdLst>
                <a:gd name="T0" fmla="*/ 0 w 22"/>
                <a:gd name="T1" fmla="*/ 0 h 20"/>
                <a:gd name="T2" fmla="*/ 11 w 22"/>
                <a:gd name="T3" fmla="*/ 20 h 20"/>
                <a:gd name="T4" fmla="*/ 22 w 22"/>
                <a:gd name="T5" fmla="*/ 0 h 20"/>
                <a:gd name="T6" fmla="*/ 0 w 22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0">
                  <a:moveTo>
                    <a:pt x="0" y="0"/>
                  </a:moveTo>
                  <a:lnTo>
                    <a:pt x="11" y="20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90" name="Freeform 24"/>
            <p:cNvSpPr>
              <a:spLocks/>
            </p:cNvSpPr>
            <p:nvPr/>
          </p:nvSpPr>
          <p:spPr bwMode="auto">
            <a:xfrm>
              <a:off x="3081" y="2174"/>
              <a:ext cx="137" cy="35"/>
            </a:xfrm>
            <a:custGeom>
              <a:avLst/>
              <a:gdLst>
                <a:gd name="T0" fmla="*/ 0 w 137"/>
                <a:gd name="T1" fmla="*/ 0 h 35"/>
                <a:gd name="T2" fmla="*/ 137 w 137"/>
                <a:gd name="T3" fmla="*/ 0 h 35"/>
                <a:gd name="T4" fmla="*/ 137 w 137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35">
                  <a:moveTo>
                    <a:pt x="0" y="0"/>
                  </a:moveTo>
                  <a:lnTo>
                    <a:pt x="137" y="0"/>
                  </a:lnTo>
                  <a:lnTo>
                    <a:pt x="137" y="35"/>
                  </a:lnTo>
                </a:path>
              </a:pathLst>
            </a:custGeom>
            <a:noFill/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91" name="Freeform 25"/>
            <p:cNvSpPr>
              <a:spLocks/>
            </p:cNvSpPr>
            <p:nvPr/>
          </p:nvSpPr>
          <p:spPr bwMode="auto">
            <a:xfrm>
              <a:off x="3207" y="2205"/>
              <a:ext cx="21" cy="19"/>
            </a:xfrm>
            <a:custGeom>
              <a:avLst/>
              <a:gdLst>
                <a:gd name="T0" fmla="*/ 0 w 21"/>
                <a:gd name="T1" fmla="*/ 0 h 19"/>
                <a:gd name="T2" fmla="*/ 11 w 21"/>
                <a:gd name="T3" fmla="*/ 19 h 19"/>
                <a:gd name="T4" fmla="*/ 21 w 21"/>
                <a:gd name="T5" fmla="*/ 0 h 19"/>
                <a:gd name="T6" fmla="*/ 0 w 21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9">
                  <a:moveTo>
                    <a:pt x="0" y="0"/>
                  </a:moveTo>
                  <a:lnTo>
                    <a:pt x="11" y="19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</p:grpSp>
      <p:sp>
        <p:nvSpPr>
          <p:cNvPr id="92" name="Rectangle 186"/>
          <p:cNvSpPr>
            <a:spLocks noChangeAspect="1"/>
          </p:cNvSpPr>
          <p:nvPr/>
        </p:nvSpPr>
        <p:spPr bwMode="auto">
          <a:xfrm>
            <a:off x="2249514" y="4493623"/>
            <a:ext cx="2175757" cy="816369"/>
          </a:xfrm>
          <a:prstGeom prst="rect">
            <a:avLst/>
          </a:prstGeom>
          <a:noFill/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16" tIns="91401" rIns="93216" bIns="91401" numCol="1" rtlCol="0" anchor="t" anchorCtr="0" compatLnSpc="1">
            <a:prstTxWarp prst="textNoShape">
              <a:avLst/>
            </a:prstTxWarp>
          </a:bodyPr>
          <a:lstStyle/>
          <a:p>
            <a:pPr algn="ctr" defTabSz="932597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</a:rPr>
              <a:t>Integrated development environment for Machine Learning </a:t>
            </a:r>
          </a:p>
        </p:txBody>
      </p:sp>
      <p:sp>
        <p:nvSpPr>
          <p:cNvPr id="93" name="Rectangle 187"/>
          <p:cNvSpPr>
            <a:spLocks noChangeAspect="1"/>
          </p:cNvSpPr>
          <p:nvPr/>
        </p:nvSpPr>
        <p:spPr bwMode="auto">
          <a:xfrm>
            <a:off x="2793265" y="3400690"/>
            <a:ext cx="1372237" cy="237262"/>
          </a:xfrm>
          <a:prstGeom prst="rect">
            <a:avLst/>
          </a:prstGeom>
          <a:noFill/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16" tIns="91401" rIns="93216" bIns="91401" numCol="1" rtlCol="0" anchor="t" anchorCtr="0" compatLnSpc="1">
            <a:prstTxWarp prst="textNoShape">
              <a:avLst/>
            </a:prstTxWarp>
          </a:bodyPr>
          <a:lstStyle/>
          <a:p>
            <a:pPr algn="ctr" defTabSz="932597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20" dirty="0">
                <a:solidFill>
                  <a:srgbClr val="FFFFFF"/>
                </a:solidFill>
              </a:rPr>
              <a:t>ML STUDIO</a:t>
            </a:r>
          </a:p>
        </p:txBody>
      </p:sp>
      <p:cxnSp>
        <p:nvCxnSpPr>
          <p:cNvPr id="94" name="Straight Connector 188"/>
          <p:cNvCxnSpPr/>
          <p:nvPr/>
        </p:nvCxnSpPr>
        <p:spPr>
          <a:xfrm>
            <a:off x="2339358" y="4511788"/>
            <a:ext cx="2831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189"/>
          <p:cNvCxnSpPr/>
          <p:nvPr/>
        </p:nvCxnSpPr>
        <p:spPr>
          <a:xfrm flipV="1">
            <a:off x="1948027" y="3216383"/>
            <a:ext cx="635991" cy="592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90"/>
          <p:cNvCxnSpPr/>
          <p:nvPr/>
        </p:nvCxnSpPr>
        <p:spPr>
          <a:xfrm>
            <a:off x="4446239" y="3204353"/>
            <a:ext cx="728322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191"/>
          <p:cNvCxnSpPr/>
          <p:nvPr/>
        </p:nvCxnSpPr>
        <p:spPr>
          <a:xfrm>
            <a:off x="6632510" y="3061397"/>
            <a:ext cx="997821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192"/>
          <p:cNvCxnSpPr/>
          <p:nvPr/>
        </p:nvCxnSpPr>
        <p:spPr>
          <a:xfrm>
            <a:off x="6632510" y="4979720"/>
            <a:ext cx="997821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93"/>
          <p:cNvCxnSpPr/>
          <p:nvPr/>
        </p:nvCxnSpPr>
        <p:spPr>
          <a:xfrm flipH="1" flipV="1">
            <a:off x="5878028" y="4334000"/>
            <a:ext cx="1" cy="42538"/>
          </a:xfrm>
          <a:prstGeom prst="straightConnector1">
            <a:avLst/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99887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 INTRO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3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it-IT" dirty="0"/>
              <a:t>Applicativo free, open source</a:t>
            </a:r>
          </a:p>
          <a:p>
            <a:r>
              <a:rPr lang="it-IT" dirty="0"/>
              <a:t>È multipiattaforma (Windows, Linux, Mac,…)</a:t>
            </a:r>
          </a:p>
          <a:p>
            <a:r>
              <a:rPr lang="it-IT" dirty="0"/>
              <a:t>Strumento di analisi statistica</a:t>
            </a:r>
          </a:p>
          <a:p>
            <a:r>
              <a:rPr lang="it-IT" dirty="0"/>
              <a:t>Ma ha anche le seguenti caratteristiche:</a:t>
            </a:r>
          </a:p>
          <a:p>
            <a:pPr lvl="1"/>
            <a:r>
              <a:rPr lang="it-IT" dirty="0"/>
              <a:t>Strumento per l’elaborazione e manipolazione dei dati</a:t>
            </a:r>
          </a:p>
          <a:p>
            <a:pPr lvl="1"/>
            <a:r>
              <a:rPr lang="it-IT" dirty="0"/>
              <a:t>Può leggere e scrivere dati da/verso supporti diversi (DB relazionali, file di testo, Excel,…, immagini, suoni!!)</a:t>
            </a:r>
          </a:p>
          <a:p>
            <a:pPr lvl="1"/>
            <a:r>
              <a:rPr lang="it-IT" dirty="0"/>
              <a:t>Strumento per la presentazione dei dati in forma grafica</a:t>
            </a:r>
          </a:p>
          <a:p>
            <a:pPr lvl="1"/>
            <a:r>
              <a:rPr lang="it-IT" dirty="0"/>
              <a:t>Importante community di utenti, accademici, programmatori</a:t>
            </a:r>
          </a:p>
          <a:p>
            <a:pPr lvl="1"/>
            <a:r>
              <a:rPr lang="it-IT" dirty="0"/>
              <a:t>Disponibilità di numerosissimi </a:t>
            </a:r>
            <a:r>
              <a:rPr lang="it-IT" dirty="0" err="1"/>
              <a:t>add-on</a:t>
            </a:r>
            <a:r>
              <a:rPr lang="it-IT" dirty="0"/>
              <a:t> gratuiti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7417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INTRO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Nasce dall’idea di due professori universitari.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Robert Gentleman e </a:t>
            </a:r>
            <a:r>
              <a:rPr lang="de-DE" dirty="0" err="1">
                <a:solidFill>
                  <a:schemeClr val="tx1"/>
                </a:solidFill>
              </a:rPr>
              <a:t>Ross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Ihaka</a:t>
            </a:r>
            <a:r>
              <a:rPr lang="de-DE" dirty="0">
                <a:solidFill>
                  <a:schemeClr val="tx1"/>
                </a:solidFill>
              </a:rPr>
              <a:t>.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Il linguaggio è simile a quello del software S</a:t>
            </a:r>
          </a:p>
          <a:p>
            <a:r>
              <a:rPr lang="it-IT" dirty="0">
                <a:solidFill>
                  <a:schemeClr val="tx1"/>
                </a:solidFill>
              </a:rPr>
              <a:t>Lo sviluppo inizia negli anni 90.</a:t>
            </a:r>
          </a:p>
          <a:p>
            <a:r>
              <a:rPr lang="it-IT" dirty="0">
                <a:solidFill>
                  <a:schemeClr val="tx1"/>
                </a:solidFill>
              </a:rPr>
              <a:t>La prima versione pubblica è stata rilasciata nel 2000</a:t>
            </a:r>
          </a:p>
          <a:p>
            <a:r>
              <a:rPr lang="it-IT" dirty="0">
                <a:solidFill>
                  <a:schemeClr val="tx1"/>
                </a:solidFill>
              </a:rPr>
              <a:t>È scaricabile qui: </a:t>
            </a:r>
            <a:r>
              <a:rPr lang="it-IT" dirty="0">
                <a:solidFill>
                  <a:schemeClr val="tx1"/>
                </a:solidFill>
                <a:hlinkClick r:id="rId2"/>
              </a:rPr>
              <a:t>http://www.r-project.org/</a:t>
            </a:r>
            <a:endParaRPr lang="it-IT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8445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Revolution R -&gt; Microsoft 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Acquisizione</a:t>
            </a:r>
            <a:r>
              <a:rPr lang="en-US" dirty="0"/>
              <a:t> di Revolution Analytics da </a:t>
            </a:r>
            <a:r>
              <a:rPr lang="en-US" dirty="0" err="1"/>
              <a:t>parte</a:t>
            </a:r>
            <a:r>
              <a:rPr lang="en-US" dirty="0"/>
              <a:t> di MS</a:t>
            </a:r>
          </a:p>
          <a:p>
            <a:r>
              <a:rPr lang="en-US" dirty="0" err="1"/>
              <a:t>Integrazione</a:t>
            </a:r>
            <a:r>
              <a:rPr lang="en-US" dirty="0"/>
              <a:t> di R in:</a:t>
            </a:r>
          </a:p>
          <a:p>
            <a:pPr lvl="1"/>
            <a:r>
              <a:rPr lang="en-US" dirty="0"/>
              <a:t>Azure ML</a:t>
            </a:r>
          </a:p>
          <a:p>
            <a:pPr lvl="1"/>
            <a:r>
              <a:rPr lang="en-US" dirty="0"/>
              <a:t>SQL Server 2016</a:t>
            </a:r>
          </a:p>
          <a:p>
            <a:pPr lvl="1"/>
            <a:r>
              <a:rPr lang="en-US" dirty="0"/>
              <a:t>Azure HDInsight (Spark/R Cluster)</a:t>
            </a:r>
          </a:p>
          <a:p>
            <a:r>
              <a:rPr lang="en-US" dirty="0" err="1"/>
              <a:t>Caratteristiche</a:t>
            </a:r>
            <a:r>
              <a:rPr lang="en-US" dirty="0"/>
              <a:t> di Microsoft R</a:t>
            </a:r>
          </a:p>
          <a:p>
            <a:pPr lvl="1"/>
            <a:r>
              <a:rPr lang="en-US" dirty="0"/>
              <a:t>Multithread</a:t>
            </a:r>
          </a:p>
          <a:p>
            <a:pPr lvl="1"/>
            <a:r>
              <a:rPr lang="en-US" dirty="0"/>
              <a:t>Alta </a:t>
            </a:r>
            <a:r>
              <a:rPr lang="en-US" dirty="0" err="1"/>
              <a:t>scalabilità</a:t>
            </a:r>
            <a:endParaRPr lang="en-US" dirty="0"/>
          </a:p>
          <a:p>
            <a:pPr lvl="1"/>
            <a:r>
              <a:rPr lang="en-US" dirty="0" err="1"/>
              <a:t>Integrazione</a:t>
            </a:r>
            <a:r>
              <a:rPr lang="en-US" dirty="0"/>
              <a:t> con Hadoop e Spark</a:t>
            </a:r>
          </a:p>
        </p:txBody>
      </p:sp>
    </p:spTree>
    <p:extLst>
      <p:ext uri="{BB962C8B-B14F-4D97-AF65-F5344CB8AC3E}">
        <p14:creationId xmlns:p14="http://schemas.microsoft.com/office/powerpoint/2010/main" val="25058364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err="1"/>
              <a:t>Sponsors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1424" y="1500690"/>
            <a:ext cx="2075376" cy="7773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792" y="1442546"/>
            <a:ext cx="3632416" cy="893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450" y="4787980"/>
            <a:ext cx="1693660" cy="354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9926" y="2739110"/>
            <a:ext cx="2138372" cy="727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1059" y="4569531"/>
            <a:ext cx="1656105" cy="573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8482" y="2767573"/>
            <a:ext cx="2707036" cy="670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2361128"/>
            <a:ext cx="2493926" cy="14833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256" y="3956940"/>
            <a:ext cx="1820854" cy="5776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4825" y="4072121"/>
            <a:ext cx="1448574" cy="347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6965" y="3956940"/>
            <a:ext cx="1036948" cy="10369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9526" y="5522848"/>
            <a:ext cx="1514000" cy="3220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71110" y="5455600"/>
            <a:ext cx="1308816" cy="41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9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Integrazione</a:t>
            </a:r>
            <a:r>
              <a:rPr lang="en-US" dirty="0"/>
              <a:t> Azure ML- R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63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Integrazione</a:t>
            </a:r>
            <a:r>
              <a:rPr lang="en-US" dirty="0"/>
              <a:t> con 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In Azure ML è possibile:</a:t>
            </a:r>
          </a:p>
          <a:p>
            <a:pPr lvl="1"/>
            <a:r>
              <a:rPr lang="it-IT" dirty="0"/>
              <a:t>Creare modelli R</a:t>
            </a:r>
          </a:p>
          <a:p>
            <a:pPr lvl="1"/>
            <a:r>
              <a:rPr lang="it-IT" dirty="0"/>
              <a:t>Eseguire script R</a:t>
            </a:r>
          </a:p>
          <a:p>
            <a:endParaRPr lang="it-IT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795" y="3433983"/>
            <a:ext cx="3815475" cy="176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28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Integrazione</a:t>
            </a:r>
            <a:r>
              <a:rPr lang="en-US" dirty="0"/>
              <a:t> con 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327509" y="1487490"/>
            <a:ext cx="8427192" cy="1977480"/>
          </a:xfrm>
        </p:spPr>
        <p:txBody>
          <a:bodyPr/>
          <a:lstStyle/>
          <a:p>
            <a:r>
              <a:rPr lang="it-IT" dirty="0"/>
              <a:t>Modulo "Create R Model":</a:t>
            </a:r>
          </a:p>
          <a:p>
            <a:pPr lvl="1"/>
            <a:r>
              <a:rPr lang="it-IT" dirty="0"/>
              <a:t>Possiamo utilizzare soltanto i package preinstallati</a:t>
            </a:r>
          </a:p>
          <a:p>
            <a:pPr lvl="1"/>
            <a:r>
              <a:rPr lang="it-IT" dirty="0"/>
              <a:t>Utilizziamo le funzionalità di </a:t>
            </a:r>
            <a:r>
              <a:rPr lang="it-IT" dirty="0" err="1"/>
              <a:t>train</a:t>
            </a:r>
            <a:r>
              <a:rPr lang="it-IT" dirty="0"/>
              <a:t> e score di Azure ML</a:t>
            </a:r>
          </a:p>
          <a:p>
            <a:pPr lvl="1"/>
            <a:r>
              <a:rPr lang="it-IT" dirty="0"/>
              <a:t>Alcuni task non possono essere utilizzati (es: </a:t>
            </a:r>
            <a:r>
              <a:rPr lang="it-IT" dirty="0" err="1"/>
              <a:t>Evaluate</a:t>
            </a:r>
            <a:r>
              <a:rPr lang="it-IT" dirty="0"/>
              <a:t> Model)</a:t>
            </a:r>
          </a:p>
          <a:p>
            <a:endParaRPr lang="en-US" dirty="0"/>
          </a:p>
        </p:txBody>
      </p:sp>
      <p:grpSp>
        <p:nvGrpSpPr>
          <p:cNvPr id="4" name="Group 9"/>
          <p:cNvGrpSpPr/>
          <p:nvPr/>
        </p:nvGrpSpPr>
        <p:grpSpPr>
          <a:xfrm>
            <a:off x="5853689" y="3465801"/>
            <a:ext cx="3115225" cy="2410837"/>
            <a:chOff x="6636328" y="2785830"/>
            <a:chExt cx="3749040" cy="2474738"/>
          </a:xfrm>
        </p:grpSpPr>
        <p:pic>
          <p:nvPicPr>
            <p:cNvPr id="5" name="Picture 3"/>
            <p:cNvPicPr>
              <a:picLocks noChangeAspect="1"/>
            </p:cNvPicPr>
            <p:nvPr/>
          </p:nvPicPr>
          <p:blipFill rotWithShape="1">
            <a:blip r:embed="rId2"/>
            <a:srcRect l="3596" r="15312"/>
            <a:stretch/>
          </p:blipFill>
          <p:spPr>
            <a:xfrm>
              <a:off x="6636328" y="2785830"/>
              <a:ext cx="3749040" cy="2430929"/>
            </a:xfrm>
            <a:prstGeom prst="rect">
              <a:avLst/>
            </a:prstGeom>
          </p:spPr>
        </p:pic>
        <p:pic>
          <p:nvPicPr>
            <p:cNvPr id="6" name="Picture 4"/>
            <p:cNvPicPr>
              <a:picLocks noChangeAspect="1"/>
            </p:cNvPicPr>
            <p:nvPr/>
          </p:nvPicPr>
          <p:blipFill rotWithShape="1">
            <a:blip r:embed="rId3"/>
            <a:srcRect t="1" r="43381" b="802"/>
            <a:stretch/>
          </p:blipFill>
          <p:spPr>
            <a:xfrm>
              <a:off x="7334854" y="4023199"/>
              <a:ext cx="648135" cy="203806"/>
            </a:xfrm>
            <a:prstGeom prst="rect">
              <a:avLst/>
            </a:prstGeom>
          </p:spPr>
        </p:pic>
        <p:pic>
          <p:nvPicPr>
            <p:cNvPr id="7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7410" y="3907990"/>
              <a:ext cx="746877" cy="230419"/>
            </a:xfrm>
            <a:prstGeom prst="rect">
              <a:avLst/>
            </a:prstGeom>
          </p:spPr>
        </p:pic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38708" y="4028309"/>
              <a:ext cx="1064293" cy="220198"/>
            </a:xfrm>
            <a:prstGeom prst="rect">
              <a:avLst/>
            </a:prstGeom>
          </p:spPr>
        </p:pic>
        <p:pic>
          <p:nvPicPr>
            <p:cNvPr id="9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01687" y="5054392"/>
              <a:ext cx="935722" cy="206176"/>
            </a:xfrm>
            <a:prstGeom prst="rect">
              <a:avLst/>
            </a:prstGeom>
          </p:spPr>
        </p:pic>
        <p:pic>
          <p:nvPicPr>
            <p:cNvPr id="10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61825" y="5019129"/>
              <a:ext cx="609029" cy="219534"/>
            </a:xfrm>
            <a:prstGeom prst="rect">
              <a:avLst/>
            </a:prstGeom>
          </p:spPr>
        </p:pic>
      </p:grpSp>
      <p:sp>
        <p:nvSpPr>
          <p:cNvPr id="11" name="Segnaposto contenuto 2"/>
          <p:cNvSpPr txBox="1">
            <a:spLocks/>
          </p:cNvSpPr>
          <p:nvPr/>
        </p:nvSpPr>
        <p:spPr>
          <a:xfrm>
            <a:off x="253572" y="3367889"/>
            <a:ext cx="6223137" cy="280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244" indent="-257244" algn="l" defTabSz="457200" rtl="0" eaLnBrk="1" latinLnBrk="0" hangingPunct="1">
              <a:lnSpc>
                <a:spcPct val="100000"/>
              </a:lnSpc>
              <a:spcBef>
                <a:spcPts val="135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1" kern="1200">
                <a:solidFill>
                  <a:schemeClr val="accent1">
                    <a:alpha val="99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06190" indent="-258435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Segoe UI" pitchFamily="34" charset="0"/>
              <a:buChar char="–"/>
              <a:defRPr sz="2101" kern="1200">
                <a:solidFill>
                  <a:schemeClr val="tx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99162" indent="-257244" algn="l" defTabSz="4572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Courier New" pitchFamily="49" charset="0"/>
              <a:buChar char="o"/>
              <a:defRPr sz="1350" kern="1200">
                <a:solidFill>
                  <a:schemeClr val="tx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Modulo "Execute R Script"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Accetta</a:t>
            </a:r>
            <a:r>
              <a:rPr lang="en-US" dirty="0">
                <a:solidFill>
                  <a:schemeClr val="tx1"/>
                </a:solidFill>
              </a:rPr>
              <a:t> 2 dataset di input e </a:t>
            </a:r>
            <a:r>
              <a:rPr lang="en-US" dirty="0" err="1">
                <a:solidFill>
                  <a:schemeClr val="tx1"/>
                </a:solidFill>
              </a:rPr>
              <a:t>uno</a:t>
            </a:r>
            <a:r>
              <a:rPr lang="en-US" dirty="0">
                <a:solidFill>
                  <a:schemeClr val="tx1"/>
                </a:solidFill>
              </a:rPr>
              <a:t> zip file con </a:t>
            </a:r>
            <a:r>
              <a:rPr lang="en-US" dirty="0" err="1">
                <a:solidFill>
                  <a:schemeClr val="tx1"/>
                </a:solidFill>
              </a:rPr>
              <a:t>eventuali</a:t>
            </a:r>
            <a:r>
              <a:rPr lang="en-US" dirty="0">
                <a:solidFill>
                  <a:schemeClr val="tx1"/>
                </a:solidFill>
              </a:rPr>
              <a:t> package da </a:t>
            </a:r>
            <a:r>
              <a:rPr lang="en-US" dirty="0" err="1">
                <a:solidFill>
                  <a:schemeClr val="tx1"/>
                </a:solidFill>
              </a:rPr>
              <a:t>installare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È </a:t>
            </a:r>
            <a:r>
              <a:rPr lang="en-US" dirty="0" err="1">
                <a:solidFill>
                  <a:schemeClr val="tx1"/>
                </a:solidFill>
              </a:rPr>
              <a:t>possibile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quindi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utilizzare</a:t>
            </a:r>
            <a:r>
              <a:rPr lang="en-US" dirty="0">
                <a:solidFill>
                  <a:schemeClr val="tx1"/>
                </a:solidFill>
              </a:rPr>
              <a:t> package </a:t>
            </a:r>
            <a:r>
              <a:rPr lang="en-US" dirty="0" err="1">
                <a:solidFill>
                  <a:schemeClr val="tx1"/>
                </a:solidFill>
              </a:rPr>
              <a:t>esterni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Forniscono</a:t>
            </a:r>
            <a:r>
              <a:rPr lang="en-US" dirty="0">
                <a:solidFill>
                  <a:schemeClr val="tx1"/>
                </a:solidFill>
              </a:rPr>
              <a:t> come output: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Un dataset</a:t>
            </a: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L'output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dei</a:t>
            </a:r>
            <a:r>
              <a:rPr lang="en-US" dirty="0">
                <a:solidFill>
                  <a:schemeClr val="tx1"/>
                </a:solidFill>
              </a:rPr>
              <a:t> device R (</a:t>
            </a:r>
            <a:r>
              <a:rPr lang="en-US" dirty="0" err="1">
                <a:solidFill>
                  <a:schemeClr val="tx1"/>
                </a:solidFill>
              </a:rPr>
              <a:t>testo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grafico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3996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Package </a:t>
            </a:r>
            <a:r>
              <a:rPr lang="en-US" dirty="0" err="1">
                <a:solidFill>
                  <a:schemeClr val="tx1"/>
                </a:solidFill>
              </a:rPr>
              <a:t>AzureML</a:t>
            </a:r>
            <a:r>
              <a:rPr lang="en-US" dirty="0">
                <a:solidFill>
                  <a:schemeClr val="tx1"/>
                </a:solidFill>
              </a:rPr>
              <a:t> per R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Creazione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modelli</a:t>
            </a:r>
            <a:r>
              <a:rPr lang="en-US" dirty="0">
                <a:solidFill>
                  <a:schemeClr val="tx1"/>
                </a:solidFill>
              </a:rPr>
              <a:t> in R</a:t>
            </a:r>
          </a:p>
          <a:p>
            <a:r>
              <a:rPr lang="en-US" dirty="0" err="1">
                <a:solidFill>
                  <a:schemeClr val="tx1"/>
                </a:solidFill>
              </a:rPr>
              <a:t>Pubblicazione</a:t>
            </a:r>
            <a:r>
              <a:rPr lang="en-US" dirty="0">
                <a:solidFill>
                  <a:schemeClr val="tx1"/>
                </a:solidFill>
              </a:rPr>
              <a:t> di web services in Azure ML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27" y="2543699"/>
            <a:ext cx="6063365" cy="345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9299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Package </a:t>
            </a:r>
            <a:r>
              <a:rPr lang="en-US" dirty="0" err="1">
                <a:solidFill>
                  <a:schemeClr val="tx1"/>
                </a:solidFill>
              </a:rPr>
              <a:t>AzureML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idx="4294967295"/>
          </p:nvPr>
        </p:nvSpPr>
        <p:spPr>
          <a:xfrm>
            <a:off x="84111" y="1208432"/>
            <a:ext cx="8884803" cy="440087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6" y="1150170"/>
            <a:ext cx="7742266" cy="4951373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241" y="1675121"/>
            <a:ext cx="3261246" cy="3693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Arrow Connector 6"/>
          <p:cNvCxnSpPr/>
          <p:nvPr/>
        </p:nvCxnSpPr>
        <p:spPr>
          <a:xfrm flipV="1">
            <a:off x="5222084" y="2733523"/>
            <a:ext cx="390698" cy="6982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45138" y="5027836"/>
            <a:ext cx="91440" cy="6982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1"/>
          <p:cNvSpPr txBox="1"/>
          <p:nvPr/>
        </p:nvSpPr>
        <p:spPr>
          <a:xfrm>
            <a:off x="2412381" y="4545696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Risultato</a:t>
            </a:r>
            <a:r>
              <a:rPr lang="en-US" dirty="0"/>
              <a:t> del test</a:t>
            </a:r>
          </a:p>
        </p:txBody>
      </p:sp>
    </p:spTree>
    <p:extLst>
      <p:ext uri="{BB962C8B-B14F-4D97-AF65-F5344CB8AC3E}">
        <p14:creationId xmlns:p14="http://schemas.microsoft.com/office/powerpoint/2010/main" val="338149353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74612" y="157943"/>
            <a:ext cx="8794302" cy="120534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DEMOS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5691" y="1363288"/>
            <a:ext cx="8652143" cy="38705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sz="2400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98091" y="1515688"/>
            <a:ext cx="8652143" cy="3870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ts val="13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>
                <a:solidFill>
                  <a:schemeClr val="accent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06190" lvl="1" indent="-25843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Segoe UI" pitchFamily="34" charset="0"/>
              <a:buChar char="–"/>
              <a:defRPr sz="24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899162" indent="-257244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Courier New" pitchFamily="49" charset="0"/>
              <a:buChar char="o"/>
              <a:defRPr sz="135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2"/>
                </a:solidFill>
              </a:defRPr>
            </a:lvl4pPr>
            <a:lvl5pPr marL="20574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2"/>
                </a:solidFill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Azure ML</a:t>
            </a:r>
          </a:p>
          <a:p>
            <a:r>
              <a:rPr lang="en-US" dirty="0" err="1">
                <a:solidFill>
                  <a:schemeClr val="tx1"/>
                </a:solidFill>
              </a:rPr>
              <a:t>Preparazione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dati</a:t>
            </a:r>
            <a:r>
              <a:rPr lang="en-US" dirty="0">
                <a:solidFill>
                  <a:schemeClr val="tx1"/>
                </a:solidFill>
              </a:rPr>
              <a:t>: R e MICE</a:t>
            </a:r>
          </a:p>
          <a:p>
            <a:r>
              <a:rPr lang="en-US" dirty="0" err="1">
                <a:solidFill>
                  <a:schemeClr val="tx1"/>
                </a:solidFill>
              </a:rPr>
              <a:t>Modellazione</a:t>
            </a:r>
            <a:r>
              <a:rPr lang="en-US" dirty="0">
                <a:solidFill>
                  <a:schemeClr val="tx1"/>
                </a:solidFill>
              </a:rPr>
              <a:t> con R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Utilizzo</a:t>
            </a:r>
            <a:r>
              <a:rPr lang="en-US" dirty="0">
                <a:solidFill>
                  <a:schemeClr val="tx1"/>
                </a:solidFill>
              </a:rPr>
              <a:t> di Create R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Pure R</a:t>
            </a: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Utilizzo</a:t>
            </a:r>
            <a:r>
              <a:rPr lang="en-US" dirty="0">
                <a:solidFill>
                  <a:schemeClr val="tx1"/>
                </a:solidFill>
              </a:rPr>
              <a:t> di Fuzzy rules based systems</a:t>
            </a:r>
          </a:p>
          <a:p>
            <a:r>
              <a:rPr lang="en-US" dirty="0" err="1">
                <a:solidFill>
                  <a:schemeClr val="tx1"/>
                </a:solidFill>
              </a:rPr>
              <a:t>AzureML</a:t>
            </a:r>
            <a:r>
              <a:rPr lang="en-US" dirty="0">
                <a:solidFill>
                  <a:schemeClr val="tx1"/>
                </a:solidFill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1600472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Missing data: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MCAR: missing completely at random. (scenario </a:t>
            </a:r>
            <a:r>
              <a:rPr lang="en-US" dirty="0" err="1">
                <a:solidFill>
                  <a:schemeClr val="tx1"/>
                </a:solidFill>
              </a:rPr>
              <a:t>più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semplice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MNAR: missing not at random. (scenario </a:t>
            </a:r>
            <a:r>
              <a:rPr lang="en-US" dirty="0" err="1">
                <a:solidFill>
                  <a:schemeClr val="tx1"/>
                </a:solidFill>
              </a:rPr>
              <a:t>complesso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occorre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capire</a:t>
            </a:r>
            <a:r>
              <a:rPr lang="en-US" dirty="0">
                <a:solidFill>
                  <a:schemeClr val="tx1"/>
                </a:solidFill>
              </a:rPr>
              <a:t> come </a:t>
            </a:r>
            <a:r>
              <a:rPr lang="en-US" dirty="0" err="1">
                <a:solidFill>
                  <a:schemeClr val="tx1"/>
                </a:solidFill>
              </a:rPr>
              <a:t>mai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mancano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MICE: Multivariate Imputation by Chained Equations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Utilizza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modelli</a:t>
            </a:r>
            <a:r>
              <a:rPr lang="en-US" dirty="0">
                <a:solidFill>
                  <a:schemeClr val="tx1"/>
                </a:solidFill>
              </a:rPr>
              <a:t> di ML per </a:t>
            </a:r>
            <a:r>
              <a:rPr lang="en-US" dirty="0" err="1">
                <a:solidFill>
                  <a:schemeClr val="tx1"/>
                </a:solidFill>
              </a:rPr>
              <a:t>l'imputazione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mancanti</a:t>
            </a:r>
            <a:r>
              <a:rPr lang="en-US" dirty="0">
                <a:solidFill>
                  <a:schemeClr val="tx1"/>
                </a:solidFill>
              </a:rPr>
              <a:t>  (</a:t>
            </a:r>
            <a:r>
              <a:rPr lang="en-US" dirty="0" err="1">
                <a:solidFill>
                  <a:schemeClr val="tx1"/>
                </a:solidFill>
              </a:rPr>
              <a:t>es</a:t>
            </a:r>
            <a:r>
              <a:rPr lang="en-US" dirty="0">
                <a:solidFill>
                  <a:schemeClr val="tx1"/>
                </a:solidFill>
              </a:rPr>
              <a:t>: logistic regression)</a:t>
            </a:r>
          </a:p>
          <a:p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8156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327508" y="1487490"/>
            <a:ext cx="8652143" cy="4759402"/>
          </a:xfrm>
        </p:spPr>
        <p:txBody>
          <a:bodyPr>
            <a:normAutofit fontScale="47500" lnSpcReduction="20000"/>
          </a:bodyPr>
          <a:lstStyle/>
          <a:p>
            <a:r>
              <a:rPr lang="en-US" sz="2500" dirty="0" err="1">
                <a:solidFill>
                  <a:schemeClr val="tx1"/>
                </a:solidFill>
              </a:rPr>
              <a:t>Metodi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utilizzabili</a:t>
            </a:r>
            <a:r>
              <a:rPr lang="en-US" sz="25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300" b="1" dirty="0" err="1">
                <a:solidFill>
                  <a:schemeClr val="tx1"/>
                </a:solidFill>
              </a:rPr>
              <a:t>pmm</a:t>
            </a:r>
            <a:r>
              <a:rPr lang="en-US" sz="2300" dirty="0">
                <a:solidFill>
                  <a:schemeClr val="tx1"/>
                </a:solidFill>
              </a:rPr>
              <a:t> Predictive mean matching (any)</a:t>
            </a:r>
          </a:p>
          <a:p>
            <a:pPr lvl="1"/>
            <a:r>
              <a:rPr lang="en-US" sz="2300" b="1" dirty="0">
                <a:solidFill>
                  <a:schemeClr val="tx1"/>
                </a:solidFill>
              </a:rPr>
              <a:t>Norm</a:t>
            </a:r>
            <a:r>
              <a:rPr lang="en-US" sz="2300" dirty="0">
                <a:solidFill>
                  <a:schemeClr val="tx1"/>
                </a:solidFill>
              </a:rPr>
              <a:t> Bayesian linear regression (numeric)</a:t>
            </a:r>
          </a:p>
          <a:p>
            <a:pPr lvl="1"/>
            <a:r>
              <a:rPr lang="en-US" sz="2300" b="1" dirty="0" err="1">
                <a:solidFill>
                  <a:schemeClr val="tx1"/>
                </a:solidFill>
              </a:rPr>
              <a:t>norm.nob</a:t>
            </a:r>
            <a:r>
              <a:rPr lang="en-US" sz="2300" dirty="0">
                <a:solidFill>
                  <a:schemeClr val="tx1"/>
                </a:solidFill>
              </a:rPr>
              <a:t> Linear regression ignoring model error (numeric)</a:t>
            </a:r>
          </a:p>
          <a:p>
            <a:pPr lvl="1"/>
            <a:r>
              <a:rPr lang="en-US" sz="2300" b="1" dirty="0" err="1">
                <a:solidFill>
                  <a:schemeClr val="tx1"/>
                </a:solidFill>
              </a:rPr>
              <a:t>norm.boot</a:t>
            </a:r>
            <a:r>
              <a:rPr lang="en-US" sz="2300" dirty="0">
                <a:solidFill>
                  <a:schemeClr val="tx1"/>
                </a:solidFill>
              </a:rPr>
              <a:t> Linear regression using bootstrap (numeric)</a:t>
            </a:r>
          </a:p>
          <a:p>
            <a:pPr lvl="1"/>
            <a:r>
              <a:rPr lang="en-US" sz="2300" b="1" dirty="0" err="1">
                <a:solidFill>
                  <a:schemeClr val="tx1"/>
                </a:solidFill>
              </a:rPr>
              <a:t>norm.predict</a:t>
            </a:r>
            <a:r>
              <a:rPr lang="en-US" sz="2300" dirty="0">
                <a:solidFill>
                  <a:schemeClr val="tx1"/>
                </a:solidFill>
              </a:rPr>
              <a:t> Linear regression, predicted values (numeric)</a:t>
            </a:r>
          </a:p>
          <a:p>
            <a:pPr lvl="1"/>
            <a:r>
              <a:rPr lang="en-US" sz="2300" b="1" dirty="0">
                <a:solidFill>
                  <a:schemeClr val="tx1"/>
                </a:solidFill>
              </a:rPr>
              <a:t>mean</a:t>
            </a:r>
            <a:r>
              <a:rPr lang="en-US" sz="2300" dirty="0">
                <a:solidFill>
                  <a:schemeClr val="tx1"/>
                </a:solidFill>
              </a:rPr>
              <a:t> Unconditional mean imputation (numeric)</a:t>
            </a:r>
          </a:p>
          <a:p>
            <a:pPr lvl="1"/>
            <a:r>
              <a:rPr lang="en-US" sz="2300" b="1" dirty="0">
                <a:solidFill>
                  <a:schemeClr val="tx1"/>
                </a:solidFill>
              </a:rPr>
              <a:t>2l.norm</a:t>
            </a:r>
            <a:r>
              <a:rPr lang="en-US" sz="2300" dirty="0">
                <a:solidFill>
                  <a:schemeClr val="tx1"/>
                </a:solidFill>
              </a:rPr>
              <a:t> Two-level normal imputation (numeric)</a:t>
            </a:r>
          </a:p>
          <a:p>
            <a:pPr lvl="1"/>
            <a:r>
              <a:rPr lang="en-US" sz="2300" b="1" dirty="0">
                <a:solidFill>
                  <a:schemeClr val="tx1"/>
                </a:solidFill>
              </a:rPr>
              <a:t>2l.pan</a:t>
            </a:r>
            <a:r>
              <a:rPr lang="en-US" sz="2300" dirty="0">
                <a:solidFill>
                  <a:schemeClr val="tx1"/>
                </a:solidFill>
              </a:rPr>
              <a:t> Two-level normal imputation using pan (numeric)</a:t>
            </a:r>
          </a:p>
          <a:p>
            <a:pPr lvl="1"/>
            <a:r>
              <a:rPr lang="en-US" sz="2300" b="1" dirty="0">
                <a:solidFill>
                  <a:schemeClr val="tx1"/>
                </a:solidFill>
              </a:rPr>
              <a:t>2lonly.mean </a:t>
            </a:r>
            <a:r>
              <a:rPr lang="en-US" sz="2300" dirty="0">
                <a:solidFill>
                  <a:schemeClr val="tx1"/>
                </a:solidFill>
              </a:rPr>
              <a:t>Imputation at level-2 of the class mean (numeric)</a:t>
            </a:r>
          </a:p>
          <a:p>
            <a:pPr lvl="1"/>
            <a:r>
              <a:rPr lang="en-US" sz="2300" b="1" dirty="0">
                <a:solidFill>
                  <a:schemeClr val="tx1"/>
                </a:solidFill>
              </a:rPr>
              <a:t>2lonly.norm</a:t>
            </a:r>
            <a:r>
              <a:rPr lang="en-US" sz="2300" dirty="0">
                <a:solidFill>
                  <a:schemeClr val="tx1"/>
                </a:solidFill>
              </a:rPr>
              <a:t> Imputation at level-2 by Bayesian linear regression (numeric)</a:t>
            </a:r>
          </a:p>
          <a:p>
            <a:pPr lvl="1"/>
            <a:r>
              <a:rPr lang="en-US" sz="2300" b="1" dirty="0">
                <a:solidFill>
                  <a:schemeClr val="tx1"/>
                </a:solidFill>
              </a:rPr>
              <a:t>2lonly.pmm</a:t>
            </a:r>
            <a:r>
              <a:rPr lang="en-US" sz="2300" dirty="0">
                <a:solidFill>
                  <a:schemeClr val="tx1"/>
                </a:solidFill>
              </a:rPr>
              <a:t> Imputation at level-2 by Predictive mean matching (any)</a:t>
            </a:r>
          </a:p>
          <a:p>
            <a:pPr lvl="1"/>
            <a:r>
              <a:rPr lang="en-US" sz="2300" b="1" dirty="0">
                <a:solidFill>
                  <a:schemeClr val="tx1"/>
                </a:solidFill>
              </a:rPr>
              <a:t>quadratic</a:t>
            </a:r>
            <a:r>
              <a:rPr lang="en-US" sz="2300" dirty="0">
                <a:solidFill>
                  <a:schemeClr val="tx1"/>
                </a:solidFill>
              </a:rPr>
              <a:t> Imputation of quadratic terms (numeric)</a:t>
            </a:r>
          </a:p>
          <a:p>
            <a:pPr lvl="1"/>
            <a:r>
              <a:rPr lang="en-US" sz="2300" b="1" dirty="0" err="1">
                <a:solidFill>
                  <a:schemeClr val="tx1"/>
                </a:solidFill>
              </a:rPr>
              <a:t>logreg</a:t>
            </a:r>
            <a:r>
              <a:rPr lang="en-US" sz="2300" dirty="0">
                <a:solidFill>
                  <a:schemeClr val="tx1"/>
                </a:solidFill>
              </a:rPr>
              <a:t> Logistic regression (factor, 2 levels)</a:t>
            </a:r>
          </a:p>
          <a:p>
            <a:pPr lvl="1"/>
            <a:r>
              <a:rPr lang="it-IT" sz="2300" b="1" dirty="0" err="1">
                <a:solidFill>
                  <a:schemeClr val="tx1"/>
                </a:solidFill>
              </a:rPr>
              <a:t>logreg.boot</a:t>
            </a:r>
            <a:r>
              <a:rPr lang="it-IT" sz="2300" dirty="0">
                <a:solidFill>
                  <a:schemeClr val="tx1"/>
                </a:solidFill>
              </a:rPr>
              <a:t> </a:t>
            </a:r>
            <a:r>
              <a:rPr lang="it-IT" sz="2300" dirty="0" err="1">
                <a:solidFill>
                  <a:schemeClr val="tx1"/>
                </a:solidFill>
              </a:rPr>
              <a:t>Logistic</a:t>
            </a:r>
            <a:r>
              <a:rPr lang="it-IT" sz="2300" dirty="0">
                <a:solidFill>
                  <a:schemeClr val="tx1"/>
                </a:solidFill>
              </a:rPr>
              <a:t> </a:t>
            </a:r>
            <a:r>
              <a:rPr lang="it-IT" sz="2300" dirty="0" err="1">
                <a:solidFill>
                  <a:schemeClr val="tx1"/>
                </a:solidFill>
              </a:rPr>
              <a:t>regression</a:t>
            </a:r>
            <a:r>
              <a:rPr lang="it-IT" sz="2300" dirty="0">
                <a:solidFill>
                  <a:schemeClr val="tx1"/>
                </a:solidFill>
              </a:rPr>
              <a:t> with bootstrap</a:t>
            </a:r>
          </a:p>
          <a:p>
            <a:pPr lvl="1"/>
            <a:r>
              <a:rPr lang="it-IT" sz="2300" b="1" dirty="0" err="1">
                <a:solidFill>
                  <a:schemeClr val="tx1"/>
                </a:solidFill>
              </a:rPr>
              <a:t>polyreg</a:t>
            </a:r>
            <a:r>
              <a:rPr lang="it-IT" sz="2300" dirty="0">
                <a:solidFill>
                  <a:schemeClr val="tx1"/>
                </a:solidFill>
              </a:rPr>
              <a:t> </a:t>
            </a:r>
            <a:r>
              <a:rPr lang="it-IT" sz="2300" dirty="0" err="1">
                <a:solidFill>
                  <a:schemeClr val="tx1"/>
                </a:solidFill>
              </a:rPr>
              <a:t>Polytomous</a:t>
            </a:r>
            <a:r>
              <a:rPr lang="it-IT" sz="2300" dirty="0">
                <a:solidFill>
                  <a:schemeClr val="tx1"/>
                </a:solidFill>
              </a:rPr>
              <a:t> </a:t>
            </a:r>
            <a:r>
              <a:rPr lang="it-IT" sz="2300" dirty="0" err="1">
                <a:solidFill>
                  <a:schemeClr val="tx1"/>
                </a:solidFill>
              </a:rPr>
              <a:t>logistic</a:t>
            </a:r>
            <a:r>
              <a:rPr lang="it-IT" sz="2300" dirty="0">
                <a:solidFill>
                  <a:schemeClr val="tx1"/>
                </a:solidFill>
              </a:rPr>
              <a:t> </a:t>
            </a:r>
            <a:r>
              <a:rPr lang="it-IT" sz="2300" dirty="0" err="1">
                <a:solidFill>
                  <a:schemeClr val="tx1"/>
                </a:solidFill>
              </a:rPr>
              <a:t>regression</a:t>
            </a:r>
            <a:r>
              <a:rPr lang="it-IT" sz="2300" dirty="0">
                <a:solidFill>
                  <a:schemeClr val="tx1"/>
                </a:solidFill>
              </a:rPr>
              <a:t> (</a:t>
            </a:r>
            <a:r>
              <a:rPr lang="it-IT" sz="2300" dirty="0" err="1">
                <a:solidFill>
                  <a:schemeClr val="tx1"/>
                </a:solidFill>
              </a:rPr>
              <a:t>factor</a:t>
            </a:r>
            <a:r>
              <a:rPr lang="it-IT" sz="2300" dirty="0">
                <a:solidFill>
                  <a:schemeClr val="tx1"/>
                </a:solidFill>
              </a:rPr>
              <a:t>, &gt;= 2 </a:t>
            </a:r>
            <a:r>
              <a:rPr lang="it-IT" sz="2300" dirty="0" err="1">
                <a:solidFill>
                  <a:schemeClr val="tx1"/>
                </a:solidFill>
              </a:rPr>
              <a:t>levels</a:t>
            </a:r>
            <a:r>
              <a:rPr lang="it-IT" sz="23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it-IT" sz="2300" b="1" dirty="0" err="1">
                <a:solidFill>
                  <a:schemeClr val="tx1"/>
                </a:solidFill>
              </a:rPr>
              <a:t>polr</a:t>
            </a:r>
            <a:r>
              <a:rPr lang="it-IT" sz="2300" dirty="0">
                <a:solidFill>
                  <a:schemeClr val="tx1"/>
                </a:solidFill>
              </a:rPr>
              <a:t> </a:t>
            </a:r>
            <a:r>
              <a:rPr lang="it-IT" sz="2300" dirty="0" err="1">
                <a:solidFill>
                  <a:schemeClr val="tx1"/>
                </a:solidFill>
              </a:rPr>
              <a:t>Proportional</a:t>
            </a:r>
            <a:r>
              <a:rPr lang="it-IT" sz="2300" dirty="0">
                <a:solidFill>
                  <a:schemeClr val="tx1"/>
                </a:solidFill>
              </a:rPr>
              <a:t> </a:t>
            </a:r>
            <a:r>
              <a:rPr lang="it-IT" sz="2300" dirty="0" err="1">
                <a:solidFill>
                  <a:schemeClr val="tx1"/>
                </a:solidFill>
              </a:rPr>
              <a:t>odds</a:t>
            </a:r>
            <a:r>
              <a:rPr lang="it-IT" sz="2300" dirty="0">
                <a:solidFill>
                  <a:schemeClr val="tx1"/>
                </a:solidFill>
              </a:rPr>
              <a:t> model (</a:t>
            </a:r>
            <a:r>
              <a:rPr lang="it-IT" sz="2300" dirty="0" err="1">
                <a:solidFill>
                  <a:schemeClr val="tx1"/>
                </a:solidFill>
              </a:rPr>
              <a:t>ordered</a:t>
            </a:r>
            <a:r>
              <a:rPr lang="it-IT" sz="2300" dirty="0">
                <a:solidFill>
                  <a:schemeClr val="tx1"/>
                </a:solidFill>
              </a:rPr>
              <a:t>, &gt;=2 </a:t>
            </a:r>
            <a:r>
              <a:rPr lang="it-IT" sz="2300" dirty="0" err="1">
                <a:solidFill>
                  <a:schemeClr val="tx1"/>
                </a:solidFill>
              </a:rPr>
              <a:t>levels</a:t>
            </a:r>
            <a:r>
              <a:rPr lang="it-IT" sz="23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it-IT" sz="2300" b="1" dirty="0" err="1">
                <a:solidFill>
                  <a:schemeClr val="tx1"/>
                </a:solidFill>
              </a:rPr>
              <a:t>lda</a:t>
            </a:r>
            <a:r>
              <a:rPr lang="it-IT" sz="2300" dirty="0">
                <a:solidFill>
                  <a:schemeClr val="tx1"/>
                </a:solidFill>
              </a:rPr>
              <a:t> Linear </a:t>
            </a:r>
            <a:r>
              <a:rPr lang="it-IT" sz="2300" dirty="0" err="1">
                <a:solidFill>
                  <a:schemeClr val="tx1"/>
                </a:solidFill>
              </a:rPr>
              <a:t>discriminant</a:t>
            </a:r>
            <a:r>
              <a:rPr lang="it-IT" sz="2300" dirty="0">
                <a:solidFill>
                  <a:schemeClr val="tx1"/>
                </a:solidFill>
              </a:rPr>
              <a:t> analysis (</a:t>
            </a:r>
            <a:r>
              <a:rPr lang="it-IT" sz="2300" dirty="0" err="1">
                <a:solidFill>
                  <a:schemeClr val="tx1"/>
                </a:solidFill>
              </a:rPr>
              <a:t>factor</a:t>
            </a:r>
            <a:r>
              <a:rPr lang="it-IT" sz="2300" dirty="0">
                <a:solidFill>
                  <a:schemeClr val="tx1"/>
                </a:solidFill>
              </a:rPr>
              <a:t>, &gt;= 2 </a:t>
            </a:r>
            <a:r>
              <a:rPr lang="it-IT" sz="2300" dirty="0" err="1">
                <a:solidFill>
                  <a:schemeClr val="tx1"/>
                </a:solidFill>
              </a:rPr>
              <a:t>categories</a:t>
            </a:r>
            <a:r>
              <a:rPr lang="it-IT" sz="23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it-IT" sz="2300" b="1" dirty="0" err="1">
                <a:solidFill>
                  <a:schemeClr val="tx1"/>
                </a:solidFill>
              </a:rPr>
              <a:t>cart</a:t>
            </a:r>
            <a:r>
              <a:rPr lang="it-IT" sz="2300" dirty="0">
                <a:solidFill>
                  <a:schemeClr val="tx1"/>
                </a:solidFill>
              </a:rPr>
              <a:t> </a:t>
            </a:r>
            <a:r>
              <a:rPr lang="it-IT" sz="2300" dirty="0" err="1">
                <a:solidFill>
                  <a:schemeClr val="tx1"/>
                </a:solidFill>
              </a:rPr>
              <a:t>Classification</a:t>
            </a:r>
            <a:r>
              <a:rPr lang="it-IT" sz="2300" dirty="0">
                <a:solidFill>
                  <a:schemeClr val="tx1"/>
                </a:solidFill>
              </a:rPr>
              <a:t> and </a:t>
            </a:r>
            <a:r>
              <a:rPr lang="it-IT" sz="2300" dirty="0" err="1">
                <a:solidFill>
                  <a:schemeClr val="tx1"/>
                </a:solidFill>
              </a:rPr>
              <a:t>regression</a:t>
            </a:r>
            <a:r>
              <a:rPr lang="it-IT" sz="2300" dirty="0">
                <a:solidFill>
                  <a:schemeClr val="tx1"/>
                </a:solidFill>
              </a:rPr>
              <a:t> </a:t>
            </a:r>
            <a:r>
              <a:rPr lang="it-IT" sz="2300" dirty="0" err="1">
                <a:solidFill>
                  <a:schemeClr val="tx1"/>
                </a:solidFill>
              </a:rPr>
              <a:t>trees</a:t>
            </a:r>
            <a:r>
              <a:rPr lang="it-IT" sz="2300" dirty="0">
                <a:solidFill>
                  <a:schemeClr val="tx1"/>
                </a:solidFill>
              </a:rPr>
              <a:t> (</a:t>
            </a:r>
            <a:r>
              <a:rPr lang="it-IT" sz="2300" dirty="0" err="1">
                <a:solidFill>
                  <a:schemeClr val="tx1"/>
                </a:solidFill>
              </a:rPr>
              <a:t>any</a:t>
            </a:r>
            <a:r>
              <a:rPr lang="it-IT" sz="23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it-IT" sz="2300" b="1" dirty="0" err="1">
                <a:solidFill>
                  <a:schemeClr val="tx1"/>
                </a:solidFill>
              </a:rPr>
              <a:t>rf</a:t>
            </a:r>
            <a:r>
              <a:rPr lang="it-IT" sz="2300" dirty="0">
                <a:solidFill>
                  <a:schemeClr val="tx1"/>
                </a:solidFill>
              </a:rPr>
              <a:t> Random </a:t>
            </a:r>
            <a:r>
              <a:rPr lang="it-IT" sz="2300" dirty="0" err="1">
                <a:solidFill>
                  <a:schemeClr val="tx1"/>
                </a:solidFill>
              </a:rPr>
              <a:t>forest</a:t>
            </a:r>
            <a:r>
              <a:rPr lang="it-IT" sz="2300" dirty="0">
                <a:solidFill>
                  <a:schemeClr val="tx1"/>
                </a:solidFill>
              </a:rPr>
              <a:t> </a:t>
            </a:r>
            <a:r>
              <a:rPr lang="it-IT" sz="2300" dirty="0" err="1">
                <a:solidFill>
                  <a:schemeClr val="tx1"/>
                </a:solidFill>
              </a:rPr>
              <a:t>imputations</a:t>
            </a:r>
            <a:r>
              <a:rPr lang="it-IT" sz="2300" dirty="0">
                <a:solidFill>
                  <a:schemeClr val="tx1"/>
                </a:solidFill>
              </a:rPr>
              <a:t> (</a:t>
            </a:r>
            <a:r>
              <a:rPr lang="it-IT" sz="2300" dirty="0" err="1">
                <a:solidFill>
                  <a:schemeClr val="tx1"/>
                </a:solidFill>
              </a:rPr>
              <a:t>any</a:t>
            </a:r>
            <a:r>
              <a:rPr lang="it-IT" sz="23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it-IT" sz="2300" b="1" dirty="0" err="1">
                <a:solidFill>
                  <a:schemeClr val="tx1"/>
                </a:solidFill>
              </a:rPr>
              <a:t>ri</a:t>
            </a:r>
            <a:r>
              <a:rPr lang="it-IT" sz="2300" dirty="0">
                <a:solidFill>
                  <a:schemeClr val="tx1"/>
                </a:solidFill>
              </a:rPr>
              <a:t> Random </a:t>
            </a:r>
            <a:r>
              <a:rPr lang="it-IT" sz="2300" dirty="0" err="1">
                <a:solidFill>
                  <a:schemeClr val="tx1"/>
                </a:solidFill>
              </a:rPr>
              <a:t>indicator</a:t>
            </a:r>
            <a:r>
              <a:rPr lang="it-IT" sz="2300" dirty="0">
                <a:solidFill>
                  <a:schemeClr val="tx1"/>
                </a:solidFill>
              </a:rPr>
              <a:t> </a:t>
            </a:r>
            <a:r>
              <a:rPr lang="it-IT" sz="2300" dirty="0" err="1">
                <a:solidFill>
                  <a:schemeClr val="tx1"/>
                </a:solidFill>
              </a:rPr>
              <a:t>method</a:t>
            </a:r>
            <a:r>
              <a:rPr lang="it-IT" sz="2300" dirty="0">
                <a:solidFill>
                  <a:schemeClr val="tx1"/>
                </a:solidFill>
              </a:rPr>
              <a:t> for </a:t>
            </a:r>
            <a:r>
              <a:rPr lang="it-IT" sz="2300" dirty="0" err="1">
                <a:solidFill>
                  <a:schemeClr val="tx1"/>
                </a:solidFill>
              </a:rPr>
              <a:t>nonignorable</a:t>
            </a:r>
            <a:r>
              <a:rPr lang="it-IT" sz="2300" dirty="0">
                <a:solidFill>
                  <a:schemeClr val="tx1"/>
                </a:solidFill>
              </a:rPr>
              <a:t> data (</a:t>
            </a:r>
            <a:r>
              <a:rPr lang="it-IT" sz="2300" dirty="0" err="1">
                <a:solidFill>
                  <a:schemeClr val="tx1"/>
                </a:solidFill>
              </a:rPr>
              <a:t>numeric</a:t>
            </a:r>
            <a:r>
              <a:rPr lang="it-IT" sz="23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it-IT" sz="2300" b="1" dirty="0">
                <a:solidFill>
                  <a:schemeClr val="tx1"/>
                </a:solidFill>
              </a:rPr>
              <a:t>sample</a:t>
            </a:r>
            <a:r>
              <a:rPr lang="it-IT" sz="2300" dirty="0">
                <a:solidFill>
                  <a:schemeClr val="tx1"/>
                </a:solidFill>
              </a:rPr>
              <a:t> Random sample from the </a:t>
            </a:r>
            <a:r>
              <a:rPr lang="it-IT" sz="2300" dirty="0" err="1">
                <a:solidFill>
                  <a:schemeClr val="tx1"/>
                </a:solidFill>
              </a:rPr>
              <a:t>observed</a:t>
            </a:r>
            <a:r>
              <a:rPr lang="it-IT" sz="2300" dirty="0">
                <a:solidFill>
                  <a:schemeClr val="tx1"/>
                </a:solidFill>
              </a:rPr>
              <a:t> </a:t>
            </a:r>
            <a:r>
              <a:rPr lang="it-IT" sz="2300" dirty="0" err="1">
                <a:solidFill>
                  <a:schemeClr val="tx1"/>
                </a:solidFill>
              </a:rPr>
              <a:t>values</a:t>
            </a:r>
            <a:r>
              <a:rPr lang="it-IT" sz="2300" dirty="0">
                <a:solidFill>
                  <a:schemeClr val="tx1"/>
                </a:solidFill>
              </a:rPr>
              <a:t> (</a:t>
            </a:r>
            <a:r>
              <a:rPr lang="it-IT" sz="2300" dirty="0" err="1">
                <a:solidFill>
                  <a:schemeClr val="tx1"/>
                </a:solidFill>
              </a:rPr>
              <a:t>any</a:t>
            </a:r>
            <a:r>
              <a:rPr lang="it-IT" sz="2300" dirty="0">
                <a:solidFill>
                  <a:schemeClr val="tx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8208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VIM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Visualization and Imputation of Missing Values</a:t>
            </a:r>
          </a:p>
          <a:p>
            <a:r>
              <a:rPr lang="en-US" dirty="0" err="1">
                <a:solidFill>
                  <a:schemeClr val="tx1"/>
                </a:solidFill>
              </a:rPr>
              <a:t>Visualizzazioni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avanzate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</p:txBody>
      </p:sp>
      <p:pic>
        <p:nvPicPr>
          <p:cNvPr id="4" name="Picture 2" descr="R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57" y="2670721"/>
            <a:ext cx="3635028" cy="197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plot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9312" r="4880" b="15595"/>
          <a:stretch/>
        </p:blipFill>
        <p:spPr bwMode="auto">
          <a:xfrm>
            <a:off x="5072501" y="3659193"/>
            <a:ext cx="3807229" cy="224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34600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Fuzzy Rules Based System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327508" y="1487488"/>
            <a:ext cx="8652143" cy="4949526"/>
          </a:xfrm>
        </p:spPr>
        <p:txBody>
          <a:bodyPr>
            <a:normAutofit fontScale="85000" lnSpcReduction="20000"/>
          </a:bodyPr>
          <a:lstStyle/>
          <a:p>
            <a:r>
              <a:rPr lang="it-IT" dirty="0">
                <a:solidFill>
                  <a:schemeClr val="tx1"/>
                </a:solidFill>
              </a:rPr>
              <a:t>Nella logica tradizionale un elemento appartiene o non appartiene ad un determinato insieme</a:t>
            </a:r>
          </a:p>
          <a:p>
            <a:r>
              <a:rPr lang="it-IT" dirty="0">
                <a:solidFill>
                  <a:schemeClr val="tx1"/>
                </a:solidFill>
              </a:rPr>
              <a:t>Nella logica </a:t>
            </a:r>
            <a:r>
              <a:rPr lang="it-IT" dirty="0" err="1">
                <a:solidFill>
                  <a:schemeClr val="tx1"/>
                </a:solidFill>
              </a:rPr>
              <a:t>fuzzy</a:t>
            </a:r>
            <a:r>
              <a:rPr lang="it-IT" dirty="0">
                <a:solidFill>
                  <a:schemeClr val="tx1"/>
                </a:solidFill>
              </a:rPr>
              <a:t>, un dato elemento appartiene ad un insieme </a:t>
            </a:r>
            <a:r>
              <a:rPr lang="it-IT" dirty="0" err="1">
                <a:solidFill>
                  <a:schemeClr val="tx1"/>
                </a:solidFill>
              </a:rPr>
              <a:t>fuzzy</a:t>
            </a:r>
            <a:r>
              <a:rPr lang="it-IT" dirty="0">
                <a:solidFill>
                  <a:schemeClr val="tx1"/>
                </a:solidFill>
              </a:rPr>
              <a:t> con un </a:t>
            </a:r>
            <a:r>
              <a:rPr lang="it-IT" b="1" dirty="0">
                <a:solidFill>
                  <a:schemeClr val="tx1"/>
                </a:solidFill>
              </a:rPr>
              <a:t>grado di verità </a:t>
            </a:r>
            <a:r>
              <a:rPr lang="it-IT" dirty="0">
                <a:solidFill>
                  <a:schemeClr val="tx1"/>
                </a:solidFill>
              </a:rPr>
              <a:t>che può assumere infiniti valori nell'intervallo [0,1]. 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Il grado di verità (o di </a:t>
            </a:r>
            <a:r>
              <a:rPr lang="it-IT" b="1" dirty="0">
                <a:solidFill>
                  <a:schemeClr val="tx1"/>
                </a:solidFill>
              </a:rPr>
              <a:t>appartenenza</a:t>
            </a:r>
            <a:r>
              <a:rPr lang="it-IT" dirty="0">
                <a:solidFill>
                  <a:schemeClr val="tx1"/>
                </a:solidFill>
              </a:rPr>
              <a:t> ad un insieme </a:t>
            </a:r>
            <a:r>
              <a:rPr lang="it-IT" dirty="0" err="1">
                <a:solidFill>
                  <a:schemeClr val="tx1"/>
                </a:solidFill>
              </a:rPr>
              <a:t>fuzzy</a:t>
            </a:r>
            <a:r>
              <a:rPr lang="it-IT" dirty="0">
                <a:solidFill>
                  <a:schemeClr val="tx1"/>
                </a:solidFill>
              </a:rPr>
              <a:t>) è definito da una funzione di appartenenza (</a:t>
            </a:r>
            <a:r>
              <a:rPr lang="it-IT" dirty="0" err="1">
                <a:solidFill>
                  <a:schemeClr val="tx1"/>
                </a:solidFill>
              </a:rPr>
              <a:t>membership</a:t>
            </a:r>
            <a:r>
              <a:rPr lang="it-IT" dirty="0">
                <a:solidFill>
                  <a:schemeClr val="tx1"/>
                </a:solidFill>
              </a:rPr>
              <a:t>).</a:t>
            </a: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Funzioni di appartenenza 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Per esempio la temperatura: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può essere descritta da una variabile </a:t>
            </a:r>
            <a:r>
              <a:rPr lang="it-IT" dirty="0" err="1">
                <a:solidFill>
                  <a:schemeClr val="tx1"/>
                </a:solidFill>
              </a:rPr>
              <a:t>fuzzy</a:t>
            </a:r>
            <a:r>
              <a:rPr lang="it-IT" dirty="0">
                <a:solidFill>
                  <a:schemeClr val="tx1"/>
                </a:solidFill>
              </a:rPr>
              <a:t> che possiede i valori “linguistici” </a:t>
            </a:r>
            <a:r>
              <a:rPr lang="it-IT" b="1" dirty="0">
                <a:solidFill>
                  <a:schemeClr val="tx1"/>
                </a:solidFill>
              </a:rPr>
              <a:t>freddo e caldo</a:t>
            </a:r>
            <a:r>
              <a:rPr lang="it-IT" dirty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ciascun elemento avrà un grado di appartenenza a ciascun valore linguistico (o insieme </a:t>
            </a:r>
            <a:r>
              <a:rPr lang="it-IT" dirty="0" err="1">
                <a:solidFill>
                  <a:schemeClr val="tx1"/>
                </a:solidFill>
              </a:rPr>
              <a:t>fuzzy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it-IT" dirty="0">
                <a:solidFill>
                  <a:schemeClr val="tx1"/>
                </a:solidFill>
              </a:rPr>
              <a:t>per esempio 0.90 caldo e 0.10 freddo.</a:t>
            </a:r>
          </a:p>
          <a:p>
            <a:endParaRPr lang="en-US" dirty="0"/>
          </a:p>
        </p:txBody>
      </p:sp>
      <p:pic>
        <p:nvPicPr>
          <p:cNvPr id="4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54" y="3244578"/>
            <a:ext cx="1774945" cy="1418861"/>
          </a:xfrm>
          <a:prstGeom prst="rect">
            <a:avLst/>
          </a:prstGeom>
        </p:spPr>
      </p:pic>
      <p:pic>
        <p:nvPicPr>
          <p:cNvPr id="5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96" y="3310911"/>
            <a:ext cx="160782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216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Organizers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542" y="1655368"/>
            <a:ext cx="4094005" cy="871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733" y="3052489"/>
            <a:ext cx="1549368" cy="1131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9500" y="1655368"/>
            <a:ext cx="2397834" cy="898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916" y="4358398"/>
            <a:ext cx="3814329" cy="114429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53916" y="2553539"/>
            <a:ext cx="3590638" cy="1573453"/>
            <a:chOff x="1238832" y="4362171"/>
            <a:chExt cx="3590638" cy="15734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56017" y="4362171"/>
              <a:ext cx="1573453" cy="157345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38832" y="5383619"/>
              <a:ext cx="29833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getlatestversion.it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963" y="4630855"/>
            <a:ext cx="2307942" cy="110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89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Fuzzy Rules Based System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Un generico sistema </a:t>
            </a:r>
            <a:r>
              <a:rPr lang="it-IT" dirty="0" err="1"/>
              <a:t>fuzzy</a:t>
            </a:r>
            <a:r>
              <a:rPr lang="it-IT" dirty="0"/>
              <a:t> funziona tramite la realizzazione di tre fasi:</a:t>
            </a:r>
          </a:p>
          <a:p>
            <a:pPr lvl="1"/>
            <a:r>
              <a:rPr lang="it-IT" dirty="0"/>
              <a:t>La </a:t>
            </a:r>
            <a:r>
              <a:rPr lang="it-IT" b="1" dirty="0" err="1"/>
              <a:t>fuzzificazione</a:t>
            </a:r>
            <a:r>
              <a:rPr lang="it-IT" dirty="0"/>
              <a:t>:  in questa fase le grandezze sono trasformate in base alle funzioni di appartenenza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L’</a:t>
            </a:r>
            <a:r>
              <a:rPr lang="it-IT" b="1" dirty="0"/>
              <a:t>applicazione di regole </a:t>
            </a:r>
            <a:r>
              <a:rPr lang="it-IT" dirty="0"/>
              <a:t>(che, nel caso di sistemi di machine learning, saranno determinate nella fase di training). </a:t>
            </a:r>
          </a:p>
          <a:p>
            <a:pPr lvl="2"/>
            <a:r>
              <a:rPr lang="it-IT" dirty="0"/>
              <a:t>L’applicazione delle regole determina il valore dell’uscita a fronte della combinazione degli input. </a:t>
            </a:r>
          </a:p>
          <a:p>
            <a:pPr lvl="2"/>
            <a:r>
              <a:rPr lang="it-IT" dirty="0"/>
              <a:t>Le regole sono costituite da un insieme di proposizione IF….THEN.</a:t>
            </a:r>
          </a:p>
          <a:p>
            <a:pPr lvl="2"/>
            <a:endParaRPr lang="it-IT" dirty="0"/>
          </a:p>
          <a:p>
            <a:pPr lvl="1"/>
            <a:r>
              <a:rPr lang="it-IT" dirty="0"/>
              <a:t>La </a:t>
            </a:r>
            <a:r>
              <a:rPr lang="it-IT" b="1" dirty="0" err="1"/>
              <a:t>defuzzificazione</a:t>
            </a:r>
            <a:r>
              <a:rPr lang="it-IT" dirty="0"/>
              <a:t>: il valore di uscita che deriva dall’applicazione delle regole </a:t>
            </a:r>
            <a:r>
              <a:rPr lang="it-IT" dirty="0" err="1"/>
              <a:t>fuzzy</a:t>
            </a:r>
            <a:r>
              <a:rPr lang="it-IT" dirty="0"/>
              <a:t> va convertito in un valore deterministico. </a:t>
            </a:r>
          </a:p>
          <a:p>
            <a:pPr lvl="2"/>
            <a:r>
              <a:rPr lang="it-IT" dirty="0"/>
              <a:t>Un metodo  è quello basato sulla media dei massimi: il valore di uscita è ottenuto come media aritmetica dei valori per i quali è massima l’altezza del </a:t>
            </a:r>
            <a:r>
              <a:rPr lang="it-IT" dirty="0" err="1"/>
              <a:t>fuzzy</a:t>
            </a:r>
            <a:r>
              <a:rPr lang="it-IT" dirty="0"/>
              <a:t> set determinato dalle regole.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7168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4612" y="163211"/>
            <a:ext cx="8794302" cy="120534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Conclusions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ct val="200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Azure ML è </a:t>
            </a:r>
            <a:r>
              <a:rPr lang="en-US" sz="2800" dirty="0" err="1">
                <a:solidFill>
                  <a:schemeClr val="tx2"/>
                </a:solidFill>
              </a:rPr>
              <a:t>una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piattaforma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semplice</a:t>
            </a:r>
            <a:r>
              <a:rPr lang="en-US" sz="2800" dirty="0">
                <a:solidFill>
                  <a:schemeClr val="tx2"/>
                </a:solidFill>
              </a:rPr>
              <a:t> e </a:t>
            </a:r>
            <a:r>
              <a:rPr lang="en-US" sz="2800" dirty="0" err="1">
                <a:solidFill>
                  <a:schemeClr val="tx2"/>
                </a:solidFill>
              </a:rPr>
              <a:t>scalabile</a:t>
            </a:r>
            <a:r>
              <a:rPr lang="en-US" sz="2800" dirty="0">
                <a:solidFill>
                  <a:schemeClr val="tx2"/>
                </a:solidFill>
              </a:rPr>
              <a:t> per </a:t>
            </a:r>
            <a:r>
              <a:rPr lang="en-US" sz="2800" dirty="0" err="1">
                <a:solidFill>
                  <a:schemeClr val="tx2"/>
                </a:solidFill>
              </a:rPr>
              <a:t>il</a:t>
            </a:r>
            <a:r>
              <a:rPr lang="en-US" sz="2800" dirty="0">
                <a:solidFill>
                  <a:schemeClr val="tx2"/>
                </a:solidFill>
              </a:rPr>
              <a:t> machine </a:t>
            </a:r>
            <a:r>
              <a:rPr lang="en-US" sz="2800" dirty="0" err="1">
                <a:solidFill>
                  <a:schemeClr val="tx2"/>
                </a:solidFill>
              </a:rPr>
              <a:t>elarning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dirty="0" err="1">
                <a:solidFill>
                  <a:schemeClr val="tx2"/>
                </a:solidFill>
              </a:rPr>
              <a:t>L'integrazione</a:t>
            </a:r>
            <a:r>
              <a:rPr lang="en-US" sz="2800" dirty="0">
                <a:solidFill>
                  <a:schemeClr val="tx2"/>
                </a:solidFill>
              </a:rPr>
              <a:t> con R la </a:t>
            </a:r>
            <a:r>
              <a:rPr lang="en-US" sz="2800" dirty="0" err="1">
                <a:solidFill>
                  <a:schemeClr val="tx2"/>
                </a:solidFill>
              </a:rPr>
              <a:t>rende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estremamente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flessibile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25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Algorithms cheat sheet</a:t>
            </a:r>
            <a:endParaRPr lang="en-US" dirty="0">
              <a:solidFill>
                <a:schemeClr val="tx1"/>
              </a:solidFill>
              <a:hlinkClick r:id="rId2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https://azure.microsoft.com/it-it/documentation/articles/machine-learning-algorithm-cheat-sheet/</a:t>
            </a:r>
            <a:endParaRPr lang="en-US" dirty="0">
              <a:solidFill>
                <a:schemeClr val="tx1"/>
              </a:solidFill>
            </a:endParaRPr>
          </a:p>
          <a:p>
            <a:pPr marL="50292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Tutorials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https://gallery.cortanaanalytics.com/experiments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Articoli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4"/>
              </a:rPr>
              <a:t>http://www.dataskills.it/white-paper/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5"/>
              </a:rPr>
              <a:t>http://www.dataskills.it/dalla-predictive-analytics-alla-prescriptive-analytics/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10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it-IT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Questions</a:t>
            </a:r>
            <a:r>
              <a:rPr lang="it-IT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091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 err="1">
                <a:latin typeface="Segoe UI Light" pitchFamily="34" charset="0"/>
                <a:cs typeface="Segoe UI Light" panose="020B0502040204020203" pitchFamily="34" charset="0"/>
              </a:rPr>
              <a:t>Thanks</a:t>
            </a:r>
            <a:r>
              <a:rPr lang="it-IT" sz="3600" dirty="0">
                <a:latin typeface="Segoe UI Light" pitchFamily="34" charset="0"/>
                <a:cs typeface="Segoe UI Light" panose="020B0502040204020203" pitchFamily="34" charset="0"/>
              </a:rPr>
              <a:t>!</a:t>
            </a:r>
            <a:endParaRPr lang="en-US" sz="3600" dirty="0">
              <a:latin typeface="Segoe UI Light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s://si0.twimg.com/profile_images/2284174758/v65oai7fxn47qv9nectx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3386" y="510988"/>
            <a:ext cx="2533838" cy="25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0" y="26034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AB2E8"/>
                </a:solidFill>
              </a:rPr>
              <a:t>#</a:t>
            </a:r>
            <a:r>
              <a:rPr lang="en-US" sz="2000" b="1" dirty="0" err="1">
                <a:solidFill>
                  <a:srgbClr val="1AB2E8"/>
                </a:solidFill>
              </a:rPr>
              <a:t>sqlsatParma</a:t>
            </a:r>
            <a:endParaRPr lang="en-US" sz="2000" b="1" dirty="0">
              <a:solidFill>
                <a:srgbClr val="1AB2E8"/>
              </a:solidFill>
            </a:endParaRPr>
          </a:p>
          <a:p>
            <a:pPr algn="ctr"/>
            <a:r>
              <a:rPr lang="en-US" sz="2000" b="1" dirty="0">
                <a:solidFill>
                  <a:srgbClr val="1AB2E8"/>
                </a:solidFill>
              </a:rPr>
              <a:t>#sqlsat566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9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Alessandro Rezzani | @</a:t>
            </a:r>
            <a:r>
              <a:rPr lang="en-US" sz="3600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alerezzani</a:t>
            </a:r>
            <a:endParaRPr lang="en-US" sz="3600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graphicFrame>
        <p:nvGraphicFramePr>
          <p:cNvPr id="3" name="Segnaposto contenuto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15249288"/>
              </p:ext>
            </p:extLst>
          </p:nvPr>
        </p:nvGraphicFramePr>
        <p:xfrm>
          <a:off x="174613" y="1487488"/>
          <a:ext cx="8804286" cy="451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6282">
                  <a:extLst>
                    <a:ext uri="{9D8B030D-6E8A-4147-A177-3AD203B41FA5}">
                      <a16:colId xmlns:a16="http://schemas.microsoft.com/office/drawing/2014/main" val="3654548977"/>
                    </a:ext>
                  </a:extLst>
                </a:gridCol>
                <a:gridCol w="2706986">
                  <a:extLst>
                    <a:ext uri="{9D8B030D-6E8A-4147-A177-3AD203B41FA5}">
                      <a16:colId xmlns:a16="http://schemas.microsoft.com/office/drawing/2014/main" val="1026195488"/>
                    </a:ext>
                  </a:extLst>
                </a:gridCol>
                <a:gridCol w="3411018">
                  <a:extLst>
                    <a:ext uri="{9D8B030D-6E8A-4147-A177-3AD203B41FA5}">
                      <a16:colId xmlns:a16="http://schemas.microsoft.com/office/drawing/2014/main" val="2319260364"/>
                    </a:ext>
                  </a:extLst>
                </a:gridCol>
              </a:tblGrid>
              <a:tr h="416983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Activities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 Mining and predictive analysis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 warehouse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ETL Processes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 Lake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OLAP cubes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Tabular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PowerBI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Models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Books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Business Intelligence.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Processi, metodi, utilizzo in azienda</a:t>
                      </a:r>
                    </a:p>
                    <a:p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Big Data.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Architettura, tecnologie e metodi per l’utilizzo di grandi basi di dati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Teaching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Università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Bocconi, Milan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Informatica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(2009-2011)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BI , R, Big Data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SDA Bocconi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Big Data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Courses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BI, Data Mining &amp; Big Data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Conf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&amp; Events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SQLPASS / SQL Saturday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WPC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SQL&amp;BI Conference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67743"/>
                  </a:ext>
                </a:extLst>
              </a:tr>
              <a:tr h="3451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06819"/>
                  </a:ext>
                </a:extLst>
              </a:tr>
            </a:tbl>
          </a:graphicData>
        </a:graphic>
      </p:graphicFrame>
      <p:pic>
        <p:nvPicPr>
          <p:cNvPr id="5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3" y="4320266"/>
            <a:ext cx="973482" cy="1446046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653" y="4307939"/>
            <a:ext cx="1025341" cy="14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723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Machine Learning </a:t>
            </a:r>
          </a:p>
          <a:p>
            <a:pPr marL="0" indent="0">
              <a:buNone/>
            </a:pPr>
            <a:r>
              <a:rPr lang="it-IT" sz="2800" dirty="0"/>
              <a:t>Azure ML Intro</a:t>
            </a:r>
          </a:p>
          <a:p>
            <a:pPr marL="0" indent="0">
              <a:buNone/>
            </a:pPr>
            <a:r>
              <a:rPr lang="it-IT" sz="2800" dirty="0"/>
              <a:t>R intro</a:t>
            </a:r>
          </a:p>
          <a:p>
            <a:pPr marL="0" indent="0">
              <a:buNone/>
            </a:pPr>
            <a:r>
              <a:rPr lang="it-IT" sz="2800" dirty="0"/>
              <a:t>R Integration</a:t>
            </a:r>
          </a:p>
          <a:p>
            <a:pPr marL="0" indent="0">
              <a:buNone/>
            </a:pPr>
            <a:r>
              <a:rPr lang="it-IT" sz="2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42561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Machine learning &amp; Data mining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sz="quarter" idx="10"/>
          </p:nvPr>
        </p:nvSpPr>
        <p:spPr>
          <a:xfrm>
            <a:off x="174612" y="1373810"/>
            <a:ext cx="8652143" cy="38705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800" dirty="0"/>
              <a:t>Machine Learning:</a:t>
            </a:r>
          </a:p>
          <a:p>
            <a:pPr marL="0" indent="0">
              <a:buNone/>
            </a:pPr>
            <a:r>
              <a:rPr lang="it-IT" sz="2800" dirty="0"/>
              <a:t>	algoritmi che consentono ai computer di imparare 	senza essere esplicitamente programmati per un 	specifico compito.</a:t>
            </a:r>
          </a:p>
          <a:p>
            <a:pPr marL="0" indent="0">
              <a:buNone/>
            </a:pPr>
            <a:endParaRPr lang="it-IT" sz="2800" dirty="0"/>
          </a:p>
          <a:p>
            <a:pPr marL="0" indent="0">
              <a:buNone/>
            </a:pPr>
            <a:r>
              <a:rPr lang="it-IT" sz="2800" dirty="0"/>
              <a:t>Data Mining:</a:t>
            </a:r>
          </a:p>
          <a:p>
            <a:pPr marL="0" indent="0">
              <a:buNone/>
            </a:pPr>
            <a:r>
              <a:rPr lang="it-IT" sz="2800" dirty="0"/>
              <a:t>	estrazione della conoscenza da dati che in apparenza 	non contengono alcuna struttura. Il data mining utilizza 	algoritmi di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3306535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Tipologie</a:t>
            </a:r>
            <a:r>
              <a:rPr lang="en-US" dirty="0"/>
              <a:t> di </a:t>
            </a:r>
            <a:r>
              <a:rPr lang="en-US" dirty="0" err="1"/>
              <a:t>problemi</a:t>
            </a:r>
            <a:r>
              <a:rPr lang="en-US" dirty="0"/>
              <a:t> di ML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Classificazione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un </a:t>
            </a:r>
            <a:r>
              <a:rPr lang="en-US" dirty="0" err="1">
                <a:solidFill>
                  <a:schemeClr val="tx1"/>
                </a:solidFill>
              </a:rPr>
              <a:t>dato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evento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oggetto</a:t>
            </a:r>
            <a:r>
              <a:rPr lang="en-US" dirty="0">
                <a:solidFill>
                  <a:schemeClr val="tx1"/>
                </a:solidFill>
              </a:rPr>
              <a:t> è A o B?</a:t>
            </a:r>
          </a:p>
          <a:p>
            <a:pPr lvl="1"/>
            <a:r>
              <a:rPr lang="it-IT" b="1" dirty="0" err="1"/>
              <a:t>Churn</a:t>
            </a:r>
            <a:r>
              <a:rPr lang="it-IT" b="1" dirty="0"/>
              <a:t> analysis </a:t>
            </a:r>
            <a:r>
              <a:rPr lang="it-IT" dirty="0"/>
              <a:t>: Quali clienti ci abbandoneranno per la concorrenza?</a:t>
            </a:r>
          </a:p>
          <a:p>
            <a:pPr lvl="1"/>
            <a:r>
              <a:rPr lang="it-IT" b="1" dirty="0"/>
              <a:t>Campagne di marketing mirate </a:t>
            </a:r>
            <a:r>
              <a:rPr lang="it-IT" dirty="0"/>
              <a:t>: Quali sono i clienti che risponderanno positivamente ad una campagna?</a:t>
            </a:r>
          </a:p>
          <a:p>
            <a:pPr lvl="1"/>
            <a:r>
              <a:rPr lang="it-IT" b="1" dirty="0"/>
              <a:t>Fraud detection</a:t>
            </a:r>
            <a:r>
              <a:rPr lang="it-IT" dirty="0"/>
              <a:t>:  Quali transazioni rappresentano comportamenti fraudolenti?</a:t>
            </a:r>
          </a:p>
          <a:p>
            <a:r>
              <a:rPr lang="it-IT" dirty="0"/>
              <a:t>Regressione: previsione di un numero anziché di una classe </a:t>
            </a:r>
          </a:p>
          <a:p>
            <a:r>
              <a:rPr lang="en-US" dirty="0"/>
              <a:t>Clustering: </a:t>
            </a:r>
            <a:r>
              <a:rPr lang="en-US" dirty="0">
                <a:solidFill>
                  <a:schemeClr val="tx1"/>
                </a:solidFill>
              </a:rPr>
              <a:t>Come </a:t>
            </a:r>
            <a:r>
              <a:rPr lang="en-US" dirty="0" err="1">
                <a:solidFill>
                  <a:schemeClr val="tx1"/>
                </a:solidFill>
              </a:rPr>
              <a:t>sono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organizzati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dati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it-IT" dirty="0"/>
              <a:t>Suddivisione della clientela in base ai comportamenti d'acquisto</a:t>
            </a:r>
          </a:p>
          <a:p>
            <a:pPr lvl="1"/>
            <a:r>
              <a:rPr lang="it-IT" dirty="0"/>
              <a:t>Separazione di documenti in gruppi omogenei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81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Tipologie</a:t>
            </a:r>
            <a:r>
              <a:rPr lang="en-US" dirty="0"/>
              <a:t> di </a:t>
            </a:r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Supervised:</a:t>
            </a:r>
          </a:p>
          <a:p>
            <a:pPr lvl="1"/>
            <a:r>
              <a:rPr lang="it-IT" dirty="0"/>
              <a:t>Agli algoritmi sono forniti sia gli input, sia gli output. </a:t>
            </a:r>
          </a:p>
          <a:p>
            <a:pPr lvl="1"/>
            <a:r>
              <a:rPr lang="it-IT" dirty="0"/>
              <a:t>L'algoritmo estrae i pattern di input che "spiegano" gli output.</a:t>
            </a:r>
          </a:p>
          <a:p>
            <a:endParaRPr lang="it-IT" dirty="0"/>
          </a:p>
          <a:p>
            <a:r>
              <a:rPr lang="it-IT" dirty="0"/>
              <a:t>Unsupervised:</a:t>
            </a:r>
          </a:p>
          <a:p>
            <a:pPr lvl="1"/>
            <a:r>
              <a:rPr lang="it-IT" dirty="0"/>
              <a:t>Agli algoritmi sono forniti gli input che il sistema riclassificherà ed 	organizzerà sulla base di caratteristiche comuni. </a:t>
            </a:r>
          </a:p>
          <a:p>
            <a:pPr lvl="1"/>
            <a:r>
              <a:rPr lang="it-IT" dirty="0"/>
              <a:t>Non è fornito 	alcun output noto a priori.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986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74947"/>
    </a:dk2>
    <a:lt2>
      <a:srgbClr val="EEECE1"/>
    </a:lt2>
    <a:accent1>
      <a:srgbClr val="163764"/>
    </a:accent1>
    <a:accent2>
      <a:srgbClr val="75982F"/>
    </a:accent2>
    <a:accent3>
      <a:srgbClr val="16223C"/>
    </a:accent3>
    <a:accent4>
      <a:srgbClr val="B18126"/>
    </a:accent4>
    <a:accent5>
      <a:srgbClr val="00517C"/>
    </a:accent5>
    <a:accent6>
      <a:srgbClr val="F79646"/>
    </a:accent6>
    <a:hlink>
      <a:srgbClr val="75982F"/>
    </a:hlink>
    <a:folHlink>
      <a:srgbClr val="7598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6594</TotalTime>
  <Words>1421</Words>
  <Application>Microsoft Office PowerPoint</Application>
  <PresentationFormat>Presentazione su schermo (4:3)</PresentationFormat>
  <Paragraphs>280</Paragraphs>
  <Slides>34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 New</vt:lpstr>
      <vt:lpstr>Segoe UI</vt:lpstr>
      <vt:lpstr>Segoe UI Light</vt:lpstr>
      <vt:lpstr>Wingdings</vt:lpstr>
      <vt:lpstr>Office Theme</vt:lpstr>
      <vt:lpstr>Using R in the Azure ML platform</vt:lpstr>
      <vt:lpstr>Sponsors</vt:lpstr>
      <vt:lpstr>Organizers</vt:lpstr>
      <vt:lpstr>Alessandro Rezzani | @alerezzani</vt:lpstr>
      <vt:lpstr>Agenda</vt:lpstr>
      <vt:lpstr>Machine learning</vt:lpstr>
      <vt:lpstr>Machine learning &amp; Data mining</vt:lpstr>
      <vt:lpstr>Tipologie di problemi di ML</vt:lpstr>
      <vt:lpstr>Tipologie di algoritmi</vt:lpstr>
      <vt:lpstr>Tipologie di algoritmi</vt:lpstr>
      <vt:lpstr>Il processo di di machine elarning</vt:lpstr>
      <vt:lpstr>Le fasi</vt:lpstr>
      <vt:lpstr>Azure ML - INTRO</vt:lpstr>
      <vt:lpstr>Tipologie di algoritmi</vt:lpstr>
      <vt:lpstr>Architettura</vt:lpstr>
      <vt:lpstr>R- INTRO</vt:lpstr>
      <vt:lpstr>R</vt:lpstr>
      <vt:lpstr>R INTRO</vt:lpstr>
      <vt:lpstr>Revolution R -&gt; Microsoft R</vt:lpstr>
      <vt:lpstr>Integrazione Azure ML- R</vt:lpstr>
      <vt:lpstr>Integrazione con R</vt:lpstr>
      <vt:lpstr>Integrazione con R</vt:lpstr>
      <vt:lpstr>Package AzureML per R</vt:lpstr>
      <vt:lpstr>Package AzureML</vt:lpstr>
      <vt:lpstr>DEMOS</vt:lpstr>
      <vt:lpstr>DEMO: MICE</vt:lpstr>
      <vt:lpstr>DEMO: MICE</vt:lpstr>
      <vt:lpstr>DEMO: VIM</vt:lpstr>
      <vt:lpstr>DEMO: Fuzzy Rules Based System</vt:lpstr>
      <vt:lpstr>DEMO: Fuzzy Rules Based System </vt:lpstr>
      <vt:lpstr>Conclusions</vt:lpstr>
      <vt:lpstr>Resources</vt:lpstr>
      <vt:lpstr>Q&amp;A</vt:lpstr>
      <vt:lpstr>Thanks!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alessandro rezzani</cp:lastModifiedBy>
  <cp:revision>288</cp:revision>
  <dcterms:created xsi:type="dcterms:W3CDTF">2011-08-19T20:30:49Z</dcterms:created>
  <dcterms:modified xsi:type="dcterms:W3CDTF">2016-11-25T08:37:45Z</dcterms:modified>
</cp:coreProperties>
</file>