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323000"/>
            <a:ext cx="9143280" cy="10135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323000"/>
            <a:ext cx="9143280" cy="10135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latin typeface="Arial"/>
              </a:rPr>
              <a:t>点击鼠标编辑标题文字格式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/>
              </a:rPr>
              <a:t>点击鼠标编辑大纲文字格式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latin typeface="Arial"/>
              </a:rPr>
              <a:t>第二个大纲级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/>
              </a:rPr>
              <a:t>第三大纲级别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latin typeface="Arial"/>
              </a:rPr>
              <a:t>第四大纲级别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第五大纲级别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第六大纲级别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第七大纲级别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280" cy="2186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latin typeface="Arial"/>
              </a:rPr>
              <a:t>点击鼠标编辑标题文字格式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latin typeface="Arial"/>
              </a:rPr>
              <a:t>点击鼠标编辑大纲文字格式</a:t>
            </a:r>
            <a:endParaRPr lang="en-US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latin typeface="Arial"/>
              </a:rPr>
              <a:t>第二个大纲级</a:t>
            </a:r>
            <a:endParaRPr lang="en-US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latin typeface="Arial"/>
              </a:rPr>
              <a:t>第三大纲级别</a:t>
            </a:r>
            <a:endParaRPr lang="en-US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latin typeface="Arial"/>
              </a:rPr>
              <a:t>第四大纲级别</a:t>
            </a:r>
            <a:endParaRPr lang="en-US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latin typeface="Arial"/>
              </a:rPr>
              <a:t>第五大纲级别</a:t>
            </a:r>
            <a:endParaRPr lang="en-US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latin typeface="Arial"/>
              </a:rPr>
              <a:t>第六大纲级别</a:t>
            </a:r>
            <a:endParaRPr lang="en-US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latin typeface="Arial"/>
              </a:rPr>
              <a:t>第七大纲级别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439200"/>
            <a:ext cx="9143280" cy="2186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ctr">
              <a:lnSpc>
                <a:spcPct val="13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Arial Black"/>
              </a:rPr>
              <a:t>动态二进制翻译测试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0078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zh-CN" sz="1800" b="0" strike="noStrike" spc="-1">
                <a:solidFill>
                  <a:srgbClr val="404040"/>
                </a:solidFill>
                <a:latin typeface="Arial Black"/>
              </a:rPr>
              <a:t>李旭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Arial Black"/>
              </a:rPr>
              <a:t>2021.11.19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83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BTRTG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96440" y="1230120"/>
            <a:ext cx="10622160" cy="265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指令统计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:352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2.1 General-Purpose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：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121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2.2 MMX: 40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2.3 SSE: 71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2.4 SSE2:69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2.5 x87-FPU: 51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主要没通过的测试指令是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MMX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x87-FPU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指令。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83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LATIVE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02960" y="1230120"/>
            <a:ext cx="67532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使用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keystone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汇编框架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执行指令块之后，比较指令块执行前后所保存的上下文，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3.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使用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RPC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框架（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C/S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），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x86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loongarch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执行结果实时比对。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4.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普通指令：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205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条，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x87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指令在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x87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分支单独测试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10" name="图片 6" descr="2021-11-18 22-21-49 的屏幕截图"/>
          <p:cNvPicPr/>
          <p:nvPr/>
        </p:nvPicPr>
        <p:blipFill>
          <a:blip r:embed="rId1"/>
          <a:stretch>
            <a:fillRect/>
          </a:stretch>
        </p:blipFill>
        <p:spPr>
          <a:xfrm>
            <a:off x="6856560" y="1230120"/>
            <a:ext cx="4118400" cy="495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83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LATIVE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12" name="图片 4" descr="2021-11-18 22-17-25 的屏幕截图"/>
          <p:cNvPicPr/>
          <p:nvPr/>
        </p:nvPicPr>
        <p:blipFill>
          <a:blip r:embed="rId1"/>
          <a:srcRect b="24238"/>
          <a:stretch>
            <a:fillRect/>
          </a:stretch>
        </p:blipFill>
        <p:spPr>
          <a:xfrm>
            <a:off x="576000" y="3096000"/>
            <a:ext cx="9505080" cy="335448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659880" y="1368000"/>
            <a:ext cx="767988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对于存在未定义行为的指令，某些情况下会导致结果的不同，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在随机到未定义行为时，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lative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将停止测试并报告指令错误，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为了使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lative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不被未定义行为影响，在测试时会屏蔽存在未定义行为的指令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，以及一些不能够进行随机测试的指令。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Noto Sans CJK SC" panose="020B0500000000000000" charset="-122"/>
              </a:rPr>
              <a:t>（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部分不能进行随机测试的指令可在单独处理后进行测试）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/>
          <p:cNvPicPr/>
          <p:nvPr/>
        </p:nvPicPr>
        <p:blipFill>
          <a:blip r:embed="rId1"/>
          <a:srcRect l="56048"/>
          <a:stretch>
            <a:fillRect/>
          </a:stretch>
        </p:blipFill>
        <p:spPr>
          <a:xfrm>
            <a:off x="648000" y="1296360"/>
            <a:ext cx="3743640" cy="446364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1296360"/>
            <a:ext cx="7464240" cy="460764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1559560" y="764540"/>
            <a:ext cx="2106295" cy="4210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Arial"/>
              </a:rPr>
              <a:t>生成的代码块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Shape 1"/>
          <p:cNvSpPr txBox="1"/>
          <p:nvPr/>
        </p:nvSpPr>
        <p:spPr>
          <a:xfrm>
            <a:off x="7464090" y="764350"/>
            <a:ext cx="3381120" cy="42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Arial"/>
              </a:rPr>
              <a:t>运行前后结果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360" y="657000"/>
            <a:ext cx="9863640" cy="5967000"/>
          </a:xfrm>
          <a:prstGeom prst="rect">
            <a:avLst/>
          </a:prstGeom>
          <a:ln>
            <a:noFill/>
          </a:ln>
        </p:spPr>
      </p:pic>
      <p:sp>
        <p:nvSpPr>
          <p:cNvPr id="118" name="TextShape 1"/>
          <p:cNvSpPr txBox="1"/>
          <p:nvPr/>
        </p:nvSpPr>
        <p:spPr>
          <a:xfrm>
            <a:off x="1296000" y="288000"/>
            <a:ext cx="3598200" cy="42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Arial"/>
              </a:rPr>
              <a:t>将</a:t>
            </a:r>
            <a:r>
              <a:rPr lang="en-US" sz="1800" b="0" strike="noStrike" spc="-1">
                <a:latin typeface="Arial"/>
              </a:rPr>
              <a:t>x86</a:t>
            </a:r>
            <a:r>
              <a:rPr lang="zh-CN" sz="1800" b="0" strike="noStrike" spc="-1">
                <a:latin typeface="Arial"/>
              </a:rPr>
              <a:t>和</a:t>
            </a:r>
            <a:r>
              <a:rPr lang="en-US" sz="1800" b="0" strike="noStrike" spc="-1">
                <a:latin typeface="Arial"/>
              </a:rPr>
              <a:t>3a5000</a:t>
            </a:r>
            <a:r>
              <a:rPr lang="zh-CN" sz="1800" b="0" strike="noStrike" spc="-1">
                <a:latin typeface="Arial"/>
              </a:rPr>
              <a:t>结果进行对比：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28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DBT_UT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79" name="图片 6" descr="2021-11-18 20-14-30 的屏幕截图"/>
          <p:cNvPicPr/>
          <p:nvPr/>
        </p:nvPicPr>
        <p:blipFill>
          <a:blip r:embed="rId1"/>
          <a:stretch>
            <a:fillRect/>
          </a:stretch>
        </p:blipFill>
        <p:spPr>
          <a:xfrm>
            <a:off x="369000" y="1907640"/>
            <a:ext cx="3881520" cy="3828240"/>
          </a:xfrm>
          <a:prstGeom prst="rect">
            <a:avLst/>
          </a:prstGeom>
          <a:ln>
            <a:noFill/>
          </a:ln>
        </p:spPr>
      </p:pic>
      <p:pic>
        <p:nvPicPr>
          <p:cNvPr id="80" name="图片 8" descr="2021-11-18 20-30-24 的屏幕截图"/>
          <p:cNvPicPr/>
          <p:nvPr/>
        </p:nvPicPr>
        <p:blipFill>
          <a:blip r:embed="rId2"/>
          <a:stretch>
            <a:fillRect/>
          </a:stretch>
        </p:blipFill>
        <p:spPr>
          <a:xfrm>
            <a:off x="4619520" y="2366640"/>
            <a:ext cx="6942960" cy="259020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744840" y="1384920"/>
            <a:ext cx="20332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输入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655240" y="1744920"/>
            <a:ext cx="20332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输出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28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DBT_UT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51000" y="5142240"/>
            <a:ext cx="9085320" cy="143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 Black"/>
              </a:rPr>
              <a:t>1.</a:t>
            </a:r>
            <a:r>
              <a:rPr lang="zh-CN" sz="2000" b="0" strike="noStrike" spc="-1">
                <a:solidFill>
                  <a:srgbClr val="404040"/>
                </a:solidFill>
                <a:latin typeface="Arial Black"/>
              </a:rPr>
              <a:t>内联汇编实现</a:t>
            </a:r>
            <a:r>
              <a:rPr lang="en-US" sz="2000" b="0" strike="noStrike" spc="-1">
                <a:solidFill>
                  <a:srgbClr val="404040"/>
                </a:solidFill>
                <a:latin typeface="Arial Black"/>
              </a:rPr>
              <a:t>, </a:t>
            </a:r>
            <a:r>
              <a:rPr lang="zh-CN" sz="2000" b="0" strike="noStrike" spc="-1">
                <a:solidFill>
                  <a:srgbClr val="404040"/>
                </a:solidFill>
                <a:latin typeface="Arial Black"/>
              </a:rPr>
              <a:t>由于编译器优化等因素导致实际使用的寄存器是不知道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5" name="图片 5" descr="2021-11-18 19-58-53 的屏幕截图"/>
          <p:cNvPicPr/>
          <p:nvPr/>
        </p:nvPicPr>
        <p:blipFill>
          <a:blip r:embed="rId1"/>
          <a:stretch>
            <a:fillRect/>
          </a:stretch>
        </p:blipFill>
        <p:spPr>
          <a:xfrm>
            <a:off x="351000" y="1230120"/>
            <a:ext cx="9835920" cy="373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28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DBT_UT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96440" y="1230120"/>
            <a:ext cx="10622160" cy="447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指令统计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: 380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1.1 arith: 17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1.2 farith: 33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1.3 fctrl: 7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1.4 fldst: 11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1.5 jcc: 37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1.6 logic : 17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1.7 mmx: 24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1.8 mov: 7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1.9 rflag: 35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1.10 string: 20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1.11 xmm: 172 </a:t>
            </a: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条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83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BTRTG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89" name="图片 2" descr="2021-11-18 20-38-25 的屏幕截图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00" y="1230120"/>
            <a:ext cx="7329240" cy="3973680"/>
          </a:xfrm>
          <a:prstGeom prst="rect">
            <a:avLst/>
          </a:prstGeom>
          <a:ln>
            <a:noFill/>
          </a:ln>
        </p:spPr>
      </p:pic>
      <p:pic>
        <p:nvPicPr>
          <p:cNvPr id="90" name="图片 3" descr="2021-11-18 20-49-52 的屏幕截图"/>
          <p:cNvPicPr/>
          <p:nvPr/>
        </p:nvPicPr>
        <p:blipFill>
          <a:blip r:embed="rId2"/>
          <a:stretch>
            <a:fillRect/>
          </a:stretch>
        </p:blipFill>
        <p:spPr>
          <a:xfrm>
            <a:off x="7770960" y="1230120"/>
            <a:ext cx="4080600" cy="39902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424800" y="5419080"/>
            <a:ext cx="79678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 xml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语法的模板，把立即数，寄存器用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xml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的元素包起来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解析模板，生成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NASM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格式的汇编指令。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83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BTRTG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93" name="图片 6" descr="2021-11-18 20-56-11 的屏幕截图"/>
          <p:cNvPicPr/>
          <p:nvPr/>
        </p:nvPicPr>
        <p:blipFill>
          <a:blip r:embed="rId1"/>
          <a:stretch>
            <a:fillRect/>
          </a:stretch>
        </p:blipFill>
        <p:spPr>
          <a:xfrm>
            <a:off x="420480" y="1878840"/>
            <a:ext cx="5719320" cy="275328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624240" y="4960800"/>
            <a:ext cx="8132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 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对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mm7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mm1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赋值，测试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movq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指令，直接对寄存器进行操作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 movq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指令执行后使用宏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check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直接检查寄存器的值。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74480" y="1370160"/>
            <a:ext cx="323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生成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NASM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格式的汇编指令。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83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BTRTG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97" name="图片 6" descr="2021-11-18 20-56-11 的屏幕截图"/>
          <p:cNvPicPr/>
          <p:nvPr/>
        </p:nvPicPr>
        <p:blipFill>
          <a:blip r:embed="rId1"/>
          <a:stretch>
            <a:fillRect/>
          </a:stretch>
        </p:blipFill>
        <p:spPr>
          <a:xfrm>
            <a:off x="403200" y="1230120"/>
            <a:ext cx="5719320" cy="27532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701640" y="4415760"/>
            <a:ext cx="574596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 check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宏对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fsave,frstor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有依赖，由于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fsave,frstor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的实现有问题，导致使用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fpu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寄存器的指令测试出错，不使用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fpu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寄存器的指令没影响。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9" name="图片 2" descr="2021-11-18 21-02-43 的屏幕截图"/>
          <p:cNvPicPr/>
          <p:nvPr/>
        </p:nvPicPr>
        <p:blipFill>
          <a:blip r:embed="rId2"/>
          <a:stretch>
            <a:fillRect/>
          </a:stretch>
        </p:blipFill>
        <p:spPr>
          <a:xfrm>
            <a:off x="6347520" y="40680"/>
            <a:ext cx="3839040" cy="66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83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BTRTG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01" name="图片 4" descr="2021-11-18 21-08-04 的屏幕截图"/>
          <p:cNvPicPr/>
          <p:nvPr/>
        </p:nvPicPr>
        <p:blipFill>
          <a:blip r:embed="rId1"/>
          <a:stretch>
            <a:fillRect/>
          </a:stretch>
        </p:blipFill>
        <p:spPr>
          <a:xfrm>
            <a:off x="568440" y="1921680"/>
            <a:ext cx="9305280" cy="435204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2171880" y="1522800"/>
            <a:ext cx="57459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x86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中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fsave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指令的语义：所保存的值。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288360"/>
            <a:ext cx="461880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83000"/>
          </a:bodyPr>
          <a:p>
            <a:pPr algn="ctr">
              <a:lnSpc>
                <a:spcPct val="13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Arial Black"/>
              </a:rPr>
              <a:t>单元测试：</a:t>
            </a:r>
            <a:r>
              <a:rPr lang="en-US" sz="4000" b="0" strike="noStrike" spc="-1">
                <a:solidFill>
                  <a:srgbClr val="000000"/>
                </a:solidFill>
                <a:latin typeface="Arial Black"/>
              </a:rPr>
              <a:t>BTRTG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04" name="图片 3" descr="2021-11-18 21-06-22 的屏幕截图"/>
          <p:cNvPicPr/>
          <p:nvPr/>
        </p:nvPicPr>
        <p:blipFill>
          <a:blip r:embed="rId1"/>
          <a:stretch>
            <a:fillRect/>
          </a:stretch>
        </p:blipFill>
        <p:spPr>
          <a:xfrm>
            <a:off x="326520" y="1230120"/>
            <a:ext cx="5765760" cy="412344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6093000" y="1230120"/>
            <a:ext cx="5745960" cy="1309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使用内联汇编测试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fsave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指令，发现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latx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中，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fsave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保存的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control word,status word,tag word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字段与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x86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不一致，保存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R0~R7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寄存器的值也与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x86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不一致。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Presentation</Application>
  <PresentationFormat/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Arial</vt:lpstr>
      <vt:lpstr>DejaVu Sans</vt:lpstr>
      <vt:lpstr>Symbol</vt:lpstr>
      <vt:lpstr>Arial Black</vt:lpstr>
      <vt:lpstr>DejaVu Sans</vt:lpstr>
      <vt:lpstr>Noto Sans CJK SC</vt:lpstr>
      <vt:lpstr>宋体</vt:lpstr>
      <vt:lpstr>文泉驿微米黑</vt:lpstr>
      <vt:lpstr>微软雅黑</vt:lpstr>
      <vt:lpstr>Arial Unicode MS</vt:lpstr>
      <vt:lpstr>Calibri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liyi</cp:lastModifiedBy>
  <cp:revision>23</cp:revision>
  <dcterms:created xsi:type="dcterms:W3CDTF">2021-11-26T03:14:49Z</dcterms:created>
  <dcterms:modified xsi:type="dcterms:W3CDTF">2021-11-26T03:14:49Z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1033-11.1.0.10702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