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9"/>
  </p:notesMasterIdLst>
  <p:handoutMasterIdLst>
    <p:handoutMasterId r:id="rId10"/>
  </p:handoutMasterIdLst>
  <p:sldIdLst>
    <p:sldId id="256" r:id="rId2"/>
    <p:sldId id="258" r:id="rId3"/>
    <p:sldId id="259" r:id="rId4"/>
    <p:sldId id="261" r:id="rId5"/>
    <p:sldId id="264" r:id="rId6"/>
    <p:sldId id="265" r:id="rId7"/>
    <p:sldId id="260" r:id="rId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107" d="100"/>
          <a:sy n="107" d="100"/>
        </p:scale>
        <p:origin x="78" y="1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3367168-A7C3-4A51-ACFE-4D76B720982F}" type="datetime1">
              <a:rPr lang="fr-FR" smtClean="0"/>
              <a:t>24/03/2025</a:t>
            </a:fld>
            <a:endParaRPr lang="fr-FR"/>
          </a:p>
        </p:txBody>
      </p:sp>
      <p:sp>
        <p:nvSpPr>
          <p:cNvPr id="4" name="Espace réservé du pied de page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fr-FR" smtClean="0"/>
              <a:t>‹N°›</a:t>
            </a:fld>
            <a:endParaRPr lang="fr-F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B4F1169-1988-463B-A52C-EF5C9A50040C}" type="datetime1">
              <a:rPr lang="fr-FR" noProof="0" smtClean="0"/>
              <a:t>24/03/2025</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fr-FR" noProof="0" smtClean="0"/>
              <a:t>‹N°›</a:t>
            </a:fld>
            <a:endParaRPr lang="fr-F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1</a:t>
            </a:fld>
            <a:endParaRPr lang="fr-F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C6B3AB32-59DF-41F1-9618-EDFBF5049629}" type="slidenum">
              <a:rPr lang="fr-FR" smtClean="0"/>
              <a:t>2</a:t>
            </a:fld>
            <a:endParaRPr lang="fr-FR"/>
          </a:p>
        </p:txBody>
      </p:sp>
    </p:spTree>
    <p:extLst>
      <p:ext uri="{BB962C8B-B14F-4D97-AF65-F5344CB8AC3E}">
        <p14:creationId xmlns:p14="http://schemas.microsoft.com/office/powerpoint/2010/main" val="2289636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3</a:t>
            </a:fld>
            <a:endParaRPr lang="fr-FR"/>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C6B3AB32-59DF-41F1-9618-EDFBF5049629}" type="slidenum">
              <a:rPr lang="fr-FR" smtClean="0"/>
              <a:t>7</a:t>
            </a:fld>
            <a:endParaRPr lang="fr-FR"/>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fr-FR" noProof="0"/>
              <a:t>Modifiez le style du titre</a:t>
            </a:r>
          </a:p>
        </p:txBody>
      </p:sp>
      <p:sp>
        <p:nvSpPr>
          <p:cNvPr id="3" name="Sous-titr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F3B20A7-A3FE-46B9-84EA-B4257BA7E60C}" type="datetime1">
              <a:rPr lang="fr-FR" noProof="0" smtClean="0"/>
              <a:t>24/03/2025</a:t>
            </a:fld>
            <a:endParaRPr lang="fr-FR" noProof="0"/>
          </a:p>
        </p:txBody>
      </p:sp>
      <p:sp>
        <p:nvSpPr>
          <p:cNvPr id="5" name="Espace réservé du pied de page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7E5E3FBB-57D2-4FB3-B51E-0FDE8CEE6791}"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vertical 1"/>
          <p:cNvSpPr>
            <a:spLocks noGrp="1"/>
          </p:cNvSpPr>
          <p:nvPr>
            <p:ph type="title" orient="vert"/>
          </p:nvPr>
        </p:nvSpPr>
        <p:spPr>
          <a:xfrm>
            <a:off x="8839201" y="675726"/>
            <a:ext cx="2004164" cy="5183073"/>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774923" y="675726"/>
            <a:ext cx="7896279" cy="5183073"/>
          </a:xfrm>
        </p:spPr>
        <p:txBody>
          <a:bodyPr vert="eaVert" rtlCol="0" anchor="t"/>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BE9F9435-70D7-42BA-8564-5EC34B97B69E}" type="datetime1">
              <a:rPr lang="fr-FR" noProof="0" smtClean="0"/>
              <a:t>24/03/2025</a:t>
            </a:fld>
            <a:endParaRPr lang="fr-FR" noProof="0"/>
          </a:p>
        </p:txBody>
      </p:sp>
      <p:sp>
        <p:nvSpPr>
          <p:cNvPr id="5" name="Espace réservé du pied de page 4"/>
          <p:cNvSpPr>
            <a:spLocks noGrp="1"/>
          </p:cNvSpPr>
          <p:nvPr>
            <p:ph type="ftr" sz="quarter" idx="11"/>
          </p:nvPr>
        </p:nvSpPr>
        <p:spPr>
          <a:xfrm>
            <a:off x="774923" y="5951811"/>
            <a:ext cx="7896279"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702156"/>
            <a:ext cx="11029616" cy="1013800"/>
          </a:xfrm>
        </p:spPr>
        <p:txBody>
          <a:bodyPr rtlCol="0"/>
          <a:lstStyle/>
          <a:p>
            <a:pPr rtl="0"/>
            <a:r>
              <a:rPr lang="fr-FR" noProof="0"/>
              <a:t>Modifiez le style du titre</a:t>
            </a:r>
          </a:p>
        </p:txBody>
      </p:sp>
      <p:sp>
        <p:nvSpPr>
          <p:cNvPr id="3" name="Espace réservé du contenu 2"/>
          <p:cNvSpPr>
            <a:spLocks noGrp="1"/>
          </p:cNvSpPr>
          <p:nvPr>
            <p:ph idx="1" hasCustomPrompt="1"/>
          </p:nvPr>
        </p:nvSpPr>
        <p:spPr>
          <a:xfrm>
            <a:off x="581192" y="2180496"/>
            <a:ext cx="11029615" cy="3678303"/>
          </a:xfrm>
        </p:spPr>
        <p:txBody>
          <a:bodyPr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9B34D2F-0B02-482E-ABD2-95D8C2FF2A58}"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a:xfrm>
            <a:off x="10558300" y="5956137"/>
            <a:ext cx="1052508" cy="365125"/>
          </a:xfrm>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fr-FR" noProof="0"/>
              <a:t>Modifiez le style du titre</a:t>
            </a:r>
          </a:p>
        </p:txBody>
      </p:sp>
      <p:sp>
        <p:nvSpPr>
          <p:cNvPr id="3" name="Espace réservé du texte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 du masque</a:t>
            </a:r>
          </a:p>
        </p:txBody>
      </p:sp>
      <p:sp>
        <p:nvSpPr>
          <p:cNvPr id="4" name="Espace réservé de la date 3"/>
          <p:cNvSpPr>
            <a:spLocks noGrp="1"/>
          </p:cNvSpPr>
          <p:nvPr>
            <p:ph type="dt" sz="half" idx="10"/>
          </p:nvPr>
        </p:nvSpPr>
        <p:spPr/>
        <p:txBody>
          <a:bodyPr rtlCol="0"/>
          <a:lstStyle>
            <a:lvl1pPr>
              <a:defRPr>
                <a:solidFill>
                  <a:schemeClr val="accent1">
                    <a:lumMod val="75000"/>
                    <a:lumOff val="25000"/>
                  </a:schemeClr>
                </a:solidFill>
              </a:defRPr>
            </a:lvl1pPr>
          </a:lstStyle>
          <a:p>
            <a:pPr rtl="0"/>
            <a:fld id="{126ECFBB-4871-428F-B4AE-1EF357E63674}" type="datetime1">
              <a:rPr lang="fr-FR" noProof="0" smtClean="0"/>
              <a:t>24/03/2025</a:t>
            </a:fld>
            <a:endParaRPr lang="fr-FR" noProof="0"/>
          </a:p>
        </p:txBody>
      </p:sp>
      <p:sp>
        <p:nvSpPr>
          <p:cNvPr id="5" name="Espace réservé du pied de page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6" name="Espace réservé du numéro de diapositive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581193" y="2228003"/>
            <a:ext cx="5422390"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88417" y="2228003"/>
            <a:ext cx="5422392" cy="3633047"/>
          </a:xfrm>
        </p:spPr>
        <p:txBody>
          <a:bodyPr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75517F14-0D9C-452E-A596-36902551AE9C}" type="datetime1">
              <a:rPr lang="fr-FR" noProof="0" smtClean="0"/>
              <a:t>24/03/2025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re 1"/>
          <p:cNvSpPr>
            <a:spLocks noGrp="1"/>
          </p:cNvSpPr>
          <p:nvPr>
            <p:ph type="title"/>
          </p:nvPr>
        </p:nvSpPr>
        <p:spPr>
          <a:xfrm>
            <a:off x="581193" y="729658"/>
            <a:ext cx="11029616" cy="988332"/>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4" name="Espace réservé du contenu 3"/>
          <p:cNvSpPr>
            <a:spLocks noGrp="1"/>
          </p:cNvSpPr>
          <p:nvPr>
            <p:ph sz="half" idx="2" hasCustomPrompt="1"/>
          </p:nvPr>
        </p:nvSpPr>
        <p:spPr>
          <a:xfrm>
            <a:off x="581194"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 du masque</a:t>
            </a:r>
          </a:p>
        </p:txBody>
      </p:sp>
      <p:sp>
        <p:nvSpPr>
          <p:cNvPr id="6" name="Espace réservé du contenu 5"/>
          <p:cNvSpPr>
            <a:spLocks noGrp="1"/>
          </p:cNvSpPr>
          <p:nvPr>
            <p:ph sz="quarter" idx="4" hasCustomPrompt="1"/>
          </p:nvPr>
        </p:nvSpPr>
        <p:spPr>
          <a:xfrm>
            <a:off x="6217709" y="2926052"/>
            <a:ext cx="5393100" cy="2934999"/>
          </a:xfrm>
        </p:spPr>
        <p:txBody>
          <a:bodyPr rtlCol="0" anchor="t">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FA9BF800-A62B-4735-B9A7-5450007C0A78}" type="datetime1">
              <a:rPr lang="fr-FR" noProof="0" smtClean="0"/>
              <a:t>24/03/2025</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rtlCol="0"/>
          <a:lstStyle/>
          <a:p>
            <a:pPr rtl="0"/>
            <a:fld id="{F47267E0-A979-4430-94B4-54611641D8EE}" type="datetime1">
              <a:rPr lang="fr-FR" noProof="0" smtClean="0"/>
              <a:t>24/03/2025</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re 1"/>
          <p:cNvSpPr>
            <a:spLocks noGrp="1"/>
          </p:cNvSpPr>
          <p:nvPr>
            <p:ph type="title"/>
          </p:nvPr>
        </p:nvSpPr>
        <p:spPr>
          <a:xfrm>
            <a:off x="575894" y="729658"/>
            <a:ext cx="11029616" cy="988332"/>
          </a:xfrm>
        </p:spPr>
        <p:txBody>
          <a:bodyPr rtlCol="0"/>
          <a:lstStyle/>
          <a:p>
            <a:pPr rtl="0"/>
            <a:r>
              <a:rPr lang="fr-FR" noProof="0"/>
              <a:t>Modifiez le style du titre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C58A73B6-B077-488D-82CF-3056D5BAC73E}" type="datetime1">
              <a:rPr lang="fr-FR" noProof="0" smtClean="0"/>
              <a:t>24/03/2025</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r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fr-FR" noProof="0"/>
              <a:t>Modifiez le style du titre</a:t>
            </a:r>
          </a:p>
        </p:txBody>
      </p:sp>
      <p:sp>
        <p:nvSpPr>
          <p:cNvPr id="3" name="Espace réservé du contenu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lvl1pPr>
              <a:defRPr>
                <a:solidFill>
                  <a:schemeClr val="accent1">
                    <a:lumMod val="75000"/>
                    <a:lumOff val="25000"/>
                  </a:schemeClr>
                </a:solidFill>
              </a:defRPr>
            </a:lvl1pPr>
          </a:lstStyle>
          <a:p>
            <a:pPr rtl="0"/>
            <a:fld id="{98F108A3-3495-404B-9869-1BA62DF0E465}" type="datetime1">
              <a:rPr lang="fr-FR" noProof="0" smtClean="0"/>
              <a:t>24/03/2025</a:t>
            </a:fld>
            <a:endParaRPr lang="fr-FR" noProof="0"/>
          </a:p>
        </p:txBody>
      </p:sp>
      <p:sp>
        <p:nvSpPr>
          <p:cNvPr id="6" name="Espace réservé du pied de page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fr-FR" noProof="0"/>
          </a:p>
        </p:txBody>
      </p:sp>
      <p:sp>
        <p:nvSpPr>
          <p:cNvPr id="7" name="Espace réservé du numéro de diapositive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 du masque</a:t>
            </a:r>
          </a:p>
        </p:txBody>
      </p:sp>
      <p:sp>
        <p:nvSpPr>
          <p:cNvPr id="5" name="Espace réservé de la date 4"/>
          <p:cNvSpPr>
            <a:spLocks noGrp="1"/>
          </p:cNvSpPr>
          <p:nvPr>
            <p:ph type="dt" sz="half" idx="10"/>
          </p:nvPr>
        </p:nvSpPr>
        <p:spPr/>
        <p:txBody>
          <a:bodyPr rtlCol="0"/>
          <a:lstStyle/>
          <a:p>
            <a:pPr rtl="0"/>
            <a:fld id="{94B550F6-4238-41AE-B6F4-4D375745C983}" type="datetime1">
              <a:rPr lang="fr-FR" noProof="0" smtClean="0"/>
              <a:t>24/03/2025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217C01CDF565}" type="slidenum">
              <a:rPr lang="fr-FR" noProof="0" smtClean="0"/>
              <a:pPr/>
              <a:t>‹N°›</a:t>
            </a:fld>
            <a:endParaRPr lang="fr-F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fr-FR" noProof="0"/>
              <a:t>Modifiez le style du titre</a:t>
            </a:r>
          </a:p>
        </p:txBody>
      </p:sp>
      <p:sp>
        <p:nvSpPr>
          <p:cNvPr id="3" name="Espace réservé du texte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BBB97F02-5EDD-4BF6-BE41-AB41D1FEABF8}" type="datetime1">
              <a:rPr lang="fr-FR" noProof="0" smtClean="0"/>
              <a:t>24/03/2025</a:t>
            </a:fld>
            <a:endParaRPr lang="fr-FR" noProof="0"/>
          </a:p>
        </p:txBody>
      </p:sp>
      <p:sp>
        <p:nvSpPr>
          <p:cNvPr id="5" name="Espace réservé du pied de page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fr-FR" noProof="0"/>
          </a:p>
        </p:txBody>
      </p:sp>
      <p:sp>
        <p:nvSpPr>
          <p:cNvPr id="6" name="Espace réservé du numéro de diapositive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fr-FR" noProof="0" smtClean="0"/>
              <a:pPr/>
              <a:t>‹N°›</a:t>
            </a:fld>
            <a:endParaRPr lang="fr-FR"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roadcom.com/blog" TargetMode="External"/><Relationship Id="rId2" Type="http://schemas.openxmlformats.org/officeDocument/2006/relationships/hyperlink" Target="https://securelist.com/" TargetMode="External"/><Relationship Id="rId1" Type="http://schemas.openxmlformats.org/officeDocument/2006/relationships/slideLayout" Target="../slideLayouts/slideLayout2.xml"/><Relationship Id="rId5" Type="http://schemas.openxmlformats.org/officeDocument/2006/relationships/hyperlink" Target="https://www.abuse.ch/" TargetMode="External"/><Relationship Id="rId4" Type="http://schemas.openxmlformats.org/officeDocument/2006/relationships/hyperlink" Target="https://www.virustotal.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pic>
        <p:nvPicPr>
          <p:cNvPr id="7" name="Image 6" descr="Connexions numériqu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18025" y="0"/>
            <a:ext cx="12191980" cy="6857990"/>
          </a:xfrm>
          <a:prstGeom prst="rect">
            <a:avLst/>
          </a:prstGeom>
        </p:spPr>
      </p:pic>
      <p:grpSp>
        <p:nvGrpSpPr>
          <p:cNvPr id="17" name="Groupe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fr-FR" sz="6000" dirty="0">
                <a:solidFill>
                  <a:schemeClr val="bg1"/>
                </a:solidFill>
              </a:rPr>
              <a:t>veille informationnelle</a:t>
            </a:r>
          </a:p>
        </p:txBody>
      </p:sp>
      <p:sp>
        <p:nvSpPr>
          <p:cNvPr id="3" name="Sous-titr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Autofit/>
          </a:bodyPr>
          <a:lstStyle/>
          <a:p>
            <a:pPr algn="ctr" rtl="0"/>
            <a:r>
              <a:rPr lang="fr-FR" sz="4800" dirty="0">
                <a:solidFill>
                  <a:srgbClr val="7CEBFF"/>
                </a:solidFill>
              </a:rPr>
              <a:t>Spy Eye  </a:t>
            </a:r>
          </a:p>
        </p:txBody>
      </p:sp>
    </p:spTree>
    <p:extLst>
      <p:ext uri="{BB962C8B-B14F-4D97-AF65-F5344CB8AC3E}">
        <p14:creationId xmlns:p14="http://schemas.microsoft.com/office/powerpoint/2010/main" val="1487700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1633EB-7DCB-4DDC-80AF-C885A3EE1245}"/>
              </a:ext>
            </a:extLst>
          </p:cNvPr>
          <p:cNvSpPr>
            <a:spLocks noGrp="1"/>
          </p:cNvSpPr>
          <p:nvPr>
            <p:ph type="title"/>
          </p:nvPr>
        </p:nvSpPr>
        <p:spPr>
          <a:xfrm>
            <a:off x="489117" y="444987"/>
            <a:ext cx="11029616" cy="988332"/>
          </a:xfrm>
        </p:spPr>
        <p:txBody>
          <a:bodyPr rtlCol="0">
            <a:normAutofit/>
          </a:bodyPr>
          <a:lstStyle/>
          <a:p>
            <a:pPr algn="ctr" rtl="0"/>
            <a:r>
              <a:rPr lang="fr-FR" dirty="0">
                <a:solidFill>
                  <a:schemeClr val="accent2">
                    <a:lumMod val="60000"/>
                    <a:lumOff val="40000"/>
                  </a:schemeClr>
                </a:solidFill>
              </a:rPr>
              <a:t>L’introduction pour notre veille informationnelle </a:t>
            </a:r>
          </a:p>
        </p:txBody>
      </p:sp>
      <p:pic>
        <p:nvPicPr>
          <p:cNvPr id="11" name="Espace réservé du contenu 4" descr="Graphique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3" cstate="screen">
            <a:extLst>
              <a:ext uri="{28A0092B-C50C-407E-A947-70E740481C1C}">
                <a14:useLocalDpi xmlns:a14="http://schemas.microsoft.com/office/drawing/2010/main"/>
              </a:ext>
            </a:extLst>
          </a:blip>
          <a:stretch/>
        </p:blipFill>
        <p:spPr>
          <a:xfrm>
            <a:off x="581025" y="2231480"/>
            <a:ext cx="5422900" cy="3625353"/>
          </a:xfrm>
        </p:spPr>
      </p:pic>
      <p:pic>
        <p:nvPicPr>
          <p:cNvPr id="13" name="Image 12" descr="Une image contenant capture d’écran, espace, Bleu électrique, Graphique&#10;&#10;Le contenu généré par l’IA peut être incorrect.">
            <a:extLst>
              <a:ext uri="{FF2B5EF4-FFF2-40B4-BE49-F238E27FC236}">
                <a16:creationId xmlns:a16="http://schemas.microsoft.com/office/drawing/2014/main" id="{32EB28A2-500B-2532-6F5C-84D9F23A28B8}"/>
              </a:ext>
            </a:extLst>
          </p:cNvPr>
          <p:cNvPicPr>
            <a:picLocks noChangeAspect="1"/>
          </p:cNvPicPr>
          <p:nvPr/>
        </p:nvPicPr>
        <p:blipFill>
          <a:blip r:embed="rId4"/>
          <a:stretch>
            <a:fillRect/>
          </a:stretch>
        </p:blipFill>
        <p:spPr>
          <a:xfrm>
            <a:off x="581025" y="2231480"/>
            <a:ext cx="5422900" cy="3625352"/>
          </a:xfrm>
          <a:prstGeom prst="rect">
            <a:avLst/>
          </a:prstGeom>
        </p:spPr>
      </p:pic>
      <p:sp>
        <p:nvSpPr>
          <p:cNvPr id="15" name="Espace réservé du contenu 14">
            <a:extLst>
              <a:ext uri="{FF2B5EF4-FFF2-40B4-BE49-F238E27FC236}">
                <a16:creationId xmlns:a16="http://schemas.microsoft.com/office/drawing/2014/main" id="{89DD2875-193D-F963-6BC5-3FF05075BBC6}"/>
              </a:ext>
            </a:extLst>
          </p:cNvPr>
          <p:cNvSpPr>
            <a:spLocks noGrp="1"/>
          </p:cNvSpPr>
          <p:nvPr>
            <p:ph sz="half" idx="2"/>
          </p:nvPr>
        </p:nvSpPr>
        <p:spPr/>
        <p:txBody>
          <a:bodyPr/>
          <a:lstStyle/>
          <a:p>
            <a:r>
              <a:rPr lang="fr-FR" b="1" i="1" dirty="0"/>
              <a:t>SpyEye</a:t>
            </a:r>
            <a:r>
              <a:rPr lang="fr-FR" i="1" dirty="0"/>
              <a:t> est un malware bancaire de type cheval de Troie bancaire qui a été utilisé principalement pour voler des informations bancaires et des données personnelles sensibles. Développé en 2009, il a été conçu pour infecter des ordinateurs et des appareils, puis collecter des informations relatives à des transactions financières, telles que des identifiants bancaires, des mots de passe, des numéros de cartes de crédit</a:t>
            </a:r>
          </a:p>
          <a:p>
            <a:endParaRPr lang="fr-FR" i="1" dirty="0"/>
          </a:p>
        </p:txBody>
      </p:sp>
    </p:spTree>
    <p:extLst>
      <p:ext uri="{BB962C8B-B14F-4D97-AF65-F5344CB8AC3E}">
        <p14:creationId xmlns:p14="http://schemas.microsoft.com/office/powerpoint/2010/main" val="497607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2616EE-270D-4F4C-BA1F-2708D387B800}"/>
              </a:ext>
            </a:extLst>
          </p:cNvPr>
          <p:cNvSpPr>
            <a:spLocks noGrp="1"/>
          </p:cNvSpPr>
          <p:nvPr>
            <p:ph type="title"/>
          </p:nvPr>
        </p:nvSpPr>
        <p:spPr>
          <a:xfrm>
            <a:off x="581193" y="729658"/>
            <a:ext cx="11029616" cy="988332"/>
          </a:xfrm>
        </p:spPr>
        <p:txBody>
          <a:bodyPr rtlCol="0" anchor="b">
            <a:normAutofit/>
          </a:bodyPr>
          <a:lstStyle/>
          <a:p>
            <a:pPr algn="ctr" rtl="0"/>
            <a:r>
              <a:rPr lang="fr-FR" sz="4400" dirty="0">
                <a:solidFill>
                  <a:schemeClr val="accent2">
                    <a:lumMod val="60000"/>
                    <a:lumOff val="40000"/>
                  </a:schemeClr>
                </a:solidFill>
              </a:rPr>
              <a:t>Le fonctionnement de Spy EYE  </a:t>
            </a:r>
          </a:p>
        </p:txBody>
      </p:sp>
      <p:pic>
        <p:nvPicPr>
          <p:cNvPr id="1026" name="Picture 2" descr="Une image contenant texte, capture d’écran, logiciel, Page web&#10;&#10;Description générée automatiquement">
            <a:extLst>
              <a:ext uri="{FF2B5EF4-FFF2-40B4-BE49-F238E27FC236}">
                <a16:creationId xmlns:a16="http://schemas.microsoft.com/office/drawing/2014/main" id="{CE05FBB8-D798-5F62-4755-E66D6983E40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477582" y="2228003"/>
            <a:ext cx="4844062" cy="3633047"/>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024" name="Espace réservé du contenu 1023">
            <a:extLst>
              <a:ext uri="{FF2B5EF4-FFF2-40B4-BE49-F238E27FC236}">
                <a16:creationId xmlns:a16="http://schemas.microsoft.com/office/drawing/2014/main" id="{5712173F-4A09-17C2-C519-A0BF02D77A85}"/>
              </a:ext>
            </a:extLst>
          </p:cNvPr>
          <p:cNvSpPr>
            <a:spLocks noGrp="1"/>
          </p:cNvSpPr>
          <p:nvPr>
            <p:ph sz="half" idx="1"/>
          </p:nvPr>
        </p:nvSpPr>
        <p:spPr>
          <a:xfrm>
            <a:off x="491706" y="1717990"/>
            <a:ext cx="5377988" cy="5200395"/>
          </a:xfrm>
        </p:spPr>
        <p:txBody>
          <a:bodyPr>
            <a:normAutofit fontScale="92500" lnSpcReduction="10000"/>
          </a:bodyPr>
          <a:lstStyle/>
          <a:p>
            <a:pPr marL="0" indent="0">
              <a:buNone/>
            </a:pPr>
            <a:r>
              <a:rPr lang="fr-FR" dirty="0"/>
              <a:t>SpyEye utilise un </a:t>
            </a:r>
            <a:r>
              <a:rPr lang="fr-FR" b="1" dirty="0"/>
              <a:t>keylogger</a:t>
            </a:r>
            <a:r>
              <a:rPr lang="fr-FR" dirty="0"/>
              <a:t> (registre des frappes) pour enregistrer les touches pressées par l'utilisateur. Lorsqu'un utilisateur saisit des informations bancaires, celles-ci sont envoyées directement au cybercriminel.</a:t>
            </a:r>
          </a:p>
          <a:p>
            <a:pPr marL="0" indent="0">
              <a:buNone/>
            </a:pPr>
            <a:r>
              <a:rPr lang="fr-FR" b="1" dirty="0"/>
              <a:t>Hameçonnage (Phishing) </a:t>
            </a:r>
            <a:r>
              <a:rPr lang="fr-FR" dirty="0"/>
              <a:t>: SpyEye peut afficher des pages Web falsifiées qui imitent celles des banques ou des sites financiers, trompant l'utilisateur pour qu'il saisisse ses informations de connexion.</a:t>
            </a:r>
          </a:p>
          <a:p>
            <a:pPr marL="0" indent="0">
              <a:buNone/>
            </a:pPr>
            <a:r>
              <a:rPr lang="fr-FR" b="1" dirty="0"/>
              <a:t>Botnet</a:t>
            </a:r>
            <a:r>
              <a:rPr lang="fr-FR" dirty="0"/>
              <a:t> : SpyEye permet à l'attaquant de contrôler un réseau d'ordinateurs infectés (un </a:t>
            </a:r>
            <a:r>
              <a:rPr lang="fr-FR" b="1" dirty="0"/>
              <a:t>botnet</a:t>
            </a:r>
            <a:r>
              <a:rPr lang="fr-FR" dirty="0"/>
              <a:t>) pour effectuer des actions comme l'envoi de spam, la récupération de données, ou encore la réalisation d'attaques DDoS (attaque par déni de service distribué).</a:t>
            </a:r>
          </a:p>
          <a:p>
            <a:pPr marL="0" indent="0">
              <a:buNone/>
            </a:pPr>
            <a:r>
              <a:rPr lang="fr-FR" b="1" dirty="0"/>
              <a:t>Interface de Commande et de Contrôle (C&amp;C) </a:t>
            </a:r>
            <a:r>
              <a:rPr lang="fr-FR" dirty="0"/>
              <a:t>: Les machines infectées par SpyEye communiquent avec un serveur de commande et de contrôle (C&amp;C), qui permet à l'attaquant de gérer et de piloter les actions du malware. Ce serveur C&amp;C est souvent caché derrière des proxys ou des VPN pour masquer son identité</a:t>
            </a:r>
          </a:p>
        </p:txBody>
      </p:sp>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21EC37-77C7-3E81-FDF4-02A46D95C7FA}"/>
              </a:ext>
            </a:extLst>
          </p:cNvPr>
          <p:cNvSpPr>
            <a:spLocks noGrp="1"/>
          </p:cNvSpPr>
          <p:nvPr>
            <p:ph type="title"/>
          </p:nvPr>
        </p:nvSpPr>
        <p:spPr/>
        <p:txBody>
          <a:bodyPr>
            <a:normAutofit/>
          </a:bodyPr>
          <a:lstStyle/>
          <a:p>
            <a:pPr algn="ctr"/>
            <a:r>
              <a:rPr lang="fr-FR" sz="3600" dirty="0">
                <a:solidFill>
                  <a:schemeClr val="accent2">
                    <a:lumMod val="60000"/>
                    <a:lumOff val="40000"/>
                  </a:schemeClr>
                </a:solidFill>
              </a:rPr>
              <a:t>L’impact de spy eye et la prévention </a:t>
            </a:r>
          </a:p>
        </p:txBody>
      </p:sp>
      <p:sp>
        <p:nvSpPr>
          <p:cNvPr id="4" name="Rectangle 1">
            <a:extLst>
              <a:ext uri="{FF2B5EF4-FFF2-40B4-BE49-F238E27FC236}">
                <a16:creationId xmlns:a16="http://schemas.microsoft.com/office/drawing/2014/main" id="{D6653172-1A2D-BB07-B24C-7CDCFD684A1A}"/>
              </a:ext>
            </a:extLst>
          </p:cNvPr>
          <p:cNvSpPr>
            <a:spLocks noGrp="1" noChangeArrowheads="1"/>
          </p:cNvSpPr>
          <p:nvPr>
            <p:ph idx="1"/>
          </p:nvPr>
        </p:nvSpPr>
        <p:spPr bwMode="auto">
          <a:xfrm>
            <a:off x="91222" y="2071208"/>
            <a:ext cx="1216691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fr-FR" altLang="fr-FR" sz="1800" b="0" i="0" u="none" strike="noStrike" cap="none" normalizeH="0" baseline="0" dirty="0">
                <a:ln>
                  <a:noFill/>
                </a:ln>
                <a:solidFill>
                  <a:schemeClr val="tx1"/>
                </a:solidFill>
                <a:effectLst/>
                <a:latin typeface="Arial" panose="020B0604020202020204" pitchFamily="34" charset="0"/>
              </a:rPr>
              <a:t>SpyEye a infecté </a:t>
            </a:r>
            <a:r>
              <a:rPr kumimoji="0" lang="fr-FR" altLang="fr-FR" sz="1800" i="0" u="none" strike="noStrike" cap="none" normalizeH="0" baseline="0" dirty="0">
                <a:ln>
                  <a:noFill/>
                </a:ln>
                <a:solidFill>
                  <a:schemeClr val="tx1"/>
                </a:solidFill>
                <a:effectLst/>
                <a:latin typeface="Arial" panose="020B0604020202020204" pitchFamily="34" charset="0"/>
              </a:rPr>
              <a:t>plusieurs centaines de milliers d’ordin</a:t>
            </a:r>
            <a:r>
              <a:rPr lang="fr-FR" altLang="fr-FR" dirty="0">
                <a:solidFill>
                  <a:schemeClr val="tx1"/>
                </a:solidFill>
                <a:latin typeface="Arial" panose="020B0604020202020204" pitchFamily="34" charset="0"/>
              </a:rPr>
              <a:t>ateurs, voire plus d’un million dans le cadre de</a:t>
            </a:r>
          </a:p>
          <a:p>
            <a:pPr marL="0" marR="0" lvl="0" indent="0" algn="l" defTabSz="914400" rtl="0" eaLnBrk="0" fontAlgn="base" latinLnBrk="0" hangingPunct="0">
              <a:lnSpc>
                <a:spcPct val="100000"/>
              </a:lnSpc>
              <a:spcBef>
                <a:spcPct val="0"/>
              </a:spcBef>
              <a:spcAft>
                <a:spcPct val="0"/>
              </a:spcAft>
              <a:buClrTx/>
              <a:buSzTx/>
              <a:buNone/>
              <a:tabLst/>
            </a:pPr>
            <a:r>
              <a:rPr lang="fr-FR" altLang="fr-FR" dirty="0">
                <a:solidFill>
                  <a:schemeClr val="tx1"/>
                </a:solidFill>
                <a:latin typeface="Arial" panose="020B0604020202020204" pitchFamily="34" charset="0"/>
              </a:rPr>
              <a:t>Ses attaques. Ça leurs a permis de vol des données bancaires, Fraude par carte bancaires, vol d’identifiants personnels  </a:t>
            </a:r>
          </a:p>
          <a:p>
            <a:pPr marL="0" marR="0" lvl="0" indent="0" algn="l" defTabSz="914400" rtl="0" eaLnBrk="0" fontAlgn="base" latinLnBrk="0" hangingPunct="0">
              <a:lnSpc>
                <a:spcPct val="100000"/>
              </a:lnSpc>
              <a:spcBef>
                <a:spcPct val="0"/>
              </a:spcBef>
              <a:spcAft>
                <a:spcPct val="0"/>
              </a:spcAft>
              <a:buClrTx/>
              <a:buSzTx/>
              <a:buNone/>
              <a:tabLst/>
            </a:pPr>
            <a:r>
              <a:rPr lang="fr-FR" altLang="fr-FR" dirty="0">
                <a:solidFill>
                  <a:schemeClr val="accent2">
                    <a:lumMod val="60000"/>
                    <a:lumOff val="40000"/>
                  </a:schemeClr>
                </a:solidFill>
                <a:latin typeface="Arial" panose="020B0604020202020204" pitchFamily="34" charset="0"/>
              </a:rPr>
              <a:t>Quelque méthode de prévention:</a:t>
            </a:r>
          </a:p>
          <a:p>
            <a:pPr marL="0" marR="0" lvl="0" indent="0" algn="l" defTabSz="914400" rtl="0" eaLnBrk="0" fontAlgn="base" latinLnBrk="0" hangingPunct="0">
              <a:lnSpc>
                <a:spcPct val="100000"/>
              </a:lnSpc>
              <a:spcBef>
                <a:spcPct val="0"/>
              </a:spcBef>
              <a:spcAft>
                <a:spcPct val="0"/>
              </a:spcAft>
              <a:buClrTx/>
              <a:buSzTx/>
              <a:buNone/>
              <a:tabLst/>
            </a:pPr>
            <a:r>
              <a:rPr lang="fr-FR" altLang="fr-FR" dirty="0">
                <a:solidFill>
                  <a:schemeClr val="tx1"/>
                </a:solidFill>
                <a:latin typeface="Arial" panose="020B0604020202020204" pitchFamily="34" charset="0"/>
              </a:rPr>
              <a:t> Utiliser des outils de détection tel que </a:t>
            </a:r>
            <a:r>
              <a:rPr lang="fr-FR" b="1" dirty="0"/>
              <a:t>VirusTotal</a:t>
            </a:r>
            <a:r>
              <a:rPr lang="fr-FR" dirty="0"/>
              <a:t> et </a:t>
            </a:r>
            <a:r>
              <a:rPr lang="fr-FR" b="1" dirty="0"/>
              <a:t>TrojanHunter</a:t>
            </a:r>
            <a:r>
              <a:rPr lang="fr-FR" dirty="0"/>
              <a:t>, qui peuvent analyser les fichiers pour détecter </a:t>
            </a:r>
          </a:p>
          <a:p>
            <a:pPr marL="0" marR="0" lvl="0" indent="0" algn="l" defTabSz="914400" rtl="0" eaLnBrk="0" fontAlgn="base" latinLnBrk="0" hangingPunct="0">
              <a:lnSpc>
                <a:spcPct val="100000"/>
              </a:lnSpc>
              <a:spcBef>
                <a:spcPct val="0"/>
              </a:spcBef>
              <a:spcAft>
                <a:spcPct val="0"/>
              </a:spcAft>
              <a:buClrTx/>
              <a:buSzTx/>
              <a:buNone/>
              <a:tabLst/>
            </a:pPr>
            <a:r>
              <a:rPr lang="fr-FR" dirty="0"/>
              <a:t>des malwares.</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1800" b="0" i="0" u="none" strike="noStrike" cap="none" normalizeH="0" baseline="0" dirty="0">
                <a:ln>
                  <a:noFill/>
                </a:ln>
                <a:solidFill>
                  <a:schemeClr val="tx1"/>
                </a:solidFill>
                <a:effectLst/>
                <a:latin typeface="Arial" panose="020B0604020202020204" pitchFamily="34" charset="0"/>
              </a:rPr>
              <a:t>Surveiller les forums de cybercriminalité Les forums de Dark Web et Underground sont des lieux où les attaquants échangent des informations et des outils c’est là ou SPY EYE est commercialisé </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1800" b="0" i="0" u="none" strike="noStrike" cap="none" normalizeH="0" baseline="0" dirty="0">
                <a:ln>
                  <a:noFill/>
                </a:ln>
                <a:solidFill>
                  <a:schemeClr val="tx1"/>
                </a:solidFill>
                <a:effectLst/>
                <a:latin typeface="Arial" panose="020B0604020202020204" pitchFamily="34" charset="0"/>
              </a:rPr>
              <a:t>Suivre les alertes de sécurité : S'abonner à des bulletins de sécurité comme ceux de US-CERT (United States Computer Emergency Readiness Team) ou d'autres agences comme Europol et Interpol.</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1800" b="0" i="0" u="none" strike="noStrike" cap="none" normalizeH="0" baseline="0" dirty="0">
                <a:ln>
                  <a:noFill/>
                </a:ln>
                <a:solidFill>
                  <a:schemeClr val="tx1"/>
                </a:solidFill>
                <a:effectLst/>
                <a:latin typeface="Arial" panose="020B0604020202020204" pitchFamily="34" charset="0"/>
              </a:rPr>
              <a:t>Se tenir à jour avec les bases de données de menaces : Comme CVE (Common Vulnérabilités and Exposures) et MITRE ATT&amp;CK, qui fournissent des informations détaillées sur les techniques et vulnérabilités utilisées par les attaquants</a:t>
            </a:r>
          </a:p>
        </p:txBody>
      </p:sp>
    </p:spTree>
    <p:extLst>
      <p:ext uri="{BB962C8B-B14F-4D97-AF65-F5344CB8AC3E}">
        <p14:creationId xmlns:p14="http://schemas.microsoft.com/office/powerpoint/2010/main" val="149557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2142A13-399D-153B-D2F7-C62E3F3A4717}"/>
              </a:ext>
            </a:extLst>
          </p:cNvPr>
          <p:cNvSpPr>
            <a:spLocks noGrp="1"/>
          </p:cNvSpPr>
          <p:nvPr>
            <p:ph type="title"/>
          </p:nvPr>
        </p:nvSpPr>
        <p:spPr/>
        <p:txBody>
          <a:bodyPr>
            <a:normAutofit/>
          </a:bodyPr>
          <a:lstStyle/>
          <a:p>
            <a:pPr algn="ctr"/>
            <a:r>
              <a:rPr lang="fr-FR" sz="4000" dirty="0">
                <a:solidFill>
                  <a:schemeClr val="accent2">
                    <a:lumMod val="60000"/>
                    <a:lumOff val="40000"/>
                  </a:schemeClr>
                </a:solidFill>
              </a:rPr>
              <a:t>Ressource  et bibliographie </a:t>
            </a:r>
          </a:p>
        </p:txBody>
      </p:sp>
      <p:sp>
        <p:nvSpPr>
          <p:cNvPr id="3" name="Espace réservé du contenu 2">
            <a:extLst>
              <a:ext uri="{FF2B5EF4-FFF2-40B4-BE49-F238E27FC236}">
                <a16:creationId xmlns:a16="http://schemas.microsoft.com/office/drawing/2014/main" id="{830ECBD5-6AF5-C679-D2F7-36B1856DD337}"/>
              </a:ext>
            </a:extLst>
          </p:cNvPr>
          <p:cNvSpPr>
            <a:spLocks noGrp="1"/>
          </p:cNvSpPr>
          <p:nvPr>
            <p:ph idx="1"/>
          </p:nvPr>
        </p:nvSpPr>
        <p:spPr>
          <a:xfrm>
            <a:off x="581193" y="2137559"/>
            <a:ext cx="10925997" cy="4429496"/>
          </a:xfrm>
        </p:spPr>
        <p:txBody>
          <a:bodyPr>
            <a:normAutofit/>
          </a:bodyPr>
          <a:lstStyle/>
          <a:p>
            <a:pPr marL="0" indent="0">
              <a:buNone/>
            </a:pPr>
            <a:r>
              <a:rPr lang="fr-FR" b="1" dirty="0"/>
              <a:t>  FireEye Blog </a:t>
            </a:r>
            <a:r>
              <a:rPr lang="fr-FR" dirty="0"/>
              <a:t>une entreprise de cybersécurité renommée, a régulièrement publié des analyses sur SpyEye et des </a:t>
            </a:r>
            <a:r>
              <a:rPr lang="fr-FR" dirty="0">
                <a:solidFill>
                  <a:schemeClr val="accent2">
                    <a:lumMod val="60000"/>
                    <a:lumOff val="40000"/>
                  </a:schemeClr>
                </a:solidFill>
              </a:rPr>
              <a:t>URL : https://www.fireeye.com/blog.html</a:t>
            </a:r>
          </a:p>
          <a:p>
            <a:pPr marL="0" indent="0">
              <a:buNone/>
            </a:pPr>
            <a:r>
              <a:rPr lang="fr-FR" dirty="0"/>
              <a:t>  </a:t>
            </a:r>
            <a:r>
              <a:rPr lang="fr-FR" b="1" dirty="0"/>
              <a:t>Kaspersky Securelist  </a:t>
            </a:r>
            <a:r>
              <a:rPr lang="fr-FR" dirty="0"/>
              <a:t>est un leader dans l’analyse des malwares et propose régulièrement des articles détaillés sur des menaces telles que SpyEye </a:t>
            </a:r>
            <a:r>
              <a:rPr lang="fr-FR" dirty="0">
                <a:solidFill>
                  <a:schemeClr val="accent2">
                    <a:lumMod val="60000"/>
                    <a:lumOff val="40000"/>
                  </a:schemeClr>
                </a:solidFill>
              </a:rPr>
              <a:t>URL : </a:t>
            </a:r>
            <a:r>
              <a:rPr lang="fr-FR" dirty="0">
                <a:solidFill>
                  <a:schemeClr val="accent2">
                    <a:lumMod val="60000"/>
                    <a:lumOff val="40000"/>
                  </a:schemeClr>
                </a:solidFill>
                <a:hlinkClick r:id="rId2">
                  <a:extLst>
                    <a:ext uri="{A12FA001-AC4F-418D-AE19-62706E023703}">
                      <ahyp:hlinkClr xmlns:ahyp="http://schemas.microsoft.com/office/drawing/2018/hyperlinkcolor" val="tx"/>
                    </a:ext>
                  </a:extLst>
                </a:hlinkClick>
              </a:rPr>
              <a:t>https://securelist.com/</a:t>
            </a:r>
            <a:endParaRPr lang="fr-FR" dirty="0">
              <a:solidFill>
                <a:schemeClr val="accent2">
                  <a:lumMod val="60000"/>
                  <a:lumOff val="40000"/>
                </a:schemeClr>
              </a:solidFill>
            </a:endParaRPr>
          </a:p>
          <a:p>
            <a:pPr marL="0" indent="0">
              <a:buNone/>
            </a:pPr>
            <a:r>
              <a:rPr lang="fr-FR" dirty="0">
                <a:solidFill>
                  <a:schemeClr val="accent2">
                    <a:lumMod val="60000"/>
                    <a:lumOff val="40000"/>
                  </a:schemeClr>
                </a:solidFill>
              </a:rPr>
              <a:t> </a:t>
            </a:r>
            <a:r>
              <a:rPr lang="fr-FR" b="1" dirty="0"/>
              <a:t>Symantec Blog </a:t>
            </a:r>
            <a:r>
              <a:rPr lang="fr-FR" dirty="0"/>
              <a:t>publie des recherches détaillées sur des malwares bancaires et des techniques utilisées par SpyEye</a:t>
            </a:r>
            <a:endParaRPr lang="fr-FR" dirty="0">
              <a:solidFill>
                <a:schemeClr val="accent2">
                  <a:lumMod val="60000"/>
                  <a:lumOff val="40000"/>
                </a:schemeClr>
              </a:solidFill>
            </a:endParaRPr>
          </a:p>
          <a:p>
            <a:pPr marL="0" indent="0">
              <a:buNone/>
            </a:pPr>
            <a:r>
              <a:rPr lang="fr-FR" dirty="0">
                <a:solidFill>
                  <a:schemeClr val="accent2">
                    <a:lumMod val="60000"/>
                    <a:lumOff val="40000"/>
                  </a:schemeClr>
                </a:solidFill>
              </a:rPr>
              <a:t>URL : </a:t>
            </a:r>
            <a:r>
              <a:rPr lang="fr-FR" dirty="0">
                <a:solidFill>
                  <a:schemeClr val="accent2">
                    <a:lumMod val="60000"/>
                    <a:lumOff val="40000"/>
                  </a:schemeClr>
                </a:solidFill>
                <a:hlinkClick r:id="rId3">
                  <a:extLst>
                    <a:ext uri="{A12FA001-AC4F-418D-AE19-62706E023703}">
                      <ahyp:hlinkClr xmlns:ahyp="http://schemas.microsoft.com/office/drawing/2018/hyperlinkcolor" val="tx"/>
                    </a:ext>
                  </a:extLst>
                </a:hlinkClick>
              </a:rPr>
              <a:t>https://www.broadcom.com/blog</a:t>
            </a:r>
            <a:endParaRPr lang="fr-FR" dirty="0">
              <a:solidFill>
                <a:schemeClr val="accent2">
                  <a:lumMod val="60000"/>
                  <a:lumOff val="40000"/>
                </a:schemeClr>
              </a:solidFill>
            </a:endParaRPr>
          </a:p>
          <a:p>
            <a:pPr marL="0" indent="0">
              <a:buNone/>
            </a:pPr>
            <a:r>
              <a:rPr lang="fr-FR" dirty="0">
                <a:solidFill>
                  <a:schemeClr val="accent1">
                    <a:lumMod val="60000"/>
                    <a:lumOff val="40000"/>
                  </a:schemeClr>
                </a:solidFill>
              </a:rPr>
              <a:t>Sites Web de sécurité et plateformes de renseignement sur les menaces </a:t>
            </a:r>
            <a:r>
              <a:rPr lang="fr-FR" dirty="0"/>
              <a:t>: VirusTotal Une plateforme qui analyse des fichiers malveillants et des URL suspectes. Elle permet de vérifier si un fichier ou un domaine est associé à des menaces comme SpyEye </a:t>
            </a:r>
            <a:r>
              <a:rPr lang="fr-FR" dirty="0">
                <a:solidFill>
                  <a:schemeClr val="accent2">
                    <a:lumMod val="60000"/>
                    <a:lumOff val="40000"/>
                  </a:schemeClr>
                </a:solidFill>
              </a:rPr>
              <a:t>URL : </a:t>
            </a:r>
            <a:r>
              <a:rPr lang="fr-FR" dirty="0">
                <a:solidFill>
                  <a:schemeClr val="accent2">
                    <a:lumMod val="60000"/>
                    <a:lumOff val="40000"/>
                  </a:schemeClr>
                </a:solidFill>
                <a:hlinkClick r:id="rId4">
                  <a:extLst>
                    <a:ext uri="{A12FA001-AC4F-418D-AE19-62706E023703}">
                      <ahyp:hlinkClr xmlns:ahyp="http://schemas.microsoft.com/office/drawing/2018/hyperlinkcolor" val="tx"/>
                    </a:ext>
                  </a:extLst>
                </a:hlinkClick>
              </a:rPr>
              <a:t>https://www.virustotal.com/</a:t>
            </a:r>
            <a:r>
              <a:rPr lang="fr-FR" dirty="0">
                <a:solidFill>
                  <a:schemeClr val="accent2">
                    <a:lumMod val="60000"/>
                    <a:lumOff val="40000"/>
                  </a:schemeClr>
                </a:solidFill>
              </a:rPr>
              <a:t> , </a:t>
            </a:r>
            <a:r>
              <a:rPr lang="en-US" dirty="0"/>
              <a:t>Botnet Tracking par Abuse.ch </a:t>
            </a:r>
            <a:r>
              <a:rPr lang="fr-FR" dirty="0"/>
              <a:t> est une plateforme de renseignement sur les menaces qui suit les botnets, y compris ceux utilisés par SpyEye. </a:t>
            </a:r>
            <a:r>
              <a:rPr lang="fr-FR" dirty="0">
                <a:solidFill>
                  <a:schemeClr val="accent2">
                    <a:lumMod val="60000"/>
                    <a:lumOff val="40000"/>
                  </a:schemeClr>
                </a:solidFill>
              </a:rPr>
              <a:t>URL : </a:t>
            </a:r>
            <a:r>
              <a:rPr lang="fr-FR" dirty="0">
                <a:solidFill>
                  <a:schemeClr val="accent2">
                    <a:lumMod val="60000"/>
                    <a:lumOff val="40000"/>
                  </a:schemeClr>
                </a:solidFill>
                <a:hlinkClick r:id="rId5">
                  <a:extLst>
                    <a:ext uri="{A12FA001-AC4F-418D-AE19-62706E023703}">
                      <ahyp:hlinkClr xmlns:ahyp="http://schemas.microsoft.com/office/drawing/2018/hyperlinkcolor" val="tx"/>
                    </a:ext>
                  </a:extLst>
                </a:hlinkClick>
              </a:rPr>
              <a:t>https://www.abuse.ch/</a:t>
            </a:r>
            <a:endParaRPr lang="fr-FR" dirty="0">
              <a:solidFill>
                <a:schemeClr val="accent2">
                  <a:lumMod val="60000"/>
                  <a:lumOff val="40000"/>
                </a:schemeClr>
              </a:solidFill>
            </a:endParaRPr>
          </a:p>
          <a:p>
            <a:pPr marL="0" indent="0">
              <a:buNone/>
            </a:pPr>
            <a:endParaRPr lang="fr-FR" dirty="0">
              <a:solidFill>
                <a:schemeClr val="accent2">
                  <a:lumMod val="60000"/>
                  <a:lumOff val="40000"/>
                </a:schemeClr>
              </a:solidFill>
            </a:endParaRPr>
          </a:p>
          <a:p>
            <a:pPr marL="0" indent="0">
              <a:buNone/>
            </a:pPr>
            <a:endParaRPr lang="fr-FR" dirty="0">
              <a:solidFill>
                <a:schemeClr val="accent2">
                  <a:lumMod val="60000"/>
                  <a:lumOff val="40000"/>
                </a:schemeClr>
              </a:solidFill>
            </a:endParaRPr>
          </a:p>
        </p:txBody>
      </p:sp>
    </p:spTree>
    <p:extLst>
      <p:ext uri="{BB962C8B-B14F-4D97-AF65-F5344CB8AC3E}">
        <p14:creationId xmlns:p14="http://schemas.microsoft.com/office/powerpoint/2010/main" val="1303050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6B03AC-D0D1-29C5-8F81-635A185F08E4}"/>
              </a:ext>
            </a:extLst>
          </p:cNvPr>
          <p:cNvSpPr>
            <a:spLocks noGrp="1"/>
          </p:cNvSpPr>
          <p:nvPr>
            <p:ph type="title"/>
          </p:nvPr>
        </p:nvSpPr>
        <p:spPr/>
        <p:txBody>
          <a:bodyPr>
            <a:normAutofit/>
          </a:bodyPr>
          <a:lstStyle/>
          <a:p>
            <a:pPr algn="ctr"/>
            <a:r>
              <a:rPr lang="fr-FR" b="1" i="0" dirty="0">
                <a:solidFill>
                  <a:schemeClr val="accent2">
                    <a:lumMod val="60000"/>
                    <a:lumOff val="40000"/>
                  </a:schemeClr>
                </a:solidFill>
                <a:effectLst/>
                <a:latin typeface="Times New Roman" panose="02020603050405020304" pitchFamily="18" charset="0"/>
              </a:rPr>
              <a:t>Résumé des points techniques de SpyEye</a:t>
            </a:r>
            <a:r>
              <a:rPr lang="fr-FR" b="0" i="0" dirty="0">
                <a:solidFill>
                  <a:schemeClr val="accent2">
                    <a:lumMod val="60000"/>
                    <a:lumOff val="40000"/>
                  </a:schemeClr>
                </a:solidFill>
                <a:effectLst/>
                <a:latin typeface="Times New Roman" panose="02020603050405020304" pitchFamily="18" charset="0"/>
              </a:rPr>
              <a:t> </a:t>
            </a:r>
            <a:endParaRPr lang="fr-FR" dirty="0">
              <a:solidFill>
                <a:schemeClr val="accent2">
                  <a:lumMod val="60000"/>
                  <a:lumOff val="40000"/>
                </a:schemeClr>
              </a:solidFill>
            </a:endParaRPr>
          </a:p>
        </p:txBody>
      </p:sp>
      <p:sp>
        <p:nvSpPr>
          <p:cNvPr id="3" name="Espace réservé du contenu 2">
            <a:extLst>
              <a:ext uri="{FF2B5EF4-FFF2-40B4-BE49-F238E27FC236}">
                <a16:creationId xmlns:a16="http://schemas.microsoft.com/office/drawing/2014/main" id="{0E29BFA3-0131-BD0A-0D51-F8D306A94A03}"/>
              </a:ext>
            </a:extLst>
          </p:cNvPr>
          <p:cNvSpPr>
            <a:spLocks noGrp="1"/>
          </p:cNvSpPr>
          <p:nvPr>
            <p:ph idx="1"/>
          </p:nvPr>
        </p:nvSpPr>
        <p:spPr/>
        <p:txBody>
          <a:bodyPr/>
          <a:lstStyle/>
          <a:p>
            <a:pPr algn="l" rtl="0" fontAlgn="base">
              <a:buFont typeface="Arial" panose="020B0604020202020204" pitchFamily="34" charset="0"/>
              <a:buChar char="•"/>
            </a:pPr>
            <a:r>
              <a:rPr lang="fr-FR" sz="1800" b="1" i="0" dirty="0">
                <a:solidFill>
                  <a:srgbClr val="000000"/>
                </a:solidFill>
                <a:effectLst/>
                <a:latin typeface="Times New Roman" panose="02020603050405020304" pitchFamily="18" charset="0"/>
              </a:rPr>
              <a:t>Injection HTML</a:t>
            </a:r>
            <a:r>
              <a:rPr lang="fr-FR" sz="1800" b="0" i="0" dirty="0">
                <a:solidFill>
                  <a:srgbClr val="000000"/>
                </a:solidFill>
                <a:effectLst/>
                <a:latin typeface="Times New Roman" panose="02020603050405020304" pitchFamily="18" charset="0"/>
              </a:rPr>
              <a:t> pour tromper l’utilisateur et collecter des informations supplémentaires. </a:t>
            </a:r>
          </a:p>
          <a:p>
            <a:pPr algn="l" rtl="0" fontAlgn="base">
              <a:buFont typeface="Arial" panose="020B0604020202020204" pitchFamily="34" charset="0"/>
              <a:buChar char="•"/>
            </a:pPr>
            <a:r>
              <a:rPr lang="fr-FR" sz="1800" b="1" i="0" dirty="0">
                <a:solidFill>
                  <a:srgbClr val="000000"/>
                </a:solidFill>
                <a:effectLst/>
                <a:latin typeface="Times New Roman" panose="02020603050405020304" pitchFamily="18" charset="0"/>
              </a:rPr>
              <a:t>Keylogging</a:t>
            </a:r>
            <a:r>
              <a:rPr lang="fr-FR" sz="1800" b="0" i="0" dirty="0">
                <a:solidFill>
                  <a:srgbClr val="000000"/>
                </a:solidFill>
                <a:effectLst/>
                <a:latin typeface="Times New Roman" panose="02020603050405020304" pitchFamily="18" charset="0"/>
              </a:rPr>
              <a:t> pour capturer les saisies de l’utilisateur. </a:t>
            </a:r>
          </a:p>
          <a:p>
            <a:pPr algn="l" rtl="0" fontAlgn="base">
              <a:buFont typeface="Arial" panose="020B0604020202020204" pitchFamily="34" charset="0"/>
              <a:buChar char="•"/>
            </a:pPr>
            <a:r>
              <a:rPr lang="fr-FR" sz="1800" b="1" i="0" dirty="0">
                <a:solidFill>
                  <a:srgbClr val="000000"/>
                </a:solidFill>
                <a:effectLst/>
                <a:latin typeface="Times New Roman" panose="02020603050405020304" pitchFamily="18" charset="0"/>
              </a:rPr>
              <a:t>Man-in-the-Browser</a:t>
            </a:r>
            <a:r>
              <a:rPr lang="fr-FR" sz="1800" b="0" i="0" dirty="0">
                <a:solidFill>
                  <a:srgbClr val="000000"/>
                </a:solidFill>
                <a:effectLst/>
                <a:latin typeface="Times New Roman" panose="02020603050405020304" pitchFamily="18" charset="0"/>
              </a:rPr>
              <a:t> pour manipuler les transactions bancaires en temps réel. </a:t>
            </a:r>
          </a:p>
          <a:p>
            <a:pPr algn="l" rtl="0" fontAlgn="base">
              <a:buFont typeface="Arial" panose="020B0604020202020204" pitchFamily="34" charset="0"/>
              <a:buChar char="•"/>
            </a:pPr>
            <a:r>
              <a:rPr lang="fr-FR" sz="1800" b="1" i="0" dirty="0">
                <a:solidFill>
                  <a:srgbClr val="000000"/>
                </a:solidFill>
                <a:effectLst/>
                <a:latin typeface="Times New Roman" panose="02020603050405020304" pitchFamily="18" charset="0"/>
              </a:rPr>
              <a:t>Évasion des antivirus et anti-</a:t>
            </a:r>
            <a:r>
              <a:rPr lang="fr-FR" sz="1800" b="1" i="0" dirty="0" err="1">
                <a:solidFill>
                  <a:srgbClr val="000000"/>
                </a:solidFill>
                <a:effectLst/>
                <a:latin typeface="Times New Roman" panose="02020603050405020304" pitchFamily="18" charset="0"/>
              </a:rPr>
              <a:t>sandboxing</a:t>
            </a:r>
            <a:r>
              <a:rPr lang="fr-FR" sz="1800" b="0" i="0" dirty="0">
                <a:solidFill>
                  <a:srgbClr val="000000"/>
                </a:solidFill>
                <a:effectLst/>
                <a:latin typeface="Times New Roman" panose="02020603050405020304" pitchFamily="18" charset="0"/>
              </a:rPr>
              <a:t> pour éviter la détection. </a:t>
            </a:r>
          </a:p>
          <a:p>
            <a:pPr algn="l" rtl="0" fontAlgn="base">
              <a:buFont typeface="Arial" panose="020B0604020202020204" pitchFamily="34" charset="0"/>
              <a:buChar char="•"/>
            </a:pPr>
            <a:r>
              <a:rPr lang="fr-FR" sz="1800" b="1" i="0" dirty="0">
                <a:solidFill>
                  <a:srgbClr val="000000"/>
                </a:solidFill>
                <a:effectLst/>
                <a:latin typeface="Times New Roman" panose="02020603050405020304" pitchFamily="18" charset="0"/>
              </a:rPr>
              <a:t>Serveur C&amp;C</a:t>
            </a:r>
            <a:r>
              <a:rPr lang="fr-FR" sz="1800" b="0" i="0" dirty="0">
                <a:solidFill>
                  <a:srgbClr val="000000"/>
                </a:solidFill>
                <a:effectLst/>
                <a:latin typeface="Times New Roman" panose="02020603050405020304" pitchFamily="18" charset="0"/>
              </a:rPr>
              <a:t> pour la communication avec les attaquants et la mise à jour des commandes. </a:t>
            </a:r>
          </a:p>
          <a:p>
            <a:pPr marL="0" indent="0" algn="l" rtl="0" fontAlgn="base">
              <a:buNone/>
            </a:pPr>
            <a:r>
              <a:rPr lang="fr-FR" sz="1800" b="0" i="0" dirty="0">
                <a:solidFill>
                  <a:srgbClr val="000000"/>
                </a:solidFill>
                <a:effectLst/>
                <a:latin typeface="Calibri" panose="020F0502020204030204" pitchFamily="34" charset="0"/>
              </a:rPr>
              <a:t> </a:t>
            </a:r>
            <a:endParaRPr lang="fr-FR" b="0" i="0" dirty="0">
              <a:solidFill>
                <a:srgbClr val="000000"/>
              </a:solidFill>
              <a:effectLst/>
              <a:latin typeface="Times New Roman" panose="02020603050405020304" pitchFamily="18" charset="0"/>
            </a:endParaRPr>
          </a:p>
          <a:p>
            <a:endParaRPr lang="fr-FR" dirty="0"/>
          </a:p>
        </p:txBody>
      </p:sp>
    </p:spTree>
    <p:extLst>
      <p:ext uri="{BB962C8B-B14F-4D97-AF65-F5344CB8AC3E}">
        <p14:creationId xmlns:p14="http://schemas.microsoft.com/office/powerpoint/2010/main" val="251585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nvGrpSpPr>
          <p:cNvPr id="14" name="Groupe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grpSp>
      <p:sp>
        <p:nvSpPr>
          <p:cNvPr id="2" name="Titre 1">
            <a:extLst>
              <a:ext uri="{FF2B5EF4-FFF2-40B4-BE49-F238E27FC236}">
                <a16:creationId xmlns:a16="http://schemas.microsoft.com/office/drawing/2014/main" id="{0F87E73C-2B1A-4602-BFBE-CFE1E55D9B38}"/>
              </a:ext>
            </a:extLst>
          </p:cNvPr>
          <p:cNvSpPr>
            <a:spLocks noGrp="1"/>
          </p:cNvSpPr>
          <p:nvPr>
            <p:ph type="ctrTitle"/>
          </p:nvPr>
        </p:nvSpPr>
        <p:spPr>
          <a:xfrm>
            <a:off x="8296275" y="2555619"/>
            <a:ext cx="3081576" cy="1746762"/>
          </a:xfrm>
        </p:spPr>
        <p:txBody>
          <a:bodyPr rtlCol="0">
            <a:normAutofit/>
          </a:bodyPr>
          <a:lstStyle/>
          <a:p>
            <a:pPr rtl="0"/>
            <a:r>
              <a:rPr lang="fr-FR" dirty="0">
                <a:solidFill>
                  <a:srgbClr val="FFFFFF"/>
                </a:solidFill>
              </a:rPr>
              <a:t>Merci POUR VOTRE ATTESTION </a:t>
            </a:r>
          </a:p>
        </p:txBody>
      </p:sp>
      <p:sp>
        <p:nvSpPr>
          <p:cNvPr id="3" name="Sous-titr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endParaRPr lang="fr-FR" dirty="0">
              <a:solidFill>
                <a:schemeClr val="bg2"/>
              </a:solidFill>
            </a:endParaRPr>
          </a:p>
          <a:p>
            <a:pPr rtl="0"/>
            <a:endParaRPr lang="fr-FR" dirty="0">
              <a:solidFill>
                <a:schemeClr val="bg2"/>
              </a:solidFill>
            </a:endParaRPr>
          </a:p>
          <a:p>
            <a:pPr rtl="0"/>
            <a:endParaRPr lang="fr-FR" dirty="0">
              <a:solidFill>
                <a:schemeClr val="bg2"/>
              </a:solidFill>
            </a:endParaRPr>
          </a:p>
        </p:txBody>
      </p:sp>
      <p:pic>
        <p:nvPicPr>
          <p:cNvPr id="24" name="Picture 2">
            <a:extLst>
              <a:ext uri="{FF2B5EF4-FFF2-40B4-BE49-F238E27FC236}">
                <a16:creationId xmlns:a16="http://schemas.microsoft.com/office/drawing/2014/main" id="{D12030AB-6D52-03B3-B005-2C34FCDF42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07" y="681093"/>
            <a:ext cx="7595615" cy="6044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1347425"/>
      </p:ext>
    </p:extLst>
  </p:cSld>
  <p:clrMapOvr>
    <a:masterClrMapping/>
  </p:clrMapOvr>
</p:sld>
</file>

<file path=ppt/theme/theme1.xml><?xml version="1.0" encoding="utf-8"?>
<a:theme xmlns:a="http://schemas.openxmlformats.org/drawingml/2006/main" name="Personnalisé">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0_TF56390039_Win32" id="{FCB14B3E-2B92-48B8-A334-05E7A8EE34E1}" vid="{B6EC9E21-8C82-4EB1-BBE7-A370F785D0C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Template>
  <TotalTime>4270</TotalTime>
  <Words>682</Words>
  <Application>Microsoft Office PowerPoint</Application>
  <PresentationFormat>Grand écran</PresentationFormat>
  <Paragraphs>39</Paragraphs>
  <Slides>7</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Arial</vt:lpstr>
      <vt:lpstr>Calibri</vt:lpstr>
      <vt:lpstr>Gill Sans MT</vt:lpstr>
      <vt:lpstr>Times New Roman</vt:lpstr>
      <vt:lpstr>Wingdings 2</vt:lpstr>
      <vt:lpstr>Personnalisé</vt:lpstr>
      <vt:lpstr>veille informationnelle</vt:lpstr>
      <vt:lpstr>L’introduction pour notre veille informationnelle </vt:lpstr>
      <vt:lpstr>Le fonctionnement de Spy EYE  </vt:lpstr>
      <vt:lpstr>L’impact de spy eye et la prévention </vt:lpstr>
      <vt:lpstr>Ressource  et bibliographie </vt:lpstr>
      <vt:lpstr>Résumé des points techniques de SpyEye </vt:lpstr>
      <vt:lpstr>Merci POUR VOTRE ATTESTION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AOUISSI Thinhinane</dc:creator>
  <cp:lastModifiedBy>AOUISSI Thinhinane</cp:lastModifiedBy>
  <cp:revision>3</cp:revision>
  <dcterms:created xsi:type="dcterms:W3CDTF">2025-03-24T10:02:23Z</dcterms:created>
  <dcterms:modified xsi:type="dcterms:W3CDTF">2025-03-27T09:12:26Z</dcterms:modified>
</cp:coreProperties>
</file>