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83" r:id="rId6"/>
    <p:sldId id="263" r:id="rId7"/>
    <p:sldId id="264" r:id="rId8"/>
    <p:sldId id="265" r:id="rId9"/>
    <p:sldId id="266" r:id="rId10"/>
    <p:sldId id="267" r:id="rId11"/>
    <p:sldId id="268" r:id="rId12"/>
    <p:sldId id="284" r:id="rId13"/>
    <p:sldId id="269" r:id="rId14"/>
    <p:sldId id="270" r:id="rId15"/>
    <p:sldId id="292" r:id="rId16"/>
    <p:sldId id="290" r:id="rId17"/>
    <p:sldId id="291" r:id="rId18"/>
    <p:sldId id="293"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BA107-6C1E-DD63-7E08-046CE7097146}" v="267" dt="2021-10-30T16:51:46.522"/>
    <p1510:client id="{11289174-9518-47EF-A64E-C544A6D8A187}" v="247" dt="2021-10-26T17:04:15.916"/>
    <p1510:client id="{1EF62D56-045E-5C91-01AE-FA5462A0A334}" v="224" dt="2021-10-27T16:26:51.323"/>
    <p1510:client id="{21E9E7C2-1B7E-48F2-F880-409ABE133AF7}" v="465" dt="2021-10-30T07:40:21.900"/>
    <p1510:client id="{24889DC3-D81E-C3D6-7277-408595D0D5AD}" v="398" dt="2021-10-27T18:04:58.339"/>
    <p1510:client id="{40EE3054-B09F-A821-2463-C71D88A9BA53}" v="74" dt="2021-10-29T18:50:25.473"/>
    <p1510:client id="{4A4356F0-1F21-8F6E-A239-CA8A5717D492}" v="117" dt="2021-10-29T11:29:00.286"/>
    <p1510:client id="{B223AE40-3BC6-9B7E-9B91-E3F11A73D96F}" v="34" dt="2021-10-30T13:51:49.741"/>
    <p1510:client id="{B6F6C28B-9D07-F4F1-DFE3-57D08EAF12F9}" v="69" dt="2021-10-30T09:58:40.444"/>
    <p1510:client id="{B78C8945-110F-DCB0-FDC4-5E48D1E9F65E}" v="72" dt="2021-10-28T18:12:48.619"/>
    <p1510:client id="{BED87DDF-1C99-5997-45A1-EA0C34FB7F24}" v="68" dt="2021-10-27T15:40:18.660"/>
    <p1510:client id="{C1C30DA4-0009-49C0-5199-1C8B0914D104}" v="90" dt="2021-10-29T16:21:21.319"/>
    <p1510:client id="{DAC038DD-5ED5-0B3B-89C8-B6F0AA751258}" v="674" dt="2021-10-27T09:26:58.556"/>
    <p1510:client id="{E668A160-232B-CD1E-2E62-332FD4E8265F}" v="7" dt="2021-10-29T11:32:06.030"/>
    <p1510:client id="{FF849472-2D40-7C32-66E9-9ACE834FDD3A}" v="157" dt="2021-10-28T10:27:29.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7" d="100"/>
          <a:sy n="77" d="100"/>
        </p:scale>
        <p:origin x="75"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95A1101-5769-4D29-8E48-6CD07923CC99}"/>
              </a:ext>
            </a:extLst>
          </p:cNvPr>
          <p:cNvSpPr>
            <a:spLocks noGrp="1"/>
          </p:cNvSpPr>
          <p:nvPr>
            <p:ph idx="1"/>
          </p:nvPr>
        </p:nvSpPr>
        <p:spPr>
          <a:xfrm>
            <a:off x="3448181" y="800447"/>
            <a:ext cx="8511043" cy="5877557"/>
          </a:xfrm>
        </p:spPr>
        <p:txBody>
          <a:bodyPr vert="horz" lIns="91440" tIns="45720" rIns="91440" bIns="45720" rtlCol="0" anchor="t">
            <a:normAutofit/>
          </a:bodyPr>
          <a:lstStyle/>
          <a:p>
            <a:pPr>
              <a:buNone/>
            </a:pPr>
            <a:r>
              <a:rPr lang="en-US" sz="2400" b="1" dirty="0">
                <a:latin typeface="Times New Roman"/>
                <a:ea typeface="+mn-lt"/>
                <a:cs typeface="+mn-lt"/>
              </a:rPr>
              <a:t>"LOAN APPROVAL ELIGIBILITY PREDICTION USING MACHINE LEARNING ALGORITHMS"</a:t>
            </a:r>
            <a:endParaRPr lang="en-US" sz="2400" dirty="0">
              <a:latin typeface="Times New Roman"/>
              <a:cs typeface="Times New Roman"/>
            </a:endParaRPr>
          </a:p>
          <a:p>
            <a:pPr algn="ctr">
              <a:buNone/>
            </a:pPr>
            <a:endParaRPr lang="en-US" sz="2400" dirty="0">
              <a:latin typeface="Times New Roman"/>
              <a:ea typeface="+mn-lt"/>
              <a:cs typeface="+mn-lt"/>
            </a:endParaRPr>
          </a:p>
          <a:p>
            <a:pPr algn="ctr">
              <a:lnSpc>
                <a:spcPct val="150000"/>
              </a:lnSpc>
              <a:buNone/>
            </a:pPr>
            <a:r>
              <a:rPr lang="en-US" sz="2400" dirty="0">
                <a:latin typeface="Times New Roman"/>
                <a:ea typeface="+mn-lt"/>
                <a:cs typeface="+mn-lt"/>
              </a:rPr>
              <a:t>BATCH MEMBERS</a:t>
            </a:r>
            <a:endParaRPr lang="en-US" sz="2400" dirty="0">
              <a:latin typeface="Times New Roman"/>
              <a:cs typeface="Times New Roman"/>
            </a:endParaRPr>
          </a:p>
          <a:p>
            <a:pPr>
              <a:lnSpc>
                <a:spcPct val="150000"/>
              </a:lnSpc>
              <a:buNone/>
            </a:pPr>
            <a:r>
              <a:rPr lang="en-US" sz="2400" dirty="0">
                <a:latin typeface="Times New Roman"/>
                <a:ea typeface="+mn-lt"/>
                <a:cs typeface="+mn-lt"/>
              </a:rPr>
              <a:t>1.   M.CH V S MANIKANTA	(20FE1A1236)</a:t>
            </a:r>
            <a:endParaRPr lang="en-US" sz="2400" dirty="0">
              <a:latin typeface="Times New Roman"/>
              <a:cs typeface="Times New Roman"/>
            </a:endParaRPr>
          </a:p>
          <a:p>
            <a:pPr>
              <a:lnSpc>
                <a:spcPct val="150000"/>
              </a:lnSpc>
              <a:buNone/>
            </a:pPr>
            <a:r>
              <a:rPr lang="en-US" sz="2400" dirty="0">
                <a:latin typeface="Times New Roman"/>
                <a:ea typeface="+mn-lt"/>
                <a:cs typeface="+mn-lt"/>
              </a:rPr>
              <a:t>2.   CH.MADHU			( 20FE1A1213)</a:t>
            </a:r>
            <a:endParaRPr lang="en-US" sz="2400" dirty="0">
              <a:latin typeface="Times New Roman"/>
              <a:cs typeface="Times New Roman"/>
            </a:endParaRPr>
          </a:p>
          <a:p>
            <a:pPr>
              <a:buNone/>
            </a:pPr>
            <a:endParaRPr lang="en-US" sz="2400" dirty="0">
              <a:latin typeface="Times New Roman"/>
              <a:cs typeface="Calibri"/>
            </a:endParaRPr>
          </a:p>
          <a:p>
            <a:pPr>
              <a:buNone/>
            </a:pPr>
            <a:endParaRPr lang="en-US" sz="2400" dirty="0">
              <a:latin typeface="Times New Roman"/>
              <a:ea typeface="+mn-lt"/>
              <a:cs typeface="+mn-lt"/>
            </a:endParaRPr>
          </a:p>
          <a:p>
            <a:pPr>
              <a:buNone/>
            </a:pPr>
            <a:endParaRPr lang="en-US" sz="2400" dirty="0">
              <a:latin typeface="Times New Roman"/>
              <a:ea typeface="+mn-lt"/>
              <a:cs typeface="+mn-lt"/>
            </a:endParaRPr>
          </a:p>
          <a:p>
            <a:pPr>
              <a:buNone/>
            </a:pPr>
            <a:r>
              <a:rPr lang="en-US" sz="2400" b="1" dirty="0">
                <a:latin typeface="Times New Roman"/>
                <a:ea typeface="+mn-lt"/>
                <a:cs typeface="+mn-lt"/>
              </a:rPr>
              <a:t>(DEPARTMENT OF INFORMATION TECHNOLOGY)</a:t>
            </a:r>
            <a:endParaRPr lang="en-US" sz="2400" b="1" dirty="0">
              <a:latin typeface="Times New Roman"/>
              <a:cs typeface="Times New Roman"/>
            </a:endParaRPr>
          </a:p>
          <a:p>
            <a:pPr marL="0" indent="0">
              <a:buNone/>
            </a:pPr>
            <a:endParaRPr lang="en-US" dirty="0">
              <a:cs typeface="Calibri" panose="020F0502020204030204"/>
            </a:endParaRPr>
          </a:p>
        </p:txBody>
      </p:sp>
      <p:sp>
        <p:nvSpPr>
          <p:cNvPr id="7" name="TextBox 6">
            <a:extLst>
              <a:ext uri="{FF2B5EF4-FFF2-40B4-BE49-F238E27FC236}">
                <a16:creationId xmlns:a16="http://schemas.microsoft.com/office/drawing/2014/main" id="{5F24DDA1-10ED-4993-A419-DEC67E5AD925}"/>
              </a:ext>
            </a:extLst>
          </p:cNvPr>
          <p:cNvSpPr txBox="1"/>
          <p:nvPr/>
        </p:nvSpPr>
        <p:spPr>
          <a:xfrm>
            <a:off x="162187" y="1727954"/>
            <a:ext cx="3285994"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cs typeface="Segoe UI"/>
              </a:rPr>
              <a:t>Minor Project</a:t>
            </a:r>
            <a:r>
              <a:rPr lang="en-US" sz="2400" dirty="0">
                <a:cs typeface="Segoe UI"/>
              </a:rPr>
              <a:t>​</a:t>
            </a:r>
          </a:p>
          <a:p>
            <a:pPr algn="ctr"/>
            <a:endParaRPr lang="en-US" sz="2400" dirty="0">
              <a:cs typeface="Segoe UI"/>
            </a:endParaRPr>
          </a:p>
          <a:p>
            <a:pPr algn="ctr"/>
            <a:r>
              <a:rPr lang="en-US" sz="2400" b="1" dirty="0">
                <a:cs typeface="Segoe UI"/>
              </a:rPr>
              <a:t>In</a:t>
            </a:r>
            <a:r>
              <a:rPr lang="en-US" sz="2400" dirty="0">
                <a:cs typeface="Segoe UI"/>
              </a:rPr>
              <a:t>​</a:t>
            </a:r>
          </a:p>
          <a:p>
            <a:pPr algn="ctr"/>
            <a:endParaRPr lang="en-US" sz="2400" b="1" dirty="0">
              <a:cs typeface="Segoe UI"/>
            </a:endParaRPr>
          </a:p>
          <a:p>
            <a:pPr algn="ctr"/>
            <a:r>
              <a:rPr lang="en-US" sz="2400" b="1" dirty="0">
                <a:cs typeface="Segoe UI"/>
              </a:rPr>
              <a:t>COMMUNICATION</a:t>
            </a:r>
            <a:r>
              <a:rPr lang="en-US" sz="2400" dirty="0">
                <a:cs typeface="Segoe UI"/>
              </a:rPr>
              <a:t>​</a:t>
            </a:r>
            <a:endParaRPr lang="en-US" sz="2400" dirty="0"/>
          </a:p>
          <a:p>
            <a:pPr algn="ctr"/>
            <a:endParaRPr lang="en-US" sz="2400" b="1" dirty="0">
              <a:cs typeface="Segoe UI"/>
            </a:endParaRPr>
          </a:p>
          <a:p>
            <a:pPr algn="ctr"/>
            <a:r>
              <a:rPr lang="en-US" sz="2400" b="1" dirty="0">
                <a:cs typeface="Segoe UI"/>
              </a:rPr>
              <a:t>DOMAIN</a:t>
            </a:r>
            <a:r>
              <a:rPr lang="en-US" sz="2400" dirty="0">
                <a:cs typeface="Segoe UI"/>
              </a:rPr>
              <a:t>​</a:t>
            </a:r>
            <a:endParaRPr lang="en-US" sz="2400" dirty="0"/>
          </a:p>
          <a:p>
            <a:pPr algn="ctr"/>
            <a:endParaRPr lang="en-US" b="1" dirty="0">
              <a:cs typeface="Segoe UI"/>
            </a:endParaRPr>
          </a:p>
          <a:p>
            <a:pPr algn="ctr"/>
            <a:endParaRPr lang="en-US" b="1" dirty="0">
              <a:cs typeface="Segoe UI"/>
            </a:endParaRPr>
          </a:p>
          <a:p>
            <a:pPr algn="ctr"/>
            <a:r>
              <a:rPr lang="en-US" dirty="0">
                <a:cs typeface="Segoe UI"/>
              </a:rPr>
              <a:t>​</a:t>
            </a:r>
          </a:p>
        </p:txBody>
      </p:sp>
      <p:pic>
        <p:nvPicPr>
          <p:cNvPr id="2" name="Picture 2">
            <a:extLst>
              <a:ext uri="{FF2B5EF4-FFF2-40B4-BE49-F238E27FC236}">
                <a16:creationId xmlns:a16="http://schemas.microsoft.com/office/drawing/2014/main" id="{05C6B64E-23EB-48C6-9DAB-33417001F3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2900" y="350519"/>
            <a:ext cx="2743200" cy="746760"/>
          </a:xfrm>
          <a:prstGeom prst="rect">
            <a:avLst/>
          </a:prstGeom>
        </p:spPr>
      </p:pic>
    </p:spTree>
    <p:extLst>
      <p:ext uri="{BB962C8B-B14F-4D97-AF65-F5344CB8AC3E}">
        <p14:creationId xmlns:p14="http://schemas.microsoft.com/office/powerpoint/2010/main" val="12032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CDB9BB-7976-47A9-9891-1844D4F95625}"/>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latin typeface="Times New Roman"/>
                <a:ea typeface="+mn-lt"/>
                <a:cs typeface="+mn-lt"/>
              </a:rPr>
              <a:t>A Company wants to automate the loan eligibility process (real time) based on customer detail provided while filling online application form. </a:t>
            </a:r>
            <a:endParaRPr lang="en-US" sz="2000"/>
          </a:p>
          <a:p>
            <a:r>
              <a:rPr lang="en-US" sz="2000">
                <a:latin typeface="Times New Roman"/>
                <a:ea typeface="+mn-lt"/>
                <a:cs typeface="+mn-lt"/>
              </a:rPr>
              <a:t>These details are Gender, Marital Status, Education, Number of Dependents, Income, Loan Amount, Credit History and others. </a:t>
            </a:r>
          </a:p>
          <a:p>
            <a:r>
              <a:rPr lang="en-US" sz="2000">
                <a:latin typeface="Times New Roman"/>
                <a:ea typeface="+mn-lt"/>
                <a:cs typeface="+mn-lt"/>
              </a:rPr>
              <a:t>To automate this process, they have given a problem to identify the customers segments, those are eligible for loan amount so that they can specifically target these customers. Here they have provided a data set.</a:t>
            </a:r>
            <a:endParaRPr lang="en-US" sz="2000">
              <a:latin typeface="Times New Roman"/>
              <a:cs typeface="Calibri" panose="020F0502020204030204"/>
            </a:endParaRP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902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83084B62-05F7-4F36-A00B-B5A36ECB159F}"/>
              </a:ext>
            </a:extLst>
          </p:cNvPr>
          <p:cNvGraphicFramePr>
            <a:graphicFrameLocks noGrp="1"/>
          </p:cNvGraphicFramePr>
          <p:nvPr>
            <p:ph idx="1"/>
            <p:extLst>
              <p:ext uri="{D42A27DB-BD31-4B8C-83A1-F6EECF244321}">
                <p14:modId xmlns:p14="http://schemas.microsoft.com/office/powerpoint/2010/main" val="2195367567"/>
              </p:ext>
            </p:extLst>
          </p:nvPr>
        </p:nvGraphicFramePr>
        <p:xfrm>
          <a:off x="3862191" y="1221287"/>
          <a:ext cx="8101659" cy="5283086"/>
        </p:xfrm>
        <a:graphic>
          <a:graphicData uri="http://schemas.openxmlformats.org/drawingml/2006/table">
            <a:tbl>
              <a:tblPr firstRow="1" bandRow="1">
                <a:tableStyleId>{5C22544A-7EE6-4342-B048-85BDC9FD1C3A}</a:tableStyleId>
              </a:tblPr>
              <a:tblGrid>
                <a:gridCol w="3314178">
                  <a:extLst>
                    <a:ext uri="{9D8B030D-6E8A-4147-A177-3AD203B41FA5}">
                      <a16:colId xmlns:a16="http://schemas.microsoft.com/office/drawing/2014/main" val="2523991650"/>
                    </a:ext>
                  </a:extLst>
                </a:gridCol>
                <a:gridCol w="4787481">
                  <a:extLst>
                    <a:ext uri="{9D8B030D-6E8A-4147-A177-3AD203B41FA5}">
                      <a16:colId xmlns:a16="http://schemas.microsoft.com/office/drawing/2014/main" val="3166831650"/>
                    </a:ext>
                  </a:extLst>
                </a:gridCol>
              </a:tblGrid>
              <a:tr h="382239">
                <a:tc>
                  <a:txBody>
                    <a:bodyPr/>
                    <a:lstStyle/>
                    <a:p>
                      <a:pPr lvl="0">
                        <a:buNone/>
                      </a:pPr>
                      <a:r>
                        <a:rPr lang="en-US" sz="1800" b="1" i="0" u="none" strike="noStrike" noProof="0">
                          <a:latin typeface="Times New Roman"/>
                        </a:rPr>
                        <a:t>Variable</a:t>
                      </a:r>
                      <a:endParaRPr lang="en-US">
                        <a:latin typeface="Times New Roman"/>
                      </a:endParaRPr>
                    </a:p>
                  </a:txBody>
                  <a:tcPr/>
                </a:tc>
                <a:tc>
                  <a:txBody>
                    <a:bodyPr/>
                    <a:lstStyle/>
                    <a:p>
                      <a:pPr lvl="0">
                        <a:buNone/>
                      </a:pPr>
                      <a:r>
                        <a:rPr lang="en-US" sz="1800" b="1" i="0" u="none" strike="noStrike" noProof="0">
                          <a:latin typeface="Times New Roman"/>
                        </a:rPr>
                        <a:t>Description</a:t>
                      </a:r>
                      <a:endParaRPr lang="en-US">
                        <a:latin typeface="Times New Roman"/>
                      </a:endParaRPr>
                    </a:p>
                  </a:txBody>
                  <a:tcPr/>
                </a:tc>
                <a:extLst>
                  <a:ext uri="{0D108BD9-81ED-4DB2-BD59-A6C34878D82A}">
                    <a16:rowId xmlns:a16="http://schemas.microsoft.com/office/drawing/2014/main" val="751026663"/>
                  </a:ext>
                </a:extLst>
              </a:tr>
              <a:tr h="368587">
                <a:tc>
                  <a:txBody>
                    <a:bodyPr/>
                    <a:lstStyle/>
                    <a:p>
                      <a:pPr lvl="0">
                        <a:buNone/>
                      </a:pPr>
                      <a:r>
                        <a:rPr lang="en-US" sz="1800" b="0" i="0" u="none" strike="noStrike" noProof="0">
                          <a:latin typeface="Times New Roman"/>
                        </a:rPr>
                        <a:t>Loan_ID</a:t>
                      </a:r>
                      <a:endParaRPr lang="en-US">
                        <a:latin typeface="Times New Roman"/>
                      </a:endParaRPr>
                    </a:p>
                  </a:txBody>
                  <a:tcPr/>
                </a:tc>
                <a:tc>
                  <a:txBody>
                    <a:bodyPr/>
                    <a:lstStyle/>
                    <a:p>
                      <a:pPr lvl="0">
                        <a:buNone/>
                      </a:pPr>
                      <a:r>
                        <a:rPr lang="en-US" sz="1800" b="0" i="0" u="none" strike="noStrike" noProof="0">
                          <a:latin typeface="Times New Roman"/>
                        </a:rPr>
                        <a:t>Unique Loan ID</a:t>
                      </a:r>
                      <a:endParaRPr lang="en-US">
                        <a:latin typeface="Times New Roman"/>
                      </a:endParaRPr>
                    </a:p>
                  </a:txBody>
                  <a:tcPr/>
                </a:tc>
                <a:extLst>
                  <a:ext uri="{0D108BD9-81ED-4DB2-BD59-A6C34878D82A}">
                    <a16:rowId xmlns:a16="http://schemas.microsoft.com/office/drawing/2014/main" val="3563734416"/>
                  </a:ext>
                </a:extLst>
              </a:tr>
              <a:tr h="382239">
                <a:tc>
                  <a:txBody>
                    <a:bodyPr/>
                    <a:lstStyle/>
                    <a:p>
                      <a:pPr lvl="0">
                        <a:buNone/>
                      </a:pPr>
                      <a:r>
                        <a:rPr lang="en-US" sz="1800" b="0" i="0" u="none" strike="noStrike" noProof="0">
                          <a:latin typeface="Times New Roman"/>
                        </a:rPr>
                        <a:t>Gender</a:t>
                      </a:r>
                      <a:endParaRPr lang="en-US">
                        <a:latin typeface="Times New Roman"/>
                      </a:endParaRPr>
                    </a:p>
                  </a:txBody>
                  <a:tcPr/>
                </a:tc>
                <a:tc>
                  <a:txBody>
                    <a:bodyPr/>
                    <a:lstStyle/>
                    <a:p>
                      <a:pPr lvl="0">
                        <a:buNone/>
                      </a:pPr>
                      <a:r>
                        <a:rPr lang="en-US" sz="1800" b="0" i="0" u="none" strike="noStrike" noProof="0">
                          <a:latin typeface="Times New Roman"/>
                        </a:rPr>
                        <a:t>Male/ Female</a:t>
                      </a:r>
                      <a:endParaRPr lang="en-US">
                        <a:latin typeface="Times New Roman"/>
                      </a:endParaRPr>
                    </a:p>
                  </a:txBody>
                  <a:tcPr/>
                </a:tc>
                <a:extLst>
                  <a:ext uri="{0D108BD9-81ED-4DB2-BD59-A6C34878D82A}">
                    <a16:rowId xmlns:a16="http://schemas.microsoft.com/office/drawing/2014/main" val="679678390"/>
                  </a:ext>
                </a:extLst>
              </a:tr>
              <a:tr h="368587">
                <a:tc>
                  <a:txBody>
                    <a:bodyPr/>
                    <a:lstStyle/>
                    <a:p>
                      <a:pPr lvl="0">
                        <a:buNone/>
                      </a:pPr>
                      <a:r>
                        <a:rPr lang="en-US" sz="1800" b="0" i="0" u="none" strike="noStrike" noProof="0">
                          <a:latin typeface="Times New Roman"/>
                        </a:rPr>
                        <a:t>Married</a:t>
                      </a:r>
                      <a:endParaRPr lang="en-US">
                        <a:latin typeface="Times New Roman"/>
                      </a:endParaRPr>
                    </a:p>
                  </a:txBody>
                  <a:tcPr/>
                </a:tc>
                <a:tc>
                  <a:txBody>
                    <a:bodyPr/>
                    <a:lstStyle/>
                    <a:p>
                      <a:pPr lvl="0">
                        <a:buNone/>
                      </a:pPr>
                      <a:r>
                        <a:rPr lang="en-US" sz="1800" b="0" i="0" u="none" strike="noStrike" noProof="0">
                          <a:latin typeface="Times New Roman"/>
                        </a:rPr>
                        <a:t>Applicant married (Y/N)</a:t>
                      </a:r>
                      <a:endParaRPr lang="en-US">
                        <a:latin typeface="Times New Roman"/>
                      </a:endParaRPr>
                    </a:p>
                  </a:txBody>
                  <a:tcPr/>
                </a:tc>
                <a:extLst>
                  <a:ext uri="{0D108BD9-81ED-4DB2-BD59-A6C34878D82A}">
                    <a16:rowId xmlns:a16="http://schemas.microsoft.com/office/drawing/2014/main" val="1918053409"/>
                  </a:ext>
                </a:extLst>
              </a:tr>
              <a:tr h="382239">
                <a:tc>
                  <a:txBody>
                    <a:bodyPr/>
                    <a:lstStyle/>
                    <a:p>
                      <a:pPr lvl="0">
                        <a:buNone/>
                      </a:pPr>
                      <a:r>
                        <a:rPr lang="en-US" sz="1800" b="0" i="0" u="none" strike="noStrike" noProof="0">
                          <a:latin typeface="Times New Roman"/>
                        </a:rPr>
                        <a:t>Dependents</a:t>
                      </a:r>
                      <a:endParaRPr lang="en-US">
                        <a:latin typeface="Times New Roman"/>
                      </a:endParaRPr>
                    </a:p>
                  </a:txBody>
                  <a:tcPr/>
                </a:tc>
                <a:tc>
                  <a:txBody>
                    <a:bodyPr/>
                    <a:lstStyle/>
                    <a:p>
                      <a:pPr lvl="0">
                        <a:buNone/>
                      </a:pPr>
                      <a:r>
                        <a:rPr lang="en-US" sz="1800" b="0" i="0" u="none" strike="noStrike" noProof="0">
                          <a:latin typeface="Times New Roman"/>
                        </a:rPr>
                        <a:t>Number of dependents</a:t>
                      </a:r>
                      <a:endParaRPr lang="en-US">
                        <a:latin typeface="Times New Roman"/>
                      </a:endParaRPr>
                    </a:p>
                  </a:txBody>
                  <a:tcPr/>
                </a:tc>
                <a:extLst>
                  <a:ext uri="{0D108BD9-81ED-4DB2-BD59-A6C34878D82A}">
                    <a16:rowId xmlns:a16="http://schemas.microsoft.com/office/drawing/2014/main" val="2022098515"/>
                  </a:ext>
                </a:extLst>
              </a:tr>
              <a:tr h="382239">
                <a:tc>
                  <a:txBody>
                    <a:bodyPr/>
                    <a:lstStyle/>
                    <a:p>
                      <a:pPr lvl="0">
                        <a:buNone/>
                      </a:pPr>
                      <a:r>
                        <a:rPr lang="en-US" sz="1800" b="0" i="0" u="none" strike="noStrike" noProof="0">
                          <a:latin typeface="Times New Roman"/>
                        </a:rPr>
                        <a:t>Education</a:t>
                      </a:r>
                      <a:endParaRPr lang="en-US">
                        <a:latin typeface="Times New Roman"/>
                      </a:endParaRPr>
                    </a:p>
                  </a:txBody>
                  <a:tcPr/>
                </a:tc>
                <a:tc>
                  <a:txBody>
                    <a:bodyPr/>
                    <a:lstStyle/>
                    <a:p>
                      <a:pPr lvl="0">
                        <a:buNone/>
                      </a:pPr>
                      <a:r>
                        <a:rPr lang="en-US" sz="1800" b="0" i="0" u="none" strike="noStrike" noProof="0">
                          <a:latin typeface="Times New Roman"/>
                        </a:rPr>
                        <a:t>Applicant Education (Graduate/ Under Graduate)</a:t>
                      </a:r>
                      <a:endParaRPr lang="en-US">
                        <a:latin typeface="Times New Roman"/>
                      </a:endParaRPr>
                    </a:p>
                  </a:txBody>
                  <a:tcPr/>
                </a:tc>
                <a:extLst>
                  <a:ext uri="{0D108BD9-81ED-4DB2-BD59-A6C34878D82A}">
                    <a16:rowId xmlns:a16="http://schemas.microsoft.com/office/drawing/2014/main" val="469744886"/>
                  </a:ext>
                </a:extLst>
              </a:tr>
              <a:tr h="382239">
                <a:tc>
                  <a:txBody>
                    <a:bodyPr/>
                    <a:lstStyle/>
                    <a:p>
                      <a:pPr lvl="0">
                        <a:buNone/>
                      </a:pPr>
                      <a:r>
                        <a:rPr lang="en-US" sz="1800" b="0" i="0" u="none" strike="noStrike" noProof="0">
                          <a:latin typeface="Times New Roman"/>
                        </a:rPr>
                        <a:t>Self_Employed</a:t>
                      </a:r>
                      <a:endParaRPr lang="en-US">
                        <a:latin typeface="Times New Roman"/>
                      </a:endParaRPr>
                    </a:p>
                  </a:txBody>
                  <a:tcPr/>
                </a:tc>
                <a:tc>
                  <a:txBody>
                    <a:bodyPr/>
                    <a:lstStyle/>
                    <a:p>
                      <a:pPr lvl="0">
                        <a:buNone/>
                      </a:pPr>
                      <a:r>
                        <a:rPr lang="en-US" sz="1800" b="0" i="0" u="none" strike="noStrike" noProof="0">
                          <a:latin typeface="Times New Roman"/>
                        </a:rPr>
                        <a:t>Self employed (Y/N)</a:t>
                      </a:r>
                      <a:endParaRPr lang="en-US">
                        <a:latin typeface="Times New Roman"/>
                      </a:endParaRPr>
                    </a:p>
                  </a:txBody>
                  <a:tcPr/>
                </a:tc>
                <a:extLst>
                  <a:ext uri="{0D108BD9-81ED-4DB2-BD59-A6C34878D82A}">
                    <a16:rowId xmlns:a16="http://schemas.microsoft.com/office/drawing/2014/main" val="4117234535"/>
                  </a:ext>
                </a:extLst>
              </a:tr>
              <a:tr h="368587">
                <a:tc>
                  <a:txBody>
                    <a:bodyPr/>
                    <a:lstStyle/>
                    <a:p>
                      <a:pPr lvl="0">
                        <a:buNone/>
                      </a:pPr>
                      <a:r>
                        <a:rPr lang="en-US" sz="1800" b="0" i="0" u="none" strike="noStrike" noProof="0">
                          <a:latin typeface="Times New Roman"/>
                        </a:rPr>
                        <a:t>ApplicantIncome</a:t>
                      </a:r>
                      <a:endParaRPr lang="en-US">
                        <a:latin typeface="Times New Roman"/>
                      </a:endParaRPr>
                    </a:p>
                  </a:txBody>
                  <a:tcPr/>
                </a:tc>
                <a:tc>
                  <a:txBody>
                    <a:bodyPr/>
                    <a:lstStyle/>
                    <a:p>
                      <a:pPr lvl="0">
                        <a:buNone/>
                      </a:pPr>
                      <a:r>
                        <a:rPr lang="en-US" sz="1800" b="0" i="0" u="none" strike="noStrike" noProof="0">
                          <a:latin typeface="Times New Roman"/>
                        </a:rPr>
                        <a:t>Applicant income</a:t>
                      </a:r>
                      <a:endParaRPr lang="en-US">
                        <a:latin typeface="Times New Roman"/>
                      </a:endParaRPr>
                    </a:p>
                  </a:txBody>
                  <a:tcPr/>
                </a:tc>
                <a:extLst>
                  <a:ext uri="{0D108BD9-81ED-4DB2-BD59-A6C34878D82A}">
                    <a16:rowId xmlns:a16="http://schemas.microsoft.com/office/drawing/2014/main" val="349535695"/>
                  </a:ext>
                </a:extLst>
              </a:tr>
              <a:tr h="382239">
                <a:tc>
                  <a:txBody>
                    <a:bodyPr/>
                    <a:lstStyle/>
                    <a:p>
                      <a:pPr lvl="0">
                        <a:buNone/>
                      </a:pPr>
                      <a:r>
                        <a:rPr lang="en-US" sz="1800" b="0" i="0" u="none" strike="noStrike" noProof="0">
                          <a:latin typeface="Times New Roman"/>
                        </a:rPr>
                        <a:t>CoapplicantIncome</a:t>
                      </a:r>
                      <a:endParaRPr lang="en-US">
                        <a:latin typeface="Times New Roman"/>
                      </a:endParaRPr>
                    </a:p>
                  </a:txBody>
                  <a:tcPr/>
                </a:tc>
                <a:tc>
                  <a:txBody>
                    <a:bodyPr/>
                    <a:lstStyle/>
                    <a:p>
                      <a:pPr lvl="0">
                        <a:buNone/>
                      </a:pPr>
                      <a:r>
                        <a:rPr lang="en-US" sz="1800" b="0" i="0" u="none" strike="noStrike" noProof="0">
                          <a:latin typeface="Times New Roman"/>
                        </a:rPr>
                        <a:t>Coapplicant income</a:t>
                      </a:r>
                      <a:endParaRPr lang="en-US">
                        <a:latin typeface="Times New Roman"/>
                      </a:endParaRPr>
                    </a:p>
                  </a:txBody>
                  <a:tcPr/>
                </a:tc>
                <a:extLst>
                  <a:ext uri="{0D108BD9-81ED-4DB2-BD59-A6C34878D82A}">
                    <a16:rowId xmlns:a16="http://schemas.microsoft.com/office/drawing/2014/main" val="2758522411"/>
                  </a:ext>
                </a:extLst>
              </a:tr>
              <a:tr h="368587">
                <a:tc>
                  <a:txBody>
                    <a:bodyPr/>
                    <a:lstStyle/>
                    <a:p>
                      <a:pPr lvl="0">
                        <a:buNone/>
                      </a:pPr>
                      <a:r>
                        <a:rPr lang="en-US" sz="1800" b="0" i="0" u="none" strike="noStrike" noProof="0">
                          <a:latin typeface="Times New Roman"/>
                        </a:rPr>
                        <a:t>LoanAmount</a:t>
                      </a:r>
                      <a:endParaRPr lang="en-US">
                        <a:latin typeface="Times New Roman"/>
                      </a:endParaRPr>
                    </a:p>
                  </a:txBody>
                  <a:tcPr/>
                </a:tc>
                <a:tc>
                  <a:txBody>
                    <a:bodyPr/>
                    <a:lstStyle/>
                    <a:p>
                      <a:pPr lvl="0">
                        <a:buNone/>
                      </a:pPr>
                      <a:r>
                        <a:rPr lang="en-US" sz="1800" b="0" i="0" u="none" strike="noStrike" noProof="0">
                          <a:latin typeface="Times New Roman"/>
                        </a:rPr>
                        <a:t>Loan amount in thousands</a:t>
                      </a:r>
                      <a:endParaRPr lang="en-US">
                        <a:latin typeface="Times New Roman"/>
                      </a:endParaRPr>
                    </a:p>
                  </a:txBody>
                  <a:tcPr/>
                </a:tc>
                <a:extLst>
                  <a:ext uri="{0D108BD9-81ED-4DB2-BD59-A6C34878D82A}">
                    <a16:rowId xmlns:a16="http://schemas.microsoft.com/office/drawing/2014/main" val="2483832648"/>
                  </a:ext>
                </a:extLst>
              </a:tr>
              <a:tr h="382239">
                <a:tc>
                  <a:txBody>
                    <a:bodyPr/>
                    <a:lstStyle/>
                    <a:p>
                      <a:pPr lvl="0">
                        <a:buNone/>
                      </a:pPr>
                      <a:r>
                        <a:rPr lang="en-US" sz="1800" b="0" i="0" u="none" strike="noStrike" noProof="0">
                          <a:latin typeface="Times New Roman"/>
                        </a:rPr>
                        <a:t>Loan_Amount_Term</a:t>
                      </a:r>
                      <a:endParaRPr lang="en-US">
                        <a:latin typeface="Times New Roman"/>
                      </a:endParaRPr>
                    </a:p>
                  </a:txBody>
                  <a:tcPr/>
                </a:tc>
                <a:tc>
                  <a:txBody>
                    <a:bodyPr/>
                    <a:lstStyle/>
                    <a:p>
                      <a:pPr lvl="0">
                        <a:buNone/>
                      </a:pPr>
                      <a:r>
                        <a:rPr lang="en-US" sz="1800" b="0" i="0" u="none" strike="noStrike" noProof="0">
                          <a:latin typeface="Times New Roman"/>
                        </a:rPr>
                        <a:t>Term of loan in months</a:t>
                      </a:r>
                      <a:endParaRPr lang="en-US">
                        <a:latin typeface="Times New Roman"/>
                      </a:endParaRPr>
                    </a:p>
                  </a:txBody>
                  <a:tcPr/>
                </a:tc>
                <a:extLst>
                  <a:ext uri="{0D108BD9-81ED-4DB2-BD59-A6C34878D82A}">
                    <a16:rowId xmlns:a16="http://schemas.microsoft.com/office/drawing/2014/main" val="2271650229"/>
                  </a:ext>
                </a:extLst>
              </a:tr>
              <a:tr h="382239">
                <a:tc>
                  <a:txBody>
                    <a:bodyPr/>
                    <a:lstStyle/>
                    <a:p>
                      <a:pPr lvl="0">
                        <a:buNone/>
                      </a:pPr>
                      <a:r>
                        <a:rPr lang="en-US" sz="1800" b="0" i="0" u="none" strike="noStrike" noProof="0">
                          <a:latin typeface="Times New Roman"/>
                        </a:rPr>
                        <a:t>Credit_History</a:t>
                      </a:r>
                      <a:endParaRPr lang="en-US">
                        <a:latin typeface="Times New Roman"/>
                      </a:endParaRPr>
                    </a:p>
                  </a:txBody>
                  <a:tcPr/>
                </a:tc>
                <a:tc>
                  <a:txBody>
                    <a:bodyPr/>
                    <a:lstStyle/>
                    <a:p>
                      <a:pPr lvl="0">
                        <a:buNone/>
                      </a:pPr>
                      <a:r>
                        <a:rPr lang="en-US" sz="1800" b="0" i="0" u="none" strike="noStrike" noProof="0">
                          <a:latin typeface="Times New Roman"/>
                        </a:rPr>
                        <a:t>credit history meets guidelines</a:t>
                      </a:r>
                      <a:endParaRPr lang="en-US">
                        <a:latin typeface="Times New Roman"/>
                      </a:endParaRPr>
                    </a:p>
                  </a:txBody>
                  <a:tcPr/>
                </a:tc>
                <a:extLst>
                  <a:ext uri="{0D108BD9-81ED-4DB2-BD59-A6C34878D82A}">
                    <a16:rowId xmlns:a16="http://schemas.microsoft.com/office/drawing/2014/main" val="459555606"/>
                  </a:ext>
                </a:extLst>
              </a:tr>
              <a:tr h="382239">
                <a:tc>
                  <a:txBody>
                    <a:bodyPr/>
                    <a:lstStyle/>
                    <a:p>
                      <a:pPr lvl="0">
                        <a:buNone/>
                      </a:pPr>
                      <a:r>
                        <a:rPr lang="en-US" sz="1800" b="0" i="0" u="none" strike="noStrike" noProof="0">
                          <a:latin typeface="Times New Roman"/>
                        </a:rPr>
                        <a:t>Property_Area</a:t>
                      </a:r>
                      <a:endParaRPr lang="en-US">
                        <a:latin typeface="Times New Roman"/>
                      </a:endParaRPr>
                    </a:p>
                  </a:txBody>
                  <a:tcPr/>
                </a:tc>
                <a:tc>
                  <a:txBody>
                    <a:bodyPr/>
                    <a:lstStyle/>
                    <a:p>
                      <a:pPr lvl="0">
                        <a:buNone/>
                      </a:pPr>
                      <a:r>
                        <a:rPr lang="en-US" sz="1800" b="0" i="0" u="none" strike="noStrike" noProof="0">
                          <a:latin typeface="Times New Roman"/>
                        </a:rPr>
                        <a:t>Urban/ Semi Urban/ Rural</a:t>
                      </a:r>
                      <a:endParaRPr lang="en-US">
                        <a:latin typeface="Times New Roman"/>
                      </a:endParaRPr>
                    </a:p>
                  </a:txBody>
                  <a:tcPr/>
                </a:tc>
                <a:extLst>
                  <a:ext uri="{0D108BD9-81ED-4DB2-BD59-A6C34878D82A}">
                    <a16:rowId xmlns:a16="http://schemas.microsoft.com/office/drawing/2014/main" val="1893241061"/>
                  </a:ext>
                </a:extLst>
              </a:tr>
              <a:tr h="368587">
                <a:tc>
                  <a:txBody>
                    <a:bodyPr/>
                    <a:lstStyle/>
                    <a:p>
                      <a:pPr lvl="0">
                        <a:buNone/>
                      </a:pPr>
                      <a:r>
                        <a:rPr lang="en-US" sz="1800" b="0" i="0" u="none" strike="noStrike" noProof="0">
                          <a:latin typeface="Times New Roman"/>
                        </a:rPr>
                        <a:t>Loan_Status</a:t>
                      </a:r>
                      <a:endParaRPr lang="en-US">
                        <a:latin typeface="Times New Roman"/>
                      </a:endParaRPr>
                    </a:p>
                  </a:txBody>
                  <a:tcPr/>
                </a:tc>
                <a:tc>
                  <a:txBody>
                    <a:bodyPr/>
                    <a:lstStyle/>
                    <a:p>
                      <a:pPr lvl="0">
                        <a:buNone/>
                      </a:pPr>
                      <a:r>
                        <a:rPr lang="en-US" sz="1800" b="0" i="0" u="none" strike="noStrike" noProof="0">
                          <a:latin typeface="Times New Roman"/>
                        </a:rPr>
                        <a:t>Loan approved (Y/N)</a:t>
                      </a:r>
                      <a:endParaRPr lang="en-US">
                        <a:latin typeface="Times New Roman"/>
                      </a:endParaRPr>
                    </a:p>
                  </a:txBody>
                  <a:tcPr/>
                </a:tc>
                <a:extLst>
                  <a:ext uri="{0D108BD9-81ED-4DB2-BD59-A6C34878D82A}">
                    <a16:rowId xmlns:a16="http://schemas.microsoft.com/office/drawing/2014/main" val="2425601769"/>
                  </a:ext>
                </a:extLst>
              </a:tr>
            </a:tbl>
          </a:graphicData>
        </a:graphic>
      </p:graphicFrame>
      <p:sp>
        <p:nvSpPr>
          <p:cNvPr id="6" name="TextBox 5">
            <a:extLst>
              <a:ext uri="{FF2B5EF4-FFF2-40B4-BE49-F238E27FC236}">
                <a16:creationId xmlns:a16="http://schemas.microsoft.com/office/drawing/2014/main" id="{8F9885D3-F9BB-49EF-A37B-44B7411F93F8}"/>
              </a:ext>
            </a:extLst>
          </p:cNvPr>
          <p:cNvSpPr txBox="1"/>
          <p:nvPr/>
        </p:nvSpPr>
        <p:spPr>
          <a:xfrm>
            <a:off x="830893" y="444674"/>
            <a:ext cx="274319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Calibri"/>
              </a:rPr>
              <a:t>DATA</a:t>
            </a:r>
          </a:p>
          <a:p>
            <a:r>
              <a:rPr lang="en-US">
                <a:cs typeface="Calibri"/>
              </a:rPr>
              <a:t>Variable Descriptions:</a:t>
            </a:r>
            <a:endParaRPr lang="en-US" dirty="0">
              <a:cs typeface="Calibri"/>
            </a:endParaRPr>
          </a:p>
        </p:txBody>
      </p:sp>
    </p:spTree>
    <p:extLst>
      <p:ext uri="{BB962C8B-B14F-4D97-AF65-F5344CB8AC3E}">
        <p14:creationId xmlns:p14="http://schemas.microsoft.com/office/powerpoint/2010/main" val="103098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95FF63-E951-4783-861E-5AC0243DB6B5}"/>
              </a:ext>
            </a:extLst>
          </p:cNvPr>
          <p:cNvSpPr>
            <a:spLocks noGrp="1"/>
          </p:cNvSpPr>
          <p:nvPr>
            <p:ph type="title"/>
          </p:nvPr>
        </p:nvSpPr>
        <p:spPr>
          <a:xfrm>
            <a:off x="643467" y="321734"/>
            <a:ext cx="10905066" cy="1135737"/>
          </a:xfrm>
        </p:spPr>
        <p:txBody>
          <a:bodyPr>
            <a:normAutofit/>
          </a:bodyPr>
          <a:lstStyle/>
          <a:p>
            <a:r>
              <a:rPr lang="en-US" sz="3600" b="1">
                <a:latin typeface="Times New Roman"/>
                <a:cs typeface="Calibri Light"/>
              </a:rPr>
              <a:t>MODEL BUILDING</a:t>
            </a:r>
            <a:endParaRPr lang="en-US" sz="3600" b="1">
              <a:latin typeface="Times New Roman"/>
            </a:endParaRPr>
          </a:p>
        </p:txBody>
      </p:sp>
      <p:sp>
        <p:nvSpPr>
          <p:cNvPr id="3" name="Content Placeholder 2">
            <a:extLst>
              <a:ext uri="{FF2B5EF4-FFF2-40B4-BE49-F238E27FC236}">
                <a16:creationId xmlns:a16="http://schemas.microsoft.com/office/drawing/2014/main" id="{DD63B892-8B6C-41B8-A3B5-CD5793347EB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lgn="just">
              <a:buNone/>
            </a:pPr>
            <a:r>
              <a:rPr lang="en-US" sz="2000" dirty="0">
                <a:latin typeface="Times New Roman"/>
                <a:ea typeface="+mn-lt"/>
                <a:cs typeface="+mn-lt"/>
              </a:rPr>
              <a:t>Let us make our first model predict the target variable. We will start with Logistic Regression which is used for predicting binary outcome.</a:t>
            </a:r>
            <a:endParaRPr lang="en-US"/>
          </a:p>
          <a:p>
            <a:pPr marL="0" indent="0" algn="just">
              <a:buNone/>
            </a:pPr>
            <a:endParaRPr lang="en-US" sz="2000" dirty="0">
              <a:latin typeface="Times New Roman"/>
              <a:cs typeface="Calibri"/>
            </a:endParaRPr>
          </a:p>
          <a:p>
            <a:pPr algn="just"/>
            <a:r>
              <a:rPr lang="en-US" sz="2000" dirty="0">
                <a:latin typeface="Times New Roman"/>
                <a:ea typeface="+mn-lt"/>
                <a:cs typeface="+mn-lt"/>
              </a:rPr>
              <a:t>Logistic Regression is a classification algorithm. It is used to predict a binary outcome (1 / 0, Yes / No, True / False) given a set of independent variables</a:t>
            </a:r>
          </a:p>
          <a:p>
            <a:pPr algn="just"/>
            <a:r>
              <a:rPr lang="en-US" sz="2000" dirty="0">
                <a:latin typeface="Times New Roman"/>
                <a:ea typeface="+mn-lt"/>
                <a:cs typeface="+mn-lt"/>
              </a:rPr>
              <a:t>Logistic regression is an estimation of Logit function. The logit function is simply a log of odds in favor of the event.</a:t>
            </a:r>
            <a:endParaRPr lang="en-US" sz="2000">
              <a:latin typeface="Times New Roman"/>
              <a:cs typeface="Calibri"/>
            </a:endParaRPr>
          </a:p>
          <a:p>
            <a:pPr algn="just"/>
            <a:r>
              <a:rPr lang="en-US" sz="2000" dirty="0">
                <a:latin typeface="Times New Roman"/>
                <a:ea typeface="+mn-lt"/>
                <a:cs typeface="+mn-lt"/>
              </a:rPr>
              <a:t>This function creates an S-shaped curve with the probability estimate, which is very similar to the required stepwise function</a:t>
            </a:r>
            <a:endParaRPr lang="en-US" sz="2000">
              <a:latin typeface="Times New Roman"/>
              <a:cs typeface="Calibri"/>
            </a:endParaRPr>
          </a:p>
          <a:p>
            <a:pPr algn="just"/>
            <a:r>
              <a:rPr lang="en-US" sz="2000" dirty="0">
                <a:latin typeface="Times New Roman"/>
                <a:ea typeface="+mn-lt"/>
                <a:cs typeface="+mn-lt"/>
              </a:rPr>
              <a:t>After creating new features, we can continue the model building process. So we will start with the logistic regression model and then move over to more complex models like </a:t>
            </a:r>
            <a:r>
              <a:rPr lang="en-US" sz="2000" dirty="0" err="1">
                <a:latin typeface="Times New Roman"/>
                <a:ea typeface="+mn-lt"/>
                <a:cs typeface="+mn-lt"/>
              </a:rPr>
              <a:t>RandomForest</a:t>
            </a:r>
            <a:r>
              <a:rPr lang="en-US" sz="2000" dirty="0">
                <a:latin typeface="Times New Roman"/>
                <a:ea typeface="+mn-lt"/>
                <a:cs typeface="+mn-lt"/>
              </a:rPr>
              <a:t> and </a:t>
            </a:r>
            <a:r>
              <a:rPr lang="en-US" sz="2000" dirty="0" err="1">
                <a:latin typeface="Times New Roman"/>
                <a:ea typeface="+mn-lt"/>
                <a:cs typeface="+mn-lt"/>
              </a:rPr>
              <a:t>XGBoost</a:t>
            </a:r>
            <a:endParaRPr lang="en-US" sz="2000" dirty="0" err="1">
              <a:latin typeface="Times New Roman"/>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139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0D896EB-3FFC-4699-9BA1-B387C264AC71}"/>
              </a:ext>
            </a:extLst>
          </p:cNvPr>
          <p:cNvSpPr/>
          <p:nvPr/>
        </p:nvSpPr>
        <p:spPr>
          <a:xfrm>
            <a:off x="3971925" y="142875"/>
            <a:ext cx="34004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a:ea typeface="+mn-lt"/>
                <a:cs typeface="Times New Roman"/>
              </a:rPr>
              <a:t>Collection of Data set</a:t>
            </a:r>
            <a:endParaRPr lang="en-US" sz="2000" dirty="0">
              <a:latin typeface="Times New Roman"/>
              <a:cs typeface="Times New Roman"/>
            </a:endParaRPr>
          </a:p>
          <a:p>
            <a:pPr algn="ctr"/>
            <a:endParaRPr lang="en-US" sz="2000" dirty="0">
              <a:latin typeface="Times New Roman"/>
              <a:cs typeface="Times New Roman"/>
            </a:endParaRPr>
          </a:p>
        </p:txBody>
      </p:sp>
      <p:sp>
        <p:nvSpPr>
          <p:cNvPr id="13" name="Rectangle: Rounded Corners 12">
            <a:extLst>
              <a:ext uri="{FF2B5EF4-FFF2-40B4-BE49-F238E27FC236}">
                <a16:creationId xmlns:a16="http://schemas.microsoft.com/office/drawing/2014/main" id="{8D05868F-63F0-4E55-AA03-FF0091FEE2A3}"/>
              </a:ext>
            </a:extLst>
          </p:cNvPr>
          <p:cNvSpPr/>
          <p:nvPr/>
        </p:nvSpPr>
        <p:spPr>
          <a:xfrm>
            <a:off x="3971925" y="2971800"/>
            <a:ext cx="34004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Times New Roman"/>
                <a:ea typeface="+mn-lt"/>
                <a:cs typeface="Times New Roman"/>
              </a:rPr>
              <a:t>Train model on training data set</a:t>
            </a:r>
            <a:endParaRPr lang="en-US" sz="2000" dirty="0">
              <a:latin typeface="Times New Roman"/>
              <a:cs typeface="Times New Roman"/>
            </a:endParaRPr>
          </a:p>
          <a:p>
            <a:pPr algn="ctr"/>
            <a:endParaRPr lang="en-US" sz="2000" dirty="0">
              <a:latin typeface="Times New Roman"/>
              <a:cs typeface="Times New Roman"/>
            </a:endParaRPr>
          </a:p>
        </p:txBody>
      </p:sp>
      <p:sp>
        <p:nvSpPr>
          <p:cNvPr id="14" name="Rectangle: Rounded Corners 13">
            <a:extLst>
              <a:ext uri="{FF2B5EF4-FFF2-40B4-BE49-F238E27FC236}">
                <a16:creationId xmlns:a16="http://schemas.microsoft.com/office/drawing/2014/main" id="{435F4838-979A-4A73-A385-8706470EFB7D}"/>
              </a:ext>
            </a:extLst>
          </p:cNvPr>
          <p:cNvSpPr/>
          <p:nvPr/>
        </p:nvSpPr>
        <p:spPr>
          <a:xfrm>
            <a:off x="3971925" y="1552575"/>
            <a:ext cx="34004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Times New Roman"/>
                <a:ea typeface="+mn-lt"/>
                <a:cs typeface="Times New Roman"/>
              </a:rPr>
              <a:t>Feature selection using info gain of features</a:t>
            </a:r>
            <a:endParaRPr lang="en-US" sz="2000" dirty="0">
              <a:latin typeface="Times New Roman"/>
              <a:cs typeface="Times New Roman"/>
            </a:endParaRPr>
          </a:p>
          <a:p>
            <a:pPr algn="ctr"/>
            <a:endParaRPr lang="en-US" sz="2000" dirty="0">
              <a:latin typeface="Times New Roman"/>
              <a:cs typeface="Times New Roman"/>
            </a:endParaRPr>
          </a:p>
        </p:txBody>
      </p:sp>
      <p:sp>
        <p:nvSpPr>
          <p:cNvPr id="15" name="Rectangle: Rounded Corners 14">
            <a:extLst>
              <a:ext uri="{FF2B5EF4-FFF2-40B4-BE49-F238E27FC236}">
                <a16:creationId xmlns:a16="http://schemas.microsoft.com/office/drawing/2014/main" id="{AE526FE0-E06B-4277-88A1-77BA3BBB18AD}"/>
              </a:ext>
            </a:extLst>
          </p:cNvPr>
          <p:cNvSpPr/>
          <p:nvPr/>
        </p:nvSpPr>
        <p:spPr>
          <a:xfrm>
            <a:off x="3971925" y="4391025"/>
            <a:ext cx="34004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Times New Roman"/>
                <a:ea typeface="+mn-lt"/>
                <a:cs typeface="Times New Roman"/>
              </a:rPr>
              <a:t>Test the model on testing data set</a:t>
            </a:r>
            <a:endParaRPr lang="en-US" sz="2000" dirty="0">
              <a:latin typeface="Times New Roman"/>
              <a:cs typeface="Times New Roman"/>
            </a:endParaRPr>
          </a:p>
          <a:p>
            <a:pPr algn="ctr"/>
            <a:endParaRPr lang="en-US" sz="2000" dirty="0">
              <a:latin typeface="Times New Roman"/>
              <a:cs typeface="Times New Roman"/>
            </a:endParaRPr>
          </a:p>
        </p:txBody>
      </p:sp>
      <p:sp>
        <p:nvSpPr>
          <p:cNvPr id="16" name="Rectangle: Rounded Corners 15">
            <a:extLst>
              <a:ext uri="{FF2B5EF4-FFF2-40B4-BE49-F238E27FC236}">
                <a16:creationId xmlns:a16="http://schemas.microsoft.com/office/drawing/2014/main" id="{D5B47573-D4C5-400E-9B13-85EA80385479}"/>
              </a:ext>
            </a:extLst>
          </p:cNvPr>
          <p:cNvSpPr/>
          <p:nvPr/>
        </p:nvSpPr>
        <p:spPr>
          <a:xfrm>
            <a:off x="3971925" y="5800725"/>
            <a:ext cx="34004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Times New Roman"/>
                <a:ea typeface="+mn-lt"/>
                <a:cs typeface="Times New Roman"/>
              </a:rPr>
              <a:t>Result analysis</a:t>
            </a:r>
            <a:endParaRPr lang="en-US" sz="2000" dirty="0">
              <a:latin typeface="Times New Roman"/>
              <a:cs typeface="Times New Roman"/>
            </a:endParaRPr>
          </a:p>
          <a:p>
            <a:pPr algn="ctr"/>
            <a:endParaRPr lang="en-US" sz="2000" dirty="0">
              <a:latin typeface="Times New Roman"/>
              <a:cs typeface="Times New Roman"/>
            </a:endParaRPr>
          </a:p>
        </p:txBody>
      </p:sp>
      <p:sp>
        <p:nvSpPr>
          <p:cNvPr id="17" name="Arrow: Down 16">
            <a:extLst>
              <a:ext uri="{FF2B5EF4-FFF2-40B4-BE49-F238E27FC236}">
                <a16:creationId xmlns:a16="http://schemas.microsoft.com/office/drawing/2014/main" id="{B0DFC59C-32AA-40C9-A3AC-7091C0734C59}"/>
              </a:ext>
            </a:extLst>
          </p:cNvPr>
          <p:cNvSpPr/>
          <p:nvPr/>
        </p:nvSpPr>
        <p:spPr>
          <a:xfrm>
            <a:off x="5358383" y="2520695"/>
            <a:ext cx="485775"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516FD2B6-0C42-4E3D-994C-1CEEA7DB1613}"/>
              </a:ext>
            </a:extLst>
          </p:cNvPr>
          <p:cNvSpPr/>
          <p:nvPr/>
        </p:nvSpPr>
        <p:spPr>
          <a:xfrm>
            <a:off x="5358383" y="1110995"/>
            <a:ext cx="485775"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35CB22C-60A1-4CB2-BA4B-93A9566543F4}"/>
              </a:ext>
            </a:extLst>
          </p:cNvPr>
          <p:cNvSpPr/>
          <p:nvPr/>
        </p:nvSpPr>
        <p:spPr>
          <a:xfrm>
            <a:off x="5358383" y="3939920"/>
            <a:ext cx="485775"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AB9DFDDB-BB39-434B-89D1-26305CFC1DFD}"/>
              </a:ext>
            </a:extLst>
          </p:cNvPr>
          <p:cNvSpPr/>
          <p:nvPr/>
        </p:nvSpPr>
        <p:spPr>
          <a:xfrm>
            <a:off x="5358383" y="5368670"/>
            <a:ext cx="485775" cy="40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892FEAE6-7D24-4A2B-BF90-C10E014F4456}"/>
              </a:ext>
            </a:extLst>
          </p:cNvPr>
          <p:cNvSpPr>
            <a:spLocks noGrp="1"/>
          </p:cNvSpPr>
          <p:nvPr>
            <p:ph type="ctrTitle"/>
          </p:nvPr>
        </p:nvSpPr>
        <p:spPr>
          <a:xfrm>
            <a:off x="161925" y="141288"/>
            <a:ext cx="2724150" cy="663575"/>
          </a:xfrm>
        </p:spPr>
        <p:txBody>
          <a:bodyPr>
            <a:normAutofit fontScale="90000"/>
          </a:bodyPr>
          <a:lstStyle/>
          <a:p>
            <a:r>
              <a:rPr lang="en-US" sz="2400" b="1" dirty="0">
                <a:latin typeface="Times New Roman"/>
                <a:cs typeface="Calibri Light"/>
              </a:rPr>
              <a:t>BLOCK DIAGRAM</a:t>
            </a:r>
          </a:p>
        </p:txBody>
      </p:sp>
    </p:spTree>
    <p:extLst>
      <p:ext uri="{BB962C8B-B14F-4D97-AF65-F5344CB8AC3E}">
        <p14:creationId xmlns:p14="http://schemas.microsoft.com/office/powerpoint/2010/main" val="65927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9354AA2-7148-4BE5-8204-7C4E1D129D4A}"/>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b="1"/>
              <a:t>SOFTWARE USED</a:t>
            </a:r>
          </a:p>
        </p:txBody>
      </p:sp>
      <p:sp>
        <p:nvSpPr>
          <p:cNvPr id="3" name="Content Placeholder 2">
            <a:extLst>
              <a:ext uri="{FF2B5EF4-FFF2-40B4-BE49-F238E27FC236}">
                <a16:creationId xmlns:a16="http://schemas.microsoft.com/office/drawing/2014/main" id="{D0B48DFF-7E8C-4CE8-8EEB-D1F825B3B6B4}"/>
              </a:ext>
            </a:extLst>
          </p:cNvPr>
          <p:cNvSpPr>
            <a:spLocks noGrp="1"/>
          </p:cNvSpPr>
          <p:nvPr>
            <p:ph idx="1"/>
          </p:nvPr>
        </p:nvSpPr>
        <p:spPr>
          <a:xfrm>
            <a:off x="8842248" y="4078224"/>
            <a:ext cx="2926080" cy="1307592"/>
          </a:xfrm>
        </p:spPr>
        <p:txBody>
          <a:bodyPr vert="horz" lIns="91440" tIns="45720" rIns="91440" bIns="45720" rtlCol="0">
            <a:normAutofit/>
          </a:bodyPr>
          <a:lstStyle/>
          <a:p>
            <a:pPr marL="0" indent="0">
              <a:buNone/>
            </a:pPr>
            <a:r>
              <a:rPr lang="en-US" sz="2000" dirty="0"/>
              <a:t>GOOGLE COLABORATORY</a:t>
            </a:r>
          </a:p>
        </p:txBody>
      </p:sp>
      <p:sp>
        <p:nvSpPr>
          <p:cNvPr id="3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6">
            <a:extLst>
              <a:ext uri="{FF2B5EF4-FFF2-40B4-BE49-F238E27FC236}">
                <a16:creationId xmlns:a16="http://schemas.microsoft.com/office/drawing/2014/main" id="{DD47BCB7-4E47-499F-ADD1-CF6D859A9459}"/>
              </a:ext>
            </a:extLst>
          </p:cNvPr>
          <p:cNvPicPr>
            <a:picLocks noChangeAspect="1"/>
          </p:cNvPicPr>
          <p:nvPr/>
        </p:nvPicPr>
        <p:blipFill>
          <a:blip r:embed="rId2">
            <a:extLst>
              <a:ext uri="{28A0092B-C50C-407E-A947-70E740481C1C}">
                <a14:useLocalDpi xmlns:a14="http://schemas.microsoft.com/office/drawing/2010/main" val="0"/>
              </a:ext>
            </a:extLst>
          </a:blip>
          <a:srcRect l="9324" r="9324"/>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97080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BC73F4-A431-4D92-88C1-F170C101EFD5}"/>
              </a:ext>
            </a:extLst>
          </p:cNvPr>
          <p:cNvSpPr>
            <a:spLocks noGrp="1"/>
          </p:cNvSpPr>
          <p:nvPr>
            <p:ph type="title"/>
          </p:nvPr>
        </p:nvSpPr>
        <p:spPr>
          <a:xfrm>
            <a:off x="643467" y="321734"/>
            <a:ext cx="4970877" cy="1135737"/>
          </a:xfrm>
        </p:spPr>
        <p:txBody>
          <a:bodyPr>
            <a:normAutofit/>
          </a:bodyPr>
          <a:lstStyle/>
          <a:p>
            <a:r>
              <a:rPr lang="en-US" sz="3600" b="1" u="sng">
                <a:latin typeface="Times New Roman"/>
                <a:cs typeface="Calibri Light"/>
              </a:rPr>
              <a:t>RESULTS &amp; DISCUSSION</a:t>
            </a:r>
            <a:endParaRPr lang="en-US" sz="3600" b="1" u="sng">
              <a:latin typeface="Times New Roman"/>
            </a:endParaRPr>
          </a:p>
        </p:txBody>
      </p:sp>
      <p:sp>
        <p:nvSpPr>
          <p:cNvPr id="3" name="Content Placeholder 2">
            <a:extLst>
              <a:ext uri="{FF2B5EF4-FFF2-40B4-BE49-F238E27FC236}">
                <a16:creationId xmlns:a16="http://schemas.microsoft.com/office/drawing/2014/main" id="{A15CD869-B134-4A6C-B3E4-E212D645B8CA}"/>
              </a:ext>
            </a:extLst>
          </p:cNvPr>
          <p:cNvSpPr>
            <a:spLocks noGrp="1"/>
          </p:cNvSpPr>
          <p:nvPr>
            <p:ph idx="1"/>
          </p:nvPr>
        </p:nvSpPr>
        <p:spPr>
          <a:xfrm>
            <a:off x="643468" y="1782981"/>
            <a:ext cx="4970877" cy="4393982"/>
          </a:xfrm>
        </p:spPr>
        <p:txBody>
          <a:bodyPr vert="horz" lIns="91440" tIns="45720" rIns="91440" bIns="45720" rtlCol="0">
            <a:normAutofit/>
          </a:bodyPr>
          <a:lstStyle/>
          <a:p>
            <a:r>
              <a:rPr lang="en-US" sz="2000" dirty="0">
                <a:ea typeface="+mn-lt"/>
                <a:cs typeface="+mn-lt"/>
              </a:rPr>
              <a:t>Three machine learning approaches are applied on the test data to predict the loan approvals of loan requests. Python programming language is used to implement machine learning algorithms. </a:t>
            </a:r>
            <a:endParaRPr lang="en-US" sz="2000">
              <a:cs typeface="Calibri" panose="020F0502020204030204"/>
            </a:endParaRPr>
          </a:p>
          <a:p>
            <a:r>
              <a:rPr lang="en-US" sz="2000" dirty="0">
                <a:ea typeface="+mn-lt"/>
                <a:cs typeface="+mn-lt"/>
              </a:rPr>
              <a:t>For training 70 percent data is used and 30 percent data is used for testing. The prediction accuracy of the different ML approaches is calculated and compared.</a:t>
            </a:r>
            <a:endParaRPr lang="en-US" sz="2000">
              <a:cs typeface="Calibri" panose="020F0502020204030204"/>
            </a:endParaRPr>
          </a:p>
          <a:p>
            <a:pPr>
              <a:buNone/>
            </a:pPr>
            <a:r>
              <a:rPr lang="en-US" sz="2000" dirty="0">
                <a:ea typeface="+mn-lt"/>
                <a:cs typeface="+mn-lt"/>
              </a:rPr>
              <a:t>Comparison of prediction accuracy of machine learning algorithms</a:t>
            </a:r>
            <a:endParaRPr lang="en-US" sz="2000">
              <a:cs typeface="Calibri" panose="020F0502020204030204"/>
            </a:endParaRPr>
          </a:p>
          <a:p>
            <a:pPr>
              <a:buNone/>
            </a:pPr>
            <a:endParaRPr lang="en-US" sz="2000">
              <a:cs typeface="Calibri" panose="020F0502020204030204"/>
            </a:endParaRPr>
          </a:p>
          <a:p>
            <a:pPr>
              <a:buNone/>
            </a:pPr>
            <a:endParaRPr lang="en-US" sz="2000">
              <a:cs typeface="Calibri" panose="020F0502020204030204"/>
            </a:endParaRPr>
          </a:p>
          <a:p>
            <a:pPr marL="0" indent="0">
              <a:buNone/>
            </a:pPr>
            <a:endParaRPr lang="en-US" sz="2000">
              <a:cs typeface="Calibri" panose="020F0502020204030204"/>
            </a:endParaRPr>
          </a:p>
          <a:p>
            <a:pPr>
              <a:buNone/>
            </a:pPr>
            <a:endParaRPr lang="en-US" sz="2000">
              <a:cs typeface="Calibri" panose="020F0502020204030204"/>
            </a:endParaRPr>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6" name="Isosceles Triangle 1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4">
            <a:extLst>
              <a:ext uri="{FF2B5EF4-FFF2-40B4-BE49-F238E27FC236}">
                <a16:creationId xmlns:a16="http://schemas.microsoft.com/office/drawing/2014/main" id="{9227147C-4B03-4659-860E-EDDEA85E2FC3}"/>
              </a:ext>
            </a:extLst>
          </p:cNvPr>
          <p:cNvGraphicFramePr>
            <a:graphicFrameLocks noGrp="1"/>
          </p:cNvGraphicFramePr>
          <p:nvPr>
            <p:extLst>
              <p:ext uri="{D42A27DB-BD31-4B8C-83A1-F6EECF244321}">
                <p14:modId xmlns:p14="http://schemas.microsoft.com/office/powerpoint/2010/main" val="2871690778"/>
              </p:ext>
            </p:extLst>
          </p:nvPr>
        </p:nvGraphicFramePr>
        <p:xfrm>
          <a:off x="6263013" y="2202493"/>
          <a:ext cx="5290721" cy="2400964"/>
        </p:xfrm>
        <a:graphic>
          <a:graphicData uri="http://schemas.openxmlformats.org/drawingml/2006/table">
            <a:tbl>
              <a:tblPr firstRow="1" bandRow="1">
                <a:tableStyleId>{5C22544A-7EE6-4342-B048-85BDC9FD1C3A}</a:tableStyleId>
              </a:tblPr>
              <a:tblGrid>
                <a:gridCol w="845483">
                  <a:extLst>
                    <a:ext uri="{9D8B030D-6E8A-4147-A177-3AD203B41FA5}">
                      <a16:colId xmlns:a16="http://schemas.microsoft.com/office/drawing/2014/main" val="3205541298"/>
                    </a:ext>
                  </a:extLst>
                </a:gridCol>
                <a:gridCol w="2959190">
                  <a:extLst>
                    <a:ext uri="{9D8B030D-6E8A-4147-A177-3AD203B41FA5}">
                      <a16:colId xmlns:a16="http://schemas.microsoft.com/office/drawing/2014/main" val="4039333785"/>
                    </a:ext>
                  </a:extLst>
                </a:gridCol>
                <a:gridCol w="1486048">
                  <a:extLst>
                    <a:ext uri="{9D8B030D-6E8A-4147-A177-3AD203B41FA5}">
                      <a16:colId xmlns:a16="http://schemas.microsoft.com/office/drawing/2014/main" val="1328060531"/>
                    </a:ext>
                  </a:extLst>
                </a:gridCol>
              </a:tblGrid>
              <a:tr h="1207114">
                <a:tc>
                  <a:txBody>
                    <a:bodyPr/>
                    <a:lstStyle/>
                    <a:p>
                      <a:pPr lvl="0">
                        <a:buNone/>
                      </a:pPr>
                      <a:r>
                        <a:rPr lang="en-US" sz="1700" dirty="0"/>
                        <a:t>S.NO</a:t>
                      </a:r>
                    </a:p>
                  </a:txBody>
                  <a:tcPr marL="88481" marR="88481" marT="44240" marB="44240"/>
                </a:tc>
                <a:tc>
                  <a:txBody>
                    <a:bodyPr/>
                    <a:lstStyle/>
                    <a:p>
                      <a:r>
                        <a:rPr lang="en-US" sz="1700" dirty="0"/>
                        <a:t>MACHINE LEARNING ALGORITHMS</a:t>
                      </a:r>
                    </a:p>
                  </a:txBody>
                  <a:tcPr marL="88481" marR="88481" marT="44240" marB="44240"/>
                </a:tc>
                <a:tc>
                  <a:txBody>
                    <a:bodyPr/>
                    <a:lstStyle/>
                    <a:p>
                      <a:pPr lvl="0" algn="l">
                        <a:lnSpc>
                          <a:spcPct val="100000"/>
                        </a:lnSpc>
                        <a:spcBef>
                          <a:spcPts val="0"/>
                        </a:spcBef>
                        <a:spcAft>
                          <a:spcPts val="0"/>
                        </a:spcAft>
                        <a:buNone/>
                      </a:pPr>
                      <a:r>
                        <a:rPr lang="en-US" sz="1700" b="0" i="0" u="none" strike="noStrike" noProof="0" dirty="0">
                          <a:latin typeface="Calibri"/>
                        </a:rPr>
                        <a:t>PREDICTION ACCURACY PERCENTAGE</a:t>
                      </a:r>
                    </a:p>
                    <a:p>
                      <a:pPr lvl="0">
                        <a:buNone/>
                      </a:pPr>
                      <a:endParaRPr lang="en-US" sz="1700"/>
                    </a:p>
                  </a:txBody>
                  <a:tcPr marL="88481" marR="88481" marT="44240" marB="44240"/>
                </a:tc>
                <a:extLst>
                  <a:ext uri="{0D108BD9-81ED-4DB2-BD59-A6C34878D82A}">
                    <a16:rowId xmlns:a16="http://schemas.microsoft.com/office/drawing/2014/main" val="2450185588"/>
                  </a:ext>
                </a:extLst>
              </a:tr>
              <a:tr h="397950">
                <a:tc>
                  <a:txBody>
                    <a:bodyPr/>
                    <a:lstStyle/>
                    <a:p>
                      <a:r>
                        <a:rPr lang="en-US" sz="1700" dirty="0"/>
                        <a:t>1</a:t>
                      </a:r>
                    </a:p>
                  </a:txBody>
                  <a:tcPr marL="88481" marR="88481" marT="44240" marB="44240"/>
                </a:tc>
                <a:tc>
                  <a:txBody>
                    <a:bodyPr/>
                    <a:lstStyle/>
                    <a:p>
                      <a:r>
                        <a:rPr lang="en-US" sz="1700" dirty="0"/>
                        <a:t>Logistic Regression</a:t>
                      </a:r>
                    </a:p>
                  </a:txBody>
                  <a:tcPr marL="88481" marR="88481" marT="44240" marB="44240"/>
                </a:tc>
                <a:tc>
                  <a:txBody>
                    <a:bodyPr/>
                    <a:lstStyle/>
                    <a:p>
                      <a:r>
                        <a:rPr lang="en-US" sz="1700" dirty="0"/>
                        <a:t>86.17</a:t>
                      </a:r>
                    </a:p>
                  </a:txBody>
                  <a:tcPr marL="88481" marR="88481" marT="44240" marB="44240"/>
                </a:tc>
                <a:extLst>
                  <a:ext uri="{0D108BD9-81ED-4DB2-BD59-A6C34878D82A}">
                    <a16:rowId xmlns:a16="http://schemas.microsoft.com/office/drawing/2014/main" val="2316165901"/>
                  </a:ext>
                </a:extLst>
              </a:tr>
              <a:tr h="397950">
                <a:tc>
                  <a:txBody>
                    <a:bodyPr/>
                    <a:lstStyle/>
                    <a:p>
                      <a:r>
                        <a:rPr lang="en-US" sz="1700" dirty="0"/>
                        <a:t>2</a:t>
                      </a:r>
                    </a:p>
                  </a:txBody>
                  <a:tcPr marL="88481" marR="88481" marT="44240" marB="44240"/>
                </a:tc>
                <a:tc>
                  <a:txBody>
                    <a:bodyPr/>
                    <a:lstStyle/>
                    <a:p>
                      <a:r>
                        <a:rPr lang="en-US" sz="1700" dirty="0"/>
                        <a:t>Decision Tree</a:t>
                      </a:r>
                    </a:p>
                  </a:txBody>
                  <a:tcPr marL="88481" marR="88481" marT="44240" marB="44240"/>
                </a:tc>
                <a:tc>
                  <a:txBody>
                    <a:bodyPr/>
                    <a:lstStyle/>
                    <a:p>
                      <a:r>
                        <a:rPr lang="en-US" sz="1700" dirty="0"/>
                        <a:t>84.36</a:t>
                      </a:r>
                    </a:p>
                  </a:txBody>
                  <a:tcPr marL="88481" marR="88481" marT="44240" marB="44240"/>
                </a:tc>
                <a:extLst>
                  <a:ext uri="{0D108BD9-81ED-4DB2-BD59-A6C34878D82A}">
                    <a16:rowId xmlns:a16="http://schemas.microsoft.com/office/drawing/2014/main" val="1665677265"/>
                  </a:ext>
                </a:extLst>
              </a:tr>
              <a:tr h="397950">
                <a:tc>
                  <a:txBody>
                    <a:bodyPr/>
                    <a:lstStyle/>
                    <a:p>
                      <a:r>
                        <a:rPr lang="en-US" sz="1700" dirty="0"/>
                        <a:t>3</a:t>
                      </a:r>
                    </a:p>
                  </a:txBody>
                  <a:tcPr marL="88481" marR="88481" marT="44240" marB="44240"/>
                </a:tc>
                <a:tc>
                  <a:txBody>
                    <a:bodyPr/>
                    <a:lstStyle/>
                    <a:p>
                      <a:r>
                        <a:rPr lang="en-US" sz="1700" dirty="0"/>
                        <a:t>Random Forest</a:t>
                      </a:r>
                    </a:p>
                  </a:txBody>
                  <a:tcPr marL="88481" marR="88481" marT="44240" marB="44240"/>
                </a:tc>
                <a:tc>
                  <a:txBody>
                    <a:bodyPr/>
                    <a:lstStyle/>
                    <a:p>
                      <a:r>
                        <a:rPr lang="en-US" sz="1700" dirty="0"/>
                        <a:t>85.36</a:t>
                      </a:r>
                    </a:p>
                  </a:txBody>
                  <a:tcPr marL="88481" marR="88481" marT="44240" marB="44240"/>
                </a:tc>
                <a:extLst>
                  <a:ext uri="{0D108BD9-81ED-4DB2-BD59-A6C34878D82A}">
                    <a16:rowId xmlns:a16="http://schemas.microsoft.com/office/drawing/2014/main" val="3645814386"/>
                  </a:ext>
                </a:extLst>
              </a:tr>
            </a:tbl>
          </a:graphicData>
        </a:graphic>
      </p:graphicFrame>
    </p:spTree>
    <p:extLst>
      <p:ext uri="{BB962C8B-B14F-4D97-AF65-F5344CB8AC3E}">
        <p14:creationId xmlns:p14="http://schemas.microsoft.com/office/powerpoint/2010/main" val="120387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Isosceles Triangle 5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3" descr="Chart, bar chart&#10;&#10;Description automatically generated">
            <a:extLst>
              <a:ext uri="{FF2B5EF4-FFF2-40B4-BE49-F238E27FC236}">
                <a16:creationId xmlns:a16="http://schemas.microsoft.com/office/drawing/2014/main" id="{D059F4D5-1767-49B0-83A1-653194F2E2E4}"/>
              </a:ext>
            </a:extLst>
          </p:cNvPr>
          <p:cNvPicPr>
            <a:picLocks noGrp="1" noChangeAspect="1"/>
          </p:cNvPicPr>
          <p:nvPr>
            <p:ph idx="1"/>
          </p:nvPr>
        </p:nvPicPr>
        <p:blipFill>
          <a:blip r:embed="rId2"/>
          <a:stretch>
            <a:fillRect/>
          </a:stretch>
        </p:blipFill>
        <p:spPr>
          <a:xfrm>
            <a:off x="1472707" y="643466"/>
            <a:ext cx="9246586" cy="5571067"/>
          </a:xfrm>
          <a:prstGeom prst="rect">
            <a:avLst/>
          </a:prstGeom>
          <a:ln>
            <a:noFill/>
          </a:ln>
        </p:spPr>
      </p:pic>
      <p:sp>
        <p:nvSpPr>
          <p:cNvPr id="60" name="Isosceles Triangle 5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66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DC0C5-8631-47D5-9BD7-7D77EBFE2B20}"/>
              </a:ext>
            </a:extLst>
          </p:cNvPr>
          <p:cNvSpPr>
            <a:spLocks noGrp="1"/>
          </p:cNvSpPr>
          <p:nvPr>
            <p:ph type="title"/>
          </p:nvPr>
        </p:nvSpPr>
        <p:spPr>
          <a:xfrm>
            <a:off x="466722" y="586855"/>
            <a:ext cx="3201366" cy="3387497"/>
          </a:xfrm>
        </p:spPr>
        <p:txBody>
          <a:bodyPr anchor="b">
            <a:normAutofit/>
          </a:bodyPr>
          <a:lstStyle/>
          <a:p>
            <a:pPr algn="r"/>
            <a:r>
              <a:rPr lang="en-US" sz="3400" b="1">
                <a:solidFill>
                  <a:srgbClr val="FFFFFF"/>
                </a:solidFill>
                <a:latin typeface="Times New Roman"/>
                <a:cs typeface="Calibri Light"/>
              </a:rPr>
              <a:t>CONCLUSION</a:t>
            </a:r>
            <a:endParaRPr lang="en-US" sz="3400" b="1">
              <a:solidFill>
                <a:srgbClr val="FFFFFF"/>
              </a:solidFill>
              <a:latin typeface="Times New Roman"/>
            </a:endParaRPr>
          </a:p>
        </p:txBody>
      </p:sp>
      <p:sp>
        <p:nvSpPr>
          <p:cNvPr id="3" name="Content Placeholder 2">
            <a:extLst>
              <a:ext uri="{FF2B5EF4-FFF2-40B4-BE49-F238E27FC236}">
                <a16:creationId xmlns:a16="http://schemas.microsoft.com/office/drawing/2014/main" id="{145AE2D5-9CD2-45E9-9CEC-6F353EC76B30}"/>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latin typeface="Times New Roman"/>
                <a:ea typeface="+mn-lt"/>
                <a:cs typeface="+mn-lt"/>
              </a:rPr>
              <a:t>This paper applied machine learning in prediction of loan approval. Three ML algorithms are used to predict the loan approval status of customers for bank loans. </a:t>
            </a:r>
          </a:p>
          <a:p>
            <a:r>
              <a:rPr lang="en-US" sz="2000" dirty="0">
                <a:latin typeface="Times New Roman"/>
                <a:ea typeface="+mn-lt"/>
                <a:cs typeface="+mn-lt"/>
              </a:rPr>
              <a:t>The results shown that the prediction accuracy is 84.36%, 85.36% and 86.17% for DT, RF algorithm LR algorithms respectively. Among three the accuracy of LR algorithm is best for prediction of loans. </a:t>
            </a:r>
          </a:p>
          <a:p>
            <a:r>
              <a:rPr lang="en-US" sz="2000" dirty="0">
                <a:latin typeface="Times New Roman"/>
                <a:ea typeface="+mn-lt"/>
                <a:cs typeface="+mn-lt"/>
              </a:rPr>
              <a:t>In future the Decision Tree algorithm can be applied on other data sets available for loan approvals to further investigate its accuracy. </a:t>
            </a:r>
          </a:p>
          <a:p>
            <a:r>
              <a:rPr lang="en-US" sz="2000" dirty="0">
                <a:latin typeface="Times New Roman"/>
                <a:ea typeface="+mn-lt"/>
                <a:cs typeface="+mn-lt"/>
              </a:rPr>
              <a:t>A rigorous analysis of other machine learning algorithms other than these three can also be done in future to investigate the power of machine learning algorithms for loan approval prediction.</a:t>
            </a:r>
            <a:endParaRPr lang="en-US" sz="2000" dirty="0">
              <a:latin typeface="Times New Roman"/>
              <a:cs typeface="Calibri" panose="020F0502020204030204"/>
            </a:endParaRPr>
          </a:p>
          <a:p>
            <a:pPr marL="0" indent="0">
              <a:buNone/>
            </a:pPr>
            <a:endParaRPr lang="en-US" sz="2000">
              <a:latin typeface="Times New Roman"/>
              <a:cs typeface="Calibri" panose="020F0502020204030204"/>
            </a:endParaRPr>
          </a:p>
        </p:txBody>
      </p:sp>
    </p:spTree>
    <p:extLst>
      <p:ext uri="{BB962C8B-B14F-4D97-AF65-F5344CB8AC3E}">
        <p14:creationId xmlns:p14="http://schemas.microsoft.com/office/powerpoint/2010/main" val="319268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33C20-BB11-42BC-84C3-10322C91095F}"/>
              </a:ext>
            </a:extLst>
          </p:cNvPr>
          <p:cNvSpPr>
            <a:spLocks noGrp="1"/>
          </p:cNvSpPr>
          <p:nvPr>
            <p:ph type="title"/>
          </p:nvPr>
        </p:nvSpPr>
        <p:spPr>
          <a:xfrm>
            <a:off x="686834" y="1153572"/>
            <a:ext cx="3200400" cy="4461163"/>
          </a:xfrm>
        </p:spPr>
        <p:txBody>
          <a:bodyPr>
            <a:normAutofit/>
          </a:bodyPr>
          <a:lstStyle/>
          <a:p>
            <a:r>
              <a:rPr lang="en-US" sz="3400" b="1">
                <a:solidFill>
                  <a:srgbClr val="FFFFFF"/>
                </a:solidFill>
                <a:latin typeface="Times New Roman"/>
                <a:cs typeface="Calibri Light"/>
              </a:rPr>
              <a:t>REFERENCES</a:t>
            </a:r>
            <a:endParaRPr lang="en-US" sz="3400" b="1">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B19C98-8FBA-41FB-996B-07D94A4909D1}"/>
              </a:ext>
            </a:extLst>
          </p:cNvPr>
          <p:cNvSpPr>
            <a:spLocks noGrp="1"/>
          </p:cNvSpPr>
          <p:nvPr>
            <p:ph idx="1"/>
          </p:nvPr>
        </p:nvSpPr>
        <p:spPr>
          <a:xfrm>
            <a:off x="4395117" y="1113260"/>
            <a:ext cx="6958682" cy="5063703"/>
          </a:xfrm>
        </p:spPr>
        <p:txBody>
          <a:bodyPr vert="horz" lIns="91440" tIns="45720" rIns="91440" bIns="45720" rtlCol="0" anchor="ctr">
            <a:normAutofit/>
          </a:bodyPr>
          <a:lstStyle/>
          <a:p>
            <a:r>
              <a:rPr lang="en-US" sz="1800" dirty="0">
                <a:latin typeface="Times New Roman"/>
                <a:ea typeface="+mn-lt"/>
                <a:cs typeface="+mn-lt"/>
              </a:rPr>
              <a:t>Vaidya, "Predictive and probabilistic approach using logistic regression: Application to prediction of loan approval," 2017 8th International Conference on Computing, Communication and Networking Technologies (ICCCNT), Delhi, 2017.</a:t>
            </a:r>
            <a:endParaRPr lang="en-US" sz="1800"/>
          </a:p>
          <a:p>
            <a:r>
              <a:rPr lang="en-US" sz="1800" dirty="0" err="1">
                <a:latin typeface="Times New Roman"/>
                <a:ea typeface="+mn-lt"/>
                <a:cs typeface="+mn-lt"/>
              </a:rPr>
              <a:t>A.Li</a:t>
            </a:r>
            <a:r>
              <a:rPr lang="en-US" sz="1800" dirty="0">
                <a:latin typeface="Times New Roman"/>
                <a:ea typeface="+mn-lt"/>
                <a:cs typeface="+mn-lt"/>
              </a:rPr>
              <a:t> and Q. Sun, "The Risk of Loan Consuming by SMEs Based on the Supply Chain," 2012 International Conference on Management of eCommerce and e-Government, Beijing, 2012, pp. 356-359.doi: 10.1109/ICMeCG.2016.24</a:t>
            </a:r>
          </a:p>
          <a:p>
            <a:r>
              <a:rPr lang="en-US" sz="1800" dirty="0">
                <a:latin typeface="Times New Roman"/>
                <a:ea typeface="+mn-lt"/>
                <a:cs typeface="+mn-lt"/>
              </a:rPr>
              <a:t>J. Lohokare, R. Dani and S. Sontakke, "Automated data collection for credit score calculation based on financial transactions and social media," 2017 International Conference on Emerging Trends &amp; Innovation in ICT (ICEI), Pune, 2017.</a:t>
            </a:r>
            <a:endParaRPr lang="en-US" sz="1800">
              <a:latin typeface="Times New Roman"/>
              <a:ea typeface="+mn-lt"/>
              <a:cs typeface="+mn-lt"/>
            </a:endParaRPr>
          </a:p>
          <a:p>
            <a:r>
              <a:rPr lang="en-US" sz="1800" dirty="0">
                <a:latin typeface="Times New Roman"/>
                <a:ea typeface="+mn-lt"/>
                <a:cs typeface="+mn-lt"/>
              </a:rPr>
              <a:t>Anchal Goyal , </a:t>
            </a:r>
            <a:r>
              <a:rPr lang="en-US" sz="1800" dirty="0" err="1">
                <a:latin typeface="Times New Roman"/>
                <a:ea typeface="+mn-lt"/>
                <a:cs typeface="+mn-lt"/>
              </a:rPr>
              <a:t>Ranpreet</a:t>
            </a:r>
            <a:r>
              <a:rPr lang="en-US" sz="1800" dirty="0">
                <a:latin typeface="Times New Roman"/>
                <a:ea typeface="+mn-lt"/>
                <a:cs typeface="+mn-lt"/>
              </a:rPr>
              <a:t> Kaur-“Loan Prediction Using Ensemble Technique”, International Journal of Advanced Research in Computer and Communication Engineering Vol. 5, Issue 3, March 2018 .</a:t>
            </a:r>
          </a:p>
          <a:p>
            <a:r>
              <a:rPr lang="en-US" sz="1800" dirty="0">
                <a:latin typeface="Times New Roman"/>
                <a:ea typeface="+mn-lt"/>
                <a:cs typeface="+mn-lt"/>
              </a:rPr>
              <a:t>V. C. T. Chan et al., "Designing a Credit Approval System Using Web Services, BPEL, and AJAX," 2009 IEEE International Conference on eBusiness Engineering, Macau, 2019.</a:t>
            </a:r>
            <a:endParaRPr lang="en-US" sz="1800" dirty="0">
              <a:latin typeface="Times New Roman"/>
              <a:cs typeface="Calibri"/>
            </a:endParaRPr>
          </a:p>
          <a:p>
            <a:pPr marL="0" indent="0">
              <a:buNone/>
            </a:pPr>
            <a:endParaRPr lang="en-US" sz="1800">
              <a:latin typeface="Times New Roman"/>
              <a:cs typeface="Calibri"/>
            </a:endParaRPr>
          </a:p>
          <a:p>
            <a:endParaRPr lang="en-US" sz="1800">
              <a:latin typeface="Times New Roman"/>
              <a:cs typeface="Calibri"/>
            </a:endParaRPr>
          </a:p>
          <a:p>
            <a:endParaRPr lang="en-US" sz="1800">
              <a:latin typeface="Times New Roman"/>
              <a:cs typeface="Calibri"/>
            </a:endParaRPr>
          </a:p>
          <a:p>
            <a:endParaRPr lang="en-US" sz="1800">
              <a:latin typeface="Times New Roman"/>
              <a:cs typeface="Calibri"/>
            </a:endParaRPr>
          </a:p>
        </p:txBody>
      </p:sp>
    </p:spTree>
    <p:extLst>
      <p:ext uri="{BB962C8B-B14F-4D97-AF65-F5344CB8AC3E}">
        <p14:creationId xmlns:p14="http://schemas.microsoft.com/office/powerpoint/2010/main" val="407069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0" name="Freeform: Shape 1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66037BD-2BEB-4D89-B66F-43F09E633766}"/>
              </a:ext>
            </a:extLst>
          </p:cNvPr>
          <p:cNvSpPr>
            <a:spLocks noGrp="1"/>
          </p:cNvSpPr>
          <p:nvPr>
            <p:ph idx="1"/>
          </p:nvPr>
        </p:nvSpPr>
        <p:spPr>
          <a:xfrm>
            <a:off x="169426" y="56597"/>
            <a:ext cx="11889227" cy="6752342"/>
          </a:xfrm>
        </p:spPr>
        <p:txBody>
          <a:bodyPr vert="horz" lIns="91440" tIns="45720" rIns="91440" bIns="45720" rtlCol="0" anchor="t">
            <a:noAutofit/>
          </a:bodyPr>
          <a:lstStyle/>
          <a:p>
            <a:pPr marL="0" indent="0">
              <a:buNone/>
            </a:pPr>
            <a:r>
              <a:rPr lang="en-US" sz="4800" b="1" dirty="0">
                <a:solidFill>
                  <a:schemeClr val="tx2"/>
                </a:solidFill>
                <a:latin typeface="Times New Roman"/>
                <a:cs typeface="Times New Roman"/>
              </a:rPr>
              <a:t>                                           </a:t>
            </a:r>
            <a:endParaRPr lang="en-US" sz="4800">
              <a:solidFill>
                <a:schemeClr val="tx2"/>
              </a:solidFill>
              <a:ea typeface="+mn-lt"/>
              <a:cs typeface="+mn-lt"/>
            </a:endParaRPr>
          </a:p>
          <a:p>
            <a:pPr marL="0" indent="0">
              <a:buNone/>
            </a:pPr>
            <a:endParaRPr lang="en-US" sz="4800" dirty="0">
              <a:ea typeface="+mn-lt"/>
              <a:cs typeface="+mn-lt"/>
            </a:endParaRPr>
          </a:p>
          <a:p>
            <a:pPr marL="0" indent="0">
              <a:buNone/>
            </a:pPr>
            <a:endParaRPr lang="en-US" sz="4800" dirty="0">
              <a:ea typeface="+mn-lt"/>
              <a:cs typeface="+mn-lt"/>
            </a:endParaRPr>
          </a:p>
          <a:p>
            <a:pPr marL="0" indent="0">
              <a:buNone/>
            </a:pPr>
            <a:r>
              <a:rPr lang="en-US" sz="4800" b="1" dirty="0">
                <a:solidFill>
                  <a:schemeClr val="tx2"/>
                </a:solidFill>
                <a:latin typeface="Times New Roman"/>
                <a:cs typeface="Times New Roman"/>
              </a:rPr>
              <a:t>                           THANK YOU</a:t>
            </a:r>
            <a:endParaRPr lang="en-US" sz="4800" dirty="0">
              <a:solidFill>
                <a:schemeClr val="tx2"/>
              </a:solidFill>
              <a:ea typeface="+mn-lt"/>
              <a:cs typeface="+mn-lt"/>
            </a:endParaRPr>
          </a:p>
          <a:p>
            <a:pPr marL="0" indent="0">
              <a:buNone/>
            </a:pPr>
            <a:endParaRPr lang="en-US" sz="4800" b="1" dirty="0">
              <a:solidFill>
                <a:schemeClr val="tx2"/>
              </a:solidFill>
              <a:latin typeface="Times New Roman"/>
              <a:cs typeface="Calibri"/>
            </a:endParaRPr>
          </a:p>
        </p:txBody>
      </p:sp>
      <p:grpSp>
        <p:nvGrpSpPr>
          <p:cNvPr id="25" name="Group 2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6" name="Freeform: Shape 2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84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BC090BC8-734D-48A9-83AE-293561E06A20}"/>
              </a:ext>
            </a:extLst>
          </p:cNvPr>
          <p:cNvPicPr>
            <a:picLocks noChangeAspect="1"/>
          </p:cNvPicPr>
          <p:nvPr/>
        </p:nvPicPr>
        <p:blipFill rotWithShape="1">
          <a:blip r:embed="rId2"/>
          <a:srcRect t="1415" b="14315"/>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5EF91-2432-487D-B8BD-ECB1840D35D0}"/>
              </a:ext>
            </a:extLst>
          </p:cNvPr>
          <p:cNvSpPr>
            <a:spLocks noGrp="1"/>
          </p:cNvSpPr>
          <p:nvPr>
            <p:ph type="title"/>
          </p:nvPr>
        </p:nvSpPr>
        <p:spPr>
          <a:xfrm>
            <a:off x="643467" y="321734"/>
            <a:ext cx="6891186" cy="1135737"/>
          </a:xfrm>
        </p:spPr>
        <p:txBody>
          <a:bodyPr>
            <a:normAutofit/>
          </a:bodyPr>
          <a:lstStyle/>
          <a:p>
            <a:r>
              <a:rPr lang="en-US" sz="3600" b="1" dirty="0">
                <a:latin typeface="Times New Roman"/>
                <a:cs typeface="Times New Roman"/>
              </a:rPr>
              <a:t>ABSTRACT</a:t>
            </a:r>
          </a:p>
        </p:txBody>
      </p:sp>
      <p:sp>
        <p:nvSpPr>
          <p:cNvPr id="3" name="Content Placeholder 2">
            <a:extLst>
              <a:ext uri="{FF2B5EF4-FFF2-40B4-BE49-F238E27FC236}">
                <a16:creationId xmlns:a16="http://schemas.microsoft.com/office/drawing/2014/main" id="{F66459B4-2405-4C66-92BF-8EE0C232C16C}"/>
              </a:ext>
            </a:extLst>
          </p:cNvPr>
          <p:cNvSpPr>
            <a:spLocks noGrp="1"/>
          </p:cNvSpPr>
          <p:nvPr>
            <p:ph idx="1"/>
          </p:nvPr>
        </p:nvSpPr>
        <p:spPr>
          <a:xfrm>
            <a:off x="643467" y="1782981"/>
            <a:ext cx="6891187" cy="4393982"/>
          </a:xfrm>
        </p:spPr>
        <p:txBody>
          <a:bodyPr vert="horz" lIns="91440" tIns="45720" rIns="91440" bIns="45720" rtlCol="0" anchor="t">
            <a:normAutofit/>
          </a:bodyPr>
          <a:lstStyle/>
          <a:p>
            <a:pPr algn="just"/>
            <a:r>
              <a:rPr lang="en-US" sz="2000" dirty="0">
                <a:latin typeface="Times New Roman"/>
                <a:ea typeface="+mn-lt"/>
                <a:cs typeface="+mn-lt"/>
              </a:rPr>
              <a:t>Loan approval is a very important process for banking organizations. The system approved or reject the loan applications. Recovery of loans is a major contributing parameter in the financial statements of a bank. </a:t>
            </a:r>
            <a:endParaRPr lang="en-US" sz="2000">
              <a:latin typeface="Times New Roman"/>
              <a:cs typeface="Calibri" panose="020F0502020204030204"/>
            </a:endParaRPr>
          </a:p>
          <a:p>
            <a:pPr algn="just"/>
            <a:r>
              <a:rPr lang="en-US" sz="2000" dirty="0">
                <a:latin typeface="Times New Roman"/>
                <a:ea typeface="+mn-lt"/>
                <a:cs typeface="+mn-lt"/>
              </a:rPr>
              <a:t>It is very difficult to predict the possibility of payment of loan by the customer. In recent years many researchers worked on loan approval prediction systems.</a:t>
            </a:r>
          </a:p>
          <a:p>
            <a:pPr algn="just"/>
            <a:r>
              <a:rPr lang="en-US" sz="2000" dirty="0">
                <a:ea typeface="+mn-lt"/>
                <a:cs typeface="+mn-lt"/>
              </a:rPr>
              <a:t>Machine Learning(ML) techniques are very useful in predicting outcomes for large amount of data. In this paper three machine learning algorithms , Logistic Regression(LR) , Decision Tree(DT), Random Forest(RF) are applied to predict the loan approval of customers.</a:t>
            </a:r>
            <a:endParaRPr lang="en-US" sz="2000" dirty="0">
              <a:latin typeface="Times New Roman"/>
              <a:ea typeface="+mn-lt"/>
              <a:cs typeface="+mn-lt"/>
            </a:endParaRPr>
          </a:p>
          <a:p>
            <a:endParaRPr lang="en-US" sz="2000">
              <a:latin typeface="Times New Roman"/>
              <a:cs typeface="Calibri"/>
            </a:endParaRPr>
          </a:p>
        </p:txBody>
      </p:sp>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06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A1C0-D1DC-4AE5-8102-1039D36D92C8}"/>
              </a:ext>
            </a:extLst>
          </p:cNvPr>
          <p:cNvSpPr>
            <a:spLocks noGrp="1"/>
          </p:cNvSpPr>
          <p:nvPr>
            <p:ph type="title"/>
          </p:nvPr>
        </p:nvSpPr>
        <p:spPr>
          <a:xfrm>
            <a:off x="4965430" y="629268"/>
            <a:ext cx="6586491" cy="1286160"/>
          </a:xfrm>
        </p:spPr>
        <p:txBody>
          <a:bodyPr anchor="b">
            <a:normAutofit/>
          </a:bodyPr>
          <a:lstStyle/>
          <a:p>
            <a:r>
              <a:rPr lang="en-US" b="1" dirty="0">
                <a:latin typeface="Times New Roman"/>
                <a:cs typeface="Calibri Light"/>
              </a:rPr>
              <a:t>OBJECTIVE</a:t>
            </a:r>
            <a:endParaRPr lang="en-US" b="1" dirty="0">
              <a:latin typeface="Times New Roman"/>
            </a:endParaRPr>
          </a:p>
        </p:txBody>
      </p:sp>
      <p:sp>
        <p:nvSpPr>
          <p:cNvPr id="3" name="Content Placeholder 2">
            <a:extLst>
              <a:ext uri="{FF2B5EF4-FFF2-40B4-BE49-F238E27FC236}">
                <a16:creationId xmlns:a16="http://schemas.microsoft.com/office/drawing/2014/main" id="{5888BE2B-B991-4B22-A425-0EDA756E69E3}"/>
              </a:ext>
            </a:extLst>
          </p:cNvPr>
          <p:cNvSpPr>
            <a:spLocks noGrp="1"/>
          </p:cNvSpPr>
          <p:nvPr>
            <p:ph idx="1"/>
          </p:nvPr>
        </p:nvSpPr>
        <p:spPr>
          <a:xfrm>
            <a:off x="4965431" y="2438400"/>
            <a:ext cx="6586489" cy="3785419"/>
          </a:xfrm>
        </p:spPr>
        <p:txBody>
          <a:bodyPr vert="horz" lIns="91440" tIns="45720" rIns="91440" bIns="45720" rtlCol="0" anchor="t">
            <a:normAutofit/>
          </a:bodyPr>
          <a:lstStyle/>
          <a:p>
            <a:pPr algn="just"/>
            <a:r>
              <a:rPr lang="en-US" sz="2000" dirty="0">
                <a:latin typeface="Times New Roman"/>
                <a:ea typeface="+mn-lt"/>
                <a:cs typeface="+mn-lt"/>
              </a:rPr>
              <a:t>Our aim from the project is to make use of pandas, matplotlib, &amp; seaborn libraries from python to extract insights from the data , &amp; scikit-learn libraries for machine learning.</a:t>
            </a:r>
            <a:endParaRPr lang="en-US" sz="2000" dirty="0">
              <a:latin typeface="Times New Roman"/>
              <a:cs typeface="Calibri" panose="020F0502020204030204"/>
            </a:endParaRPr>
          </a:p>
          <a:p>
            <a:pPr algn="just"/>
            <a:r>
              <a:rPr lang="en-US" sz="2000" dirty="0">
                <a:latin typeface="Times New Roman"/>
                <a:ea typeface="+mn-lt"/>
                <a:cs typeface="+mn-lt"/>
              </a:rPr>
              <a:t>Secondly, to learn how to </a:t>
            </a:r>
            <a:r>
              <a:rPr lang="en-US" sz="2000" dirty="0" err="1">
                <a:latin typeface="Times New Roman"/>
                <a:ea typeface="+mn-lt"/>
                <a:cs typeface="+mn-lt"/>
              </a:rPr>
              <a:t>hypertune</a:t>
            </a:r>
            <a:r>
              <a:rPr lang="en-US" sz="2000" dirty="0">
                <a:latin typeface="Times New Roman"/>
                <a:ea typeface="+mn-lt"/>
                <a:cs typeface="+mn-lt"/>
              </a:rPr>
              <a:t> the parameters using grid search cross validation for the  machine learning model.</a:t>
            </a:r>
            <a:endParaRPr lang="en-US" sz="2000" dirty="0">
              <a:latin typeface="Times New Roman"/>
              <a:cs typeface="Calibri" panose="020F0502020204030204"/>
            </a:endParaRPr>
          </a:p>
          <a:p>
            <a:pPr algn="just"/>
            <a:r>
              <a:rPr lang="en-US" sz="2000" dirty="0">
                <a:latin typeface="Times New Roman"/>
                <a:ea typeface="+mn-lt"/>
                <a:cs typeface="+mn-lt"/>
              </a:rPr>
              <a:t>And in the end, to predict whether the loan applicant can repay the loan or not using voting </a:t>
            </a:r>
            <a:r>
              <a:rPr lang="en-US" sz="2000" dirty="0" err="1">
                <a:latin typeface="Times New Roman"/>
                <a:ea typeface="+mn-lt"/>
                <a:cs typeface="+mn-lt"/>
              </a:rPr>
              <a:t>ensembling</a:t>
            </a:r>
            <a:r>
              <a:rPr lang="en-US" sz="2000" dirty="0">
                <a:latin typeface="Times New Roman"/>
                <a:ea typeface="+mn-lt"/>
                <a:cs typeface="+mn-lt"/>
              </a:rPr>
              <a:t> techniques of combining the predictions from multiple machine learning algorithms.</a:t>
            </a:r>
            <a:endParaRPr lang="en-US" sz="2000" dirty="0">
              <a:latin typeface="Times New Roman"/>
              <a:cs typeface="Calibri"/>
            </a:endParaRPr>
          </a:p>
          <a:p>
            <a:pPr marL="0" indent="0">
              <a:buNone/>
            </a:pPr>
            <a:endParaRPr lang="en-US" sz="2000" dirty="0">
              <a:latin typeface="Times New Roman"/>
              <a:cs typeface="Calibri"/>
            </a:endParaRPr>
          </a:p>
        </p:txBody>
      </p:sp>
      <p:pic>
        <p:nvPicPr>
          <p:cNvPr id="5" name="Picture 4" descr="Light bulb on yellow background with sketched light beams and cord">
            <a:extLst>
              <a:ext uri="{FF2B5EF4-FFF2-40B4-BE49-F238E27FC236}">
                <a16:creationId xmlns:a16="http://schemas.microsoft.com/office/drawing/2014/main" id="{8B064E96-4C13-4B6C-BC25-E7F37CA2DEFA}"/>
              </a:ext>
            </a:extLst>
          </p:cNvPr>
          <p:cNvPicPr>
            <a:picLocks noChangeAspect="1"/>
          </p:cNvPicPr>
          <p:nvPr/>
        </p:nvPicPr>
        <p:blipFill rotWithShape="1">
          <a:blip r:embed="rId2"/>
          <a:srcRect l="50370" r="8045"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F0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95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2BB5D6-B4CF-40E0-9ADE-7A494B5E0861}"/>
              </a:ext>
            </a:extLst>
          </p:cNvPr>
          <p:cNvSpPr>
            <a:spLocks noGrp="1"/>
          </p:cNvSpPr>
          <p:nvPr>
            <p:ph type="title"/>
          </p:nvPr>
        </p:nvSpPr>
        <p:spPr>
          <a:xfrm>
            <a:off x="643467" y="321734"/>
            <a:ext cx="10905066" cy="1135737"/>
          </a:xfrm>
        </p:spPr>
        <p:txBody>
          <a:bodyPr>
            <a:normAutofit/>
          </a:bodyPr>
          <a:lstStyle/>
          <a:p>
            <a:r>
              <a:rPr lang="en-US" sz="3600" b="1" dirty="0">
                <a:latin typeface="Times New Roman"/>
                <a:cs typeface="Calibri Light"/>
              </a:rPr>
              <a:t>INTRODUCTION</a:t>
            </a:r>
            <a:endParaRPr lang="en-US" sz="3600" b="1" dirty="0">
              <a:latin typeface="Times New Roman"/>
            </a:endParaRPr>
          </a:p>
        </p:txBody>
      </p:sp>
      <p:sp>
        <p:nvSpPr>
          <p:cNvPr id="3" name="Content Placeholder 2">
            <a:extLst>
              <a:ext uri="{FF2B5EF4-FFF2-40B4-BE49-F238E27FC236}">
                <a16:creationId xmlns:a16="http://schemas.microsoft.com/office/drawing/2014/main" id="{BC2171E0-9D45-4040-A46C-70B4AE4C00AF}"/>
              </a:ext>
            </a:extLst>
          </p:cNvPr>
          <p:cNvSpPr>
            <a:spLocks noGrp="1"/>
          </p:cNvSpPr>
          <p:nvPr>
            <p:ph idx="1"/>
          </p:nvPr>
        </p:nvSpPr>
        <p:spPr>
          <a:xfrm>
            <a:off x="643467" y="1782981"/>
            <a:ext cx="10905066" cy="4393982"/>
          </a:xfrm>
        </p:spPr>
        <p:txBody>
          <a:bodyPr vert="horz" lIns="91440" tIns="45720" rIns="91440" bIns="45720" rtlCol="0" anchor="t">
            <a:normAutofit/>
          </a:bodyPr>
          <a:lstStyle/>
          <a:p>
            <a:pPr algn="just"/>
            <a:r>
              <a:rPr lang="en-US" sz="2000" dirty="0">
                <a:latin typeface="Times New Roman"/>
                <a:ea typeface="+mn-lt"/>
                <a:cs typeface="+mn-lt"/>
              </a:rPr>
              <a:t>Distribution of the loans is the core business part of almost every banks. The main portion the bank’s assets is directly came from the profit earned from the loans distributed by the banks</a:t>
            </a:r>
            <a:endParaRPr lang="en-US">
              <a:latin typeface="Times New Roman"/>
              <a:cs typeface="Times New Roman"/>
            </a:endParaRPr>
          </a:p>
          <a:p>
            <a:pPr algn="just"/>
            <a:r>
              <a:rPr lang="en-US" sz="2000" dirty="0">
                <a:latin typeface="Times New Roman"/>
                <a:ea typeface="+mn-lt"/>
                <a:cs typeface="+mn-lt"/>
              </a:rPr>
              <a:t>Today many banks/financial companies approves loan after a regress process of verification and validation but still there is no surety whether the chosen applicant is the deserving right applicant out of all applicants.</a:t>
            </a:r>
          </a:p>
          <a:p>
            <a:pPr algn="just"/>
            <a:r>
              <a:rPr lang="en-US" sz="2000" dirty="0">
                <a:latin typeface="Times New Roman"/>
                <a:ea typeface="+mn-lt"/>
                <a:cs typeface="+mn-lt"/>
              </a:rPr>
              <a:t>Through this system we can predict whether that particular applicant is safe or not and the whole process of validation of features is automated by machine learning technique.</a:t>
            </a:r>
            <a:endParaRPr lang="en-US" sz="2000">
              <a:latin typeface="Times New Roman"/>
              <a:cs typeface="Calibri"/>
            </a:endParaRPr>
          </a:p>
          <a:p>
            <a:pPr algn="just"/>
            <a:r>
              <a:rPr lang="en-US" sz="2000" dirty="0">
                <a:latin typeface="Times New Roman"/>
                <a:ea typeface="+mn-lt"/>
                <a:cs typeface="+mn-lt"/>
              </a:rPr>
              <a:t>The disadvantage of this model is that it emphasize different weights to each factor but in real life sometime loan can be approved on the basis of single strong factor only, which is not possible through this system.</a:t>
            </a:r>
            <a:endParaRPr lang="en-US" sz="2000">
              <a:latin typeface="Times New Roman"/>
              <a:cs typeface="Calibri"/>
            </a:endParaRPr>
          </a:p>
          <a:p>
            <a:pPr algn="just"/>
            <a:r>
              <a:rPr lang="en-US" sz="2000" dirty="0">
                <a:latin typeface="Times New Roman"/>
                <a:ea typeface="+mn-lt"/>
                <a:cs typeface="+mn-lt"/>
              </a:rPr>
              <a:t>The Loan Prediction System can </a:t>
            </a:r>
            <a:r>
              <a:rPr lang="en-US" sz="2000" dirty="0" err="1">
                <a:latin typeface="Times New Roman"/>
                <a:ea typeface="+mn-lt"/>
                <a:cs typeface="+mn-lt"/>
              </a:rPr>
              <a:t>can</a:t>
            </a:r>
            <a:r>
              <a:rPr lang="en-US" sz="2000" dirty="0">
                <a:latin typeface="Times New Roman"/>
                <a:ea typeface="+mn-lt"/>
                <a:cs typeface="+mn-lt"/>
              </a:rPr>
              <a:t> automatically calculate the weight of each features taking part in loan processing and on new test data same features are processed with respect to their associated weight .</a:t>
            </a:r>
            <a:endParaRPr lang="en-US" sz="2000" dirty="0">
              <a:latin typeface="Times New Roman"/>
              <a:cs typeface="Calibri"/>
            </a:endParaRPr>
          </a:p>
          <a:p>
            <a:endParaRPr lang="en-US" sz="2000" dirty="0">
              <a:latin typeface="Times New Roman"/>
              <a:cs typeface="Calibri"/>
            </a:endParaRPr>
          </a:p>
          <a:p>
            <a:endParaRPr lang="en-US" sz="2000" dirty="0">
              <a:latin typeface="Times New Roman"/>
              <a:cs typeface="Calibri"/>
            </a:endParaRPr>
          </a:p>
          <a:p>
            <a:endParaRPr lang="en-US" sz="2000" dirty="0">
              <a:latin typeface="Times New Roman"/>
              <a:cs typeface="Calibri"/>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40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AE2-55D4-4727-8D5F-1437A49846A1}"/>
              </a:ext>
            </a:extLst>
          </p:cNvPr>
          <p:cNvSpPr>
            <a:spLocks noGrp="1"/>
          </p:cNvSpPr>
          <p:nvPr>
            <p:ph type="title"/>
          </p:nvPr>
        </p:nvSpPr>
        <p:spPr/>
        <p:txBody>
          <a:bodyPr>
            <a:normAutofit/>
          </a:bodyPr>
          <a:lstStyle/>
          <a:p>
            <a:r>
              <a:rPr lang="en-US" sz="2800" b="1" dirty="0">
                <a:latin typeface="Times New Roman"/>
                <a:cs typeface="Calibri Light"/>
              </a:rPr>
              <a:t>BASIC MACHINE LEARNING MODEL</a:t>
            </a:r>
          </a:p>
        </p:txBody>
      </p:sp>
      <p:sp>
        <p:nvSpPr>
          <p:cNvPr id="4" name="Cylinder 3">
            <a:extLst>
              <a:ext uri="{FF2B5EF4-FFF2-40B4-BE49-F238E27FC236}">
                <a16:creationId xmlns:a16="http://schemas.microsoft.com/office/drawing/2014/main" id="{F31B2E3E-F346-45F6-A43C-E528920B40A9}"/>
              </a:ext>
            </a:extLst>
          </p:cNvPr>
          <p:cNvSpPr/>
          <p:nvPr/>
        </p:nvSpPr>
        <p:spPr>
          <a:xfrm>
            <a:off x="4095750" y="1696973"/>
            <a:ext cx="2314575" cy="10858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TRAINING DATA</a:t>
            </a:r>
          </a:p>
        </p:txBody>
      </p:sp>
      <p:sp>
        <p:nvSpPr>
          <p:cNvPr id="5" name="Rectangle: Rounded Corners 4">
            <a:extLst>
              <a:ext uri="{FF2B5EF4-FFF2-40B4-BE49-F238E27FC236}">
                <a16:creationId xmlns:a16="http://schemas.microsoft.com/office/drawing/2014/main" id="{F4C62595-551A-4076-B8AC-75B0051E7400}"/>
              </a:ext>
            </a:extLst>
          </p:cNvPr>
          <p:cNvSpPr/>
          <p:nvPr/>
        </p:nvSpPr>
        <p:spPr>
          <a:xfrm>
            <a:off x="4095750" y="3543300"/>
            <a:ext cx="23145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MODEL</a:t>
            </a:r>
          </a:p>
        </p:txBody>
      </p:sp>
      <p:sp>
        <p:nvSpPr>
          <p:cNvPr id="6" name="Rectangle 5">
            <a:extLst>
              <a:ext uri="{FF2B5EF4-FFF2-40B4-BE49-F238E27FC236}">
                <a16:creationId xmlns:a16="http://schemas.microsoft.com/office/drawing/2014/main" id="{86E2BAED-2DD6-4CFC-9052-93446719CC09}"/>
              </a:ext>
            </a:extLst>
          </p:cNvPr>
          <p:cNvSpPr/>
          <p:nvPr/>
        </p:nvSpPr>
        <p:spPr>
          <a:xfrm>
            <a:off x="4095750" y="5267325"/>
            <a:ext cx="23145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PREDICTION</a:t>
            </a:r>
          </a:p>
        </p:txBody>
      </p:sp>
      <p:sp>
        <p:nvSpPr>
          <p:cNvPr id="7" name="Arrow: Down 6">
            <a:extLst>
              <a:ext uri="{FF2B5EF4-FFF2-40B4-BE49-F238E27FC236}">
                <a16:creationId xmlns:a16="http://schemas.microsoft.com/office/drawing/2014/main" id="{C5DBCEFD-D8F3-498E-BED5-563C785AC654}"/>
              </a:ext>
            </a:extLst>
          </p:cNvPr>
          <p:cNvSpPr/>
          <p:nvPr/>
        </p:nvSpPr>
        <p:spPr>
          <a:xfrm>
            <a:off x="5005958" y="2882645"/>
            <a:ext cx="485775" cy="600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a:cs typeface="Times New Roman"/>
            </a:endParaRPr>
          </a:p>
        </p:txBody>
      </p:sp>
      <p:sp>
        <p:nvSpPr>
          <p:cNvPr id="8" name="Arrow: Down 7">
            <a:extLst>
              <a:ext uri="{FF2B5EF4-FFF2-40B4-BE49-F238E27FC236}">
                <a16:creationId xmlns:a16="http://schemas.microsoft.com/office/drawing/2014/main" id="{70409321-7BAF-4667-9D15-E3DB59F48155}"/>
              </a:ext>
            </a:extLst>
          </p:cNvPr>
          <p:cNvSpPr/>
          <p:nvPr/>
        </p:nvSpPr>
        <p:spPr>
          <a:xfrm>
            <a:off x="5005958" y="4578095"/>
            <a:ext cx="485775" cy="600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a:cs typeface="Times New Roman"/>
            </a:endParaRPr>
          </a:p>
        </p:txBody>
      </p:sp>
    </p:spTree>
    <p:extLst>
      <p:ext uri="{BB962C8B-B14F-4D97-AF65-F5344CB8AC3E}">
        <p14:creationId xmlns:p14="http://schemas.microsoft.com/office/powerpoint/2010/main" val="300503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D8CF-33C3-4044-816C-20592F9B1C11}"/>
              </a:ext>
            </a:extLst>
          </p:cNvPr>
          <p:cNvSpPr>
            <a:spLocks noGrp="1"/>
          </p:cNvSpPr>
          <p:nvPr>
            <p:ph type="title"/>
          </p:nvPr>
        </p:nvSpPr>
        <p:spPr>
          <a:xfrm>
            <a:off x="838200" y="365125"/>
            <a:ext cx="10515600" cy="620713"/>
          </a:xfrm>
        </p:spPr>
        <p:txBody>
          <a:bodyPr>
            <a:normAutofit/>
          </a:bodyPr>
          <a:lstStyle/>
          <a:p>
            <a:r>
              <a:rPr lang="en-US" sz="2800" b="1" dirty="0">
                <a:latin typeface="Times New Roman"/>
                <a:cs typeface="Calibri Light"/>
              </a:rPr>
              <a:t>LITERATURE SURVEY</a:t>
            </a:r>
            <a:endParaRPr lang="en-US" sz="2800" b="1" dirty="0">
              <a:latin typeface="Times New Roman"/>
              <a:cs typeface="Times New Roman"/>
            </a:endParaRPr>
          </a:p>
        </p:txBody>
      </p:sp>
      <p:graphicFrame>
        <p:nvGraphicFramePr>
          <p:cNvPr id="5" name="Table 5">
            <a:extLst>
              <a:ext uri="{FF2B5EF4-FFF2-40B4-BE49-F238E27FC236}">
                <a16:creationId xmlns:a16="http://schemas.microsoft.com/office/drawing/2014/main" id="{54EA4E82-1F97-4B2B-AE0B-56D930F89EA3}"/>
              </a:ext>
            </a:extLst>
          </p:cNvPr>
          <p:cNvGraphicFramePr>
            <a:graphicFrameLocks noGrp="1"/>
          </p:cNvGraphicFramePr>
          <p:nvPr>
            <p:ph idx="1"/>
            <p:extLst>
              <p:ext uri="{D42A27DB-BD31-4B8C-83A1-F6EECF244321}">
                <p14:modId xmlns:p14="http://schemas.microsoft.com/office/powerpoint/2010/main" val="1749440717"/>
              </p:ext>
            </p:extLst>
          </p:nvPr>
        </p:nvGraphicFramePr>
        <p:xfrm>
          <a:off x="971550" y="1152525"/>
          <a:ext cx="10765625" cy="5387415"/>
        </p:xfrm>
        <a:graphic>
          <a:graphicData uri="http://schemas.openxmlformats.org/drawingml/2006/table">
            <a:tbl>
              <a:tblPr firstRow="1" bandRow="1">
                <a:tableStyleId>{5C22544A-7EE6-4342-B048-85BDC9FD1C3A}</a:tableStyleId>
              </a:tblPr>
              <a:tblGrid>
                <a:gridCol w="2153125">
                  <a:extLst>
                    <a:ext uri="{9D8B030D-6E8A-4147-A177-3AD203B41FA5}">
                      <a16:colId xmlns:a16="http://schemas.microsoft.com/office/drawing/2014/main" val="2404609536"/>
                    </a:ext>
                  </a:extLst>
                </a:gridCol>
                <a:gridCol w="1706506">
                  <a:extLst>
                    <a:ext uri="{9D8B030D-6E8A-4147-A177-3AD203B41FA5}">
                      <a16:colId xmlns:a16="http://schemas.microsoft.com/office/drawing/2014/main" val="548773366"/>
                    </a:ext>
                  </a:extLst>
                </a:gridCol>
                <a:gridCol w="3120474">
                  <a:extLst>
                    <a:ext uri="{9D8B030D-6E8A-4147-A177-3AD203B41FA5}">
                      <a16:colId xmlns:a16="http://schemas.microsoft.com/office/drawing/2014/main" val="3578536358"/>
                    </a:ext>
                  </a:extLst>
                </a:gridCol>
                <a:gridCol w="1416843">
                  <a:extLst>
                    <a:ext uri="{9D8B030D-6E8A-4147-A177-3AD203B41FA5}">
                      <a16:colId xmlns:a16="http://schemas.microsoft.com/office/drawing/2014/main" val="1823421888"/>
                    </a:ext>
                  </a:extLst>
                </a:gridCol>
                <a:gridCol w="2368677">
                  <a:extLst>
                    <a:ext uri="{9D8B030D-6E8A-4147-A177-3AD203B41FA5}">
                      <a16:colId xmlns:a16="http://schemas.microsoft.com/office/drawing/2014/main" val="1152604721"/>
                    </a:ext>
                  </a:extLst>
                </a:gridCol>
              </a:tblGrid>
              <a:tr h="815415">
                <a:tc>
                  <a:txBody>
                    <a:bodyPr/>
                    <a:lstStyle/>
                    <a:p>
                      <a:r>
                        <a:rPr lang="en-US"/>
                        <a:t>TITLE OF THE PAPER</a:t>
                      </a:r>
                    </a:p>
                  </a:txBody>
                  <a:tcPr/>
                </a:tc>
                <a:tc>
                  <a:txBody>
                    <a:bodyPr/>
                    <a:lstStyle/>
                    <a:p>
                      <a:r>
                        <a:rPr lang="en-US"/>
                        <a:t>AUTHOR NAME</a:t>
                      </a:r>
                    </a:p>
                  </a:txBody>
                  <a:tcPr/>
                </a:tc>
                <a:tc>
                  <a:txBody>
                    <a:bodyPr/>
                    <a:lstStyle/>
                    <a:p>
                      <a:r>
                        <a:rPr lang="en-US"/>
                        <a:t>INFERENCE</a:t>
                      </a:r>
                    </a:p>
                  </a:txBody>
                  <a:tcPr/>
                </a:tc>
                <a:tc>
                  <a:txBody>
                    <a:bodyPr/>
                    <a:lstStyle/>
                    <a:p>
                      <a:r>
                        <a:rPr lang="en-US"/>
                        <a:t>YEAR OF PULISHED</a:t>
                      </a:r>
                    </a:p>
                  </a:txBody>
                  <a:tcPr/>
                </a:tc>
                <a:tc>
                  <a:txBody>
                    <a:bodyPr/>
                    <a:lstStyle/>
                    <a:p>
                      <a:r>
                        <a:rPr lang="en-US"/>
                        <a:t>PUBLISHER</a:t>
                      </a:r>
                    </a:p>
                  </a:txBody>
                  <a:tcPr/>
                </a:tc>
                <a:extLst>
                  <a:ext uri="{0D108BD9-81ED-4DB2-BD59-A6C34878D82A}">
                    <a16:rowId xmlns:a16="http://schemas.microsoft.com/office/drawing/2014/main" val="1595586960"/>
                  </a:ext>
                </a:extLst>
              </a:tr>
              <a:tr h="2214562">
                <a:tc>
                  <a:txBody>
                    <a:bodyPr/>
                    <a:lstStyle/>
                    <a:p>
                      <a:pPr lvl="0" algn="l">
                        <a:lnSpc>
                          <a:spcPct val="100000"/>
                        </a:lnSpc>
                        <a:spcBef>
                          <a:spcPts val="0"/>
                        </a:spcBef>
                        <a:spcAft>
                          <a:spcPts val="0"/>
                        </a:spcAft>
                        <a:buNone/>
                      </a:pPr>
                      <a:r>
                        <a:rPr lang="en-US" sz="2000" b="0" i="0" u="none" strike="noStrike" noProof="0">
                          <a:latin typeface="Times New Roman"/>
                        </a:rPr>
                        <a:t>Loan prediction model using several Machine Learning (ML) algorithms</a:t>
                      </a:r>
                      <a:endParaRPr lang="en-US" sz="2000" dirty="0">
                        <a:latin typeface="Times New Roman"/>
                      </a:endParaRPr>
                    </a:p>
                    <a:p>
                      <a:pPr lvl="0">
                        <a:buNone/>
                      </a:pPr>
                      <a:endParaRPr lang="en-US" sz="2000" dirty="0">
                        <a:latin typeface="Times New Roman"/>
                      </a:endParaRPr>
                    </a:p>
                  </a:txBody>
                  <a:tcPr/>
                </a:tc>
                <a:tc>
                  <a:txBody>
                    <a:bodyPr/>
                    <a:lstStyle/>
                    <a:p>
                      <a:pPr lvl="0" algn="l">
                        <a:lnSpc>
                          <a:spcPct val="100000"/>
                        </a:lnSpc>
                        <a:spcBef>
                          <a:spcPts val="0"/>
                        </a:spcBef>
                        <a:spcAft>
                          <a:spcPts val="0"/>
                        </a:spcAft>
                        <a:buNone/>
                      </a:pPr>
                      <a:r>
                        <a:rPr lang="en-US" sz="1800" b="0" i="0" u="none" strike="noStrike" noProof="0">
                          <a:latin typeface="Calibri"/>
                        </a:rPr>
                        <a:t>Goyal and Kaur</a:t>
                      </a:r>
                      <a:endParaRPr lang="en-US"/>
                    </a:p>
                    <a:p>
                      <a:pPr lvl="0">
                        <a:buNone/>
                      </a:pPr>
                      <a:endParaRPr lang="en-US" dirty="0"/>
                    </a:p>
                  </a:txBody>
                  <a:tcPr/>
                </a:tc>
                <a:tc>
                  <a:txBody>
                    <a:bodyPr/>
                    <a:lstStyle/>
                    <a:p>
                      <a:pPr lvl="0">
                        <a:buNone/>
                      </a:pPr>
                      <a:r>
                        <a:rPr lang="en-US" sz="1800" b="0" i="0" u="none" strike="noStrike" noProof="0">
                          <a:latin typeface="Calibri"/>
                        </a:rPr>
                        <a:t>In this paper, an attempt is made to condense the risk involved in selecting the suitable person who could repay the loan on time thereby keeping the bank’s non-performing assets (NPA) on the hold.</a:t>
                      </a:r>
                      <a:endParaRPr lang="en-US"/>
                    </a:p>
                  </a:txBody>
                  <a:tcPr/>
                </a:tc>
                <a:tc>
                  <a:txBody>
                    <a:bodyPr/>
                    <a:lstStyle/>
                    <a:p>
                      <a:r>
                        <a:rPr lang="en-US"/>
                        <a:t>2018</a:t>
                      </a:r>
                    </a:p>
                  </a:txBody>
                  <a:tcPr/>
                </a:tc>
                <a:tc>
                  <a:txBody>
                    <a:bodyPr/>
                    <a:lstStyle/>
                    <a:p>
                      <a:pPr lvl="0">
                        <a:buNone/>
                      </a:pPr>
                      <a:r>
                        <a:rPr lang="en-US"/>
                        <a:t>Machine Learning Springer</a:t>
                      </a:r>
                      <a:endParaRPr lang="en-US" dirty="0"/>
                    </a:p>
                  </a:txBody>
                  <a:tcPr/>
                </a:tc>
                <a:extLst>
                  <a:ext uri="{0D108BD9-81ED-4DB2-BD59-A6C34878D82A}">
                    <a16:rowId xmlns:a16="http://schemas.microsoft.com/office/drawing/2014/main" val="2187390700"/>
                  </a:ext>
                </a:extLst>
              </a:tr>
              <a:tr h="1657135">
                <a:tc>
                  <a:txBody>
                    <a:bodyPr/>
                    <a:lstStyle/>
                    <a:p>
                      <a:pPr lvl="0" algn="l">
                        <a:lnSpc>
                          <a:spcPct val="100000"/>
                        </a:lnSpc>
                        <a:spcBef>
                          <a:spcPts val="0"/>
                        </a:spcBef>
                        <a:spcAft>
                          <a:spcPts val="0"/>
                        </a:spcAft>
                        <a:buNone/>
                      </a:pPr>
                      <a:r>
                        <a:rPr lang="en-US" sz="1800" b="0" i="0" u="none" strike="noStrike" noProof="0">
                          <a:latin typeface="Calibri"/>
                        </a:rPr>
                        <a:t>Implementation of Anomaly Detection Technique Using Machine Learning Algorithms</a:t>
                      </a:r>
                      <a:endParaRPr lang="en-US"/>
                    </a:p>
                    <a:p>
                      <a:pPr lvl="0">
                        <a:buNone/>
                      </a:pPr>
                      <a:endParaRPr lang="en-US" dirty="0"/>
                    </a:p>
                  </a:txBody>
                  <a:tcPr/>
                </a:tc>
                <a:tc>
                  <a:txBody>
                    <a:bodyPr/>
                    <a:lstStyle/>
                    <a:p>
                      <a:pPr lvl="0" algn="l">
                        <a:lnSpc>
                          <a:spcPct val="100000"/>
                        </a:lnSpc>
                        <a:spcBef>
                          <a:spcPts val="0"/>
                        </a:spcBef>
                        <a:spcAft>
                          <a:spcPts val="0"/>
                        </a:spcAft>
                        <a:buNone/>
                      </a:pPr>
                      <a:r>
                        <a:rPr lang="en-US" sz="1800" b="0" i="0" u="none" strike="noStrike" noProof="0">
                          <a:latin typeface="Calibri"/>
                        </a:rPr>
                        <a:t>K. Hanumantha Rao, G. Srinivas, A. Damodhar, M. Vikas Krishna</a:t>
                      </a:r>
                      <a:endParaRPr lang="en-US"/>
                    </a:p>
                    <a:p>
                      <a:pPr lvl="0">
                        <a:buNone/>
                      </a:pPr>
                      <a:endParaRPr lang="en-US" dirty="0"/>
                    </a:p>
                  </a:txBody>
                  <a:tcPr/>
                </a:tc>
                <a:tc>
                  <a:txBody>
                    <a:bodyPr/>
                    <a:lstStyle/>
                    <a:p>
                      <a:pPr lvl="0">
                        <a:buNone/>
                      </a:pPr>
                      <a:r>
                        <a:rPr lang="en-US" sz="1800" b="0" i="0" u="none" strike="noStrike" noProof="0">
                          <a:latin typeface="Calibri"/>
                        </a:rPr>
                        <a:t>In this paper, we present “machine learning” a method to cascade K-means clustering and the Id3 decision tree learning methods to classifying anomalous and normal activities in a computer network</a:t>
                      </a:r>
                      <a:endParaRPr lang="en-US"/>
                    </a:p>
                  </a:txBody>
                  <a:tcPr/>
                </a:tc>
                <a:tc>
                  <a:txBody>
                    <a:bodyPr/>
                    <a:lstStyle/>
                    <a:p>
                      <a:r>
                        <a:rPr lang="en-US"/>
                        <a:t>2019</a:t>
                      </a:r>
                    </a:p>
                  </a:txBody>
                  <a:tcPr/>
                </a:tc>
                <a:tc>
                  <a:txBody>
                    <a:bodyPr/>
                    <a:lstStyle/>
                    <a:p>
                      <a:pPr lvl="0">
                        <a:buNone/>
                      </a:pPr>
                      <a:r>
                        <a:rPr lang="en-US" sz="1800" b="0" i="0" u="none" strike="noStrike" noProof="0">
                          <a:latin typeface="Calibri"/>
                        </a:rPr>
                        <a:t>International Journal of Computer Science and Telecommunications</a:t>
                      </a:r>
                      <a:endParaRPr lang="en-US"/>
                    </a:p>
                  </a:txBody>
                  <a:tcPr/>
                </a:tc>
                <a:extLst>
                  <a:ext uri="{0D108BD9-81ED-4DB2-BD59-A6C34878D82A}">
                    <a16:rowId xmlns:a16="http://schemas.microsoft.com/office/drawing/2014/main" val="1061946563"/>
                  </a:ext>
                </a:extLst>
              </a:tr>
            </a:tbl>
          </a:graphicData>
        </a:graphic>
      </p:graphicFrame>
    </p:spTree>
    <p:extLst>
      <p:ext uri="{BB962C8B-B14F-4D97-AF65-F5344CB8AC3E}">
        <p14:creationId xmlns:p14="http://schemas.microsoft.com/office/powerpoint/2010/main" val="63345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25CCD-0359-45EA-924F-54A6138DE69D}"/>
              </a:ext>
            </a:extLst>
          </p:cNvPr>
          <p:cNvSpPr>
            <a:spLocks noGrp="1"/>
          </p:cNvSpPr>
          <p:nvPr>
            <p:ph type="title"/>
          </p:nvPr>
        </p:nvSpPr>
        <p:spPr>
          <a:xfrm>
            <a:off x="1146835" y="502020"/>
            <a:ext cx="5313277" cy="379930"/>
          </a:xfrm>
        </p:spPr>
        <p:txBody>
          <a:bodyPr anchor="b">
            <a:normAutofit fontScale="90000"/>
          </a:bodyPr>
          <a:lstStyle/>
          <a:p>
            <a:r>
              <a:rPr lang="en-US" sz="4000" b="1">
                <a:latin typeface="Times New Roman"/>
                <a:cs typeface="Calibri Light"/>
              </a:rPr>
              <a:t>METHODOLOGY</a:t>
            </a:r>
            <a:endParaRPr lang="en-US" sz="4000" b="1">
              <a:latin typeface="Times New Roman"/>
            </a:endParaRPr>
          </a:p>
        </p:txBody>
      </p:sp>
      <p:sp>
        <p:nvSpPr>
          <p:cNvPr id="3" name="Content Placeholder 2">
            <a:extLst>
              <a:ext uri="{FF2B5EF4-FFF2-40B4-BE49-F238E27FC236}">
                <a16:creationId xmlns:a16="http://schemas.microsoft.com/office/drawing/2014/main" id="{B78D98A4-7FA6-4DF0-9DE3-AC960DB2653C}"/>
              </a:ext>
            </a:extLst>
          </p:cNvPr>
          <p:cNvSpPr>
            <a:spLocks noGrp="1"/>
          </p:cNvSpPr>
          <p:nvPr>
            <p:ph idx="1"/>
          </p:nvPr>
        </p:nvSpPr>
        <p:spPr>
          <a:xfrm>
            <a:off x="1144923" y="986278"/>
            <a:ext cx="5597024" cy="5205220"/>
          </a:xfrm>
        </p:spPr>
        <p:txBody>
          <a:bodyPr vert="horz" lIns="91440" tIns="45720" rIns="91440" bIns="45720" rtlCol="0" anchor="t">
            <a:noAutofit/>
          </a:bodyPr>
          <a:lstStyle/>
          <a:p>
            <a:pPr marL="0" indent="0" algn="just">
              <a:buNone/>
            </a:pPr>
            <a:r>
              <a:rPr lang="en-US" sz="2000" dirty="0">
                <a:latin typeface="Times New Roman"/>
                <a:cs typeface="Times New Roman"/>
              </a:rPr>
              <a:t>The machine learning techniques used in this loan prediction code is </a:t>
            </a:r>
            <a:endParaRPr lang="en-US" sz="2000" dirty="0">
              <a:latin typeface="Times New Roman"/>
              <a:ea typeface="+mn-lt"/>
              <a:cs typeface="+mn-lt"/>
            </a:endParaRPr>
          </a:p>
          <a:p>
            <a:pPr marL="0" indent="0" algn="just">
              <a:buNone/>
            </a:pPr>
            <a:r>
              <a:rPr lang="en-US" sz="2000" b="1" dirty="0">
                <a:latin typeface="Times New Roman"/>
                <a:cs typeface="Times New Roman"/>
              </a:rPr>
              <a:t>1. Logistic Regression</a:t>
            </a:r>
            <a:endParaRPr lang="en-US" sz="2000" dirty="0">
              <a:latin typeface="Times New Roman"/>
              <a:ea typeface="+mn-lt"/>
              <a:cs typeface="+mn-lt"/>
            </a:endParaRPr>
          </a:p>
          <a:p>
            <a:pPr marL="285750" indent="-285750" algn="just"/>
            <a:r>
              <a:rPr lang="en-US" sz="2000" dirty="0">
                <a:latin typeface="Times New Roman"/>
                <a:cs typeface="Times New Roman"/>
              </a:rPr>
              <a:t>Logistic regression is a popular Machine Learning algorithm that falls under the Supervised Learning technique. </a:t>
            </a:r>
            <a:endParaRPr lang="en-US" sz="2000" dirty="0">
              <a:latin typeface="Times New Roman"/>
              <a:ea typeface="+mn-lt"/>
              <a:cs typeface="+mn-lt"/>
            </a:endParaRPr>
          </a:p>
          <a:p>
            <a:pPr marL="285750" indent="-285750" algn="just"/>
            <a:r>
              <a:rPr lang="en-US" sz="2000" dirty="0">
                <a:latin typeface="Times New Roman"/>
                <a:cs typeface="Times New Roman"/>
              </a:rPr>
              <a:t>It is used to predict the categorical dependent variable from a given set of independent variables. </a:t>
            </a:r>
            <a:endParaRPr lang="en-US" sz="2000" dirty="0">
              <a:latin typeface="Times New Roman"/>
              <a:ea typeface="+mn-lt"/>
              <a:cs typeface="+mn-lt"/>
            </a:endParaRPr>
          </a:p>
          <a:p>
            <a:pPr marL="285750" indent="-285750" algn="just"/>
            <a:r>
              <a:rPr lang="en-US" sz="2000" dirty="0">
                <a:latin typeface="Times New Roman"/>
                <a:cs typeface="Times New Roman"/>
              </a:rPr>
              <a:t>We fit an "S" shaped logistic function that predicts two maximum values instead of a regression line (0 or 1). </a:t>
            </a:r>
            <a:endParaRPr lang="en-US" sz="2000" dirty="0">
              <a:latin typeface="Times New Roman"/>
              <a:ea typeface="+mn-lt"/>
              <a:cs typeface="+mn-lt"/>
            </a:endParaRPr>
          </a:p>
          <a:p>
            <a:pPr marL="285750" indent="-285750" algn="just"/>
            <a:r>
              <a:rPr lang="en-US" sz="2000" dirty="0">
                <a:latin typeface="Times New Roman"/>
                <a:cs typeface="Times New Roman"/>
              </a:rPr>
              <a:t>The output of a categorical dependent variable is predicted using logistic regression. </a:t>
            </a:r>
            <a:endParaRPr lang="en-US" sz="2000" dirty="0">
              <a:latin typeface="Times New Roman"/>
              <a:ea typeface="+mn-lt"/>
              <a:cs typeface="+mn-lt"/>
            </a:endParaRPr>
          </a:p>
          <a:p>
            <a:pPr marL="285750" indent="-285750" algn="just"/>
            <a:r>
              <a:rPr lang="en-US" sz="2000" dirty="0">
                <a:latin typeface="Times New Roman"/>
                <a:cs typeface="Times New Roman"/>
              </a:rPr>
              <a:t>It can be Yes or No, 0 or 1, true or false, and so on, but instead of giving the exact values as 0 and 1, it gives the probabilistic values that fall between 0 and 1.</a:t>
            </a:r>
            <a:endParaRPr lang="en-US" sz="2000" dirty="0">
              <a:latin typeface="Times New Roman"/>
              <a:ea typeface="+mn-lt"/>
              <a:cs typeface="+mn-lt"/>
            </a:endParaRPr>
          </a:p>
          <a:p>
            <a:pPr algn="just"/>
            <a:endParaRPr lang="en-US" sz="2000" dirty="0">
              <a:latin typeface="Times New Roman"/>
              <a:ea typeface="+mn-lt"/>
              <a:cs typeface="+mn-lt"/>
            </a:endParaRPr>
          </a:p>
          <a:p>
            <a:pPr algn="just"/>
            <a:endParaRPr lang="en-US" sz="2000" dirty="0">
              <a:latin typeface="Times New Roman"/>
              <a:cs typeface="Calibri"/>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015AF77C-E341-4984-836C-587861279018}"/>
              </a:ext>
            </a:extLst>
          </p:cNvPr>
          <p:cNvPicPr>
            <a:picLocks noChangeAspect="1"/>
          </p:cNvPicPr>
          <p:nvPr/>
        </p:nvPicPr>
        <p:blipFill>
          <a:blip r:embed="rId2"/>
          <a:stretch>
            <a:fillRect/>
          </a:stretch>
        </p:blipFill>
        <p:spPr>
          <a:xfrm>
            <a:off x="7075967" y="2138969"/>
            <a:ext cx="4170530" cy="2611955"/>
          </a:xfrm>
          <a:prstGeom prst="rect">
            <a:avLst/>
          </a:prstGeom>
        </p:spPr>
      </p:pic>
      <p:sp>
        <p:nvSpPr>
          <p:cNvPr id="5" name="TextBox 4">
            <a:extLst>
              <a:ext uri="{FF2B5EF4-FFF2-40B4-BE49-F238E27FC236}">
                <a16:creationId xmlns:a16="http://schemas.microsoft.com/office/drawing/2014/main" id="{FDCE67FE-88F1-4EA5-A2BE-AA1C7CF2A75D}"/>
              </a:ext>
            </a:extLst>
          </p:cNvPr>
          <p:cNvSpPr txBox="1"/>
          <p:nvPr/>
        </p:nvSpPr>
        <p:spPr>
          <a:xfrm>
            <a:off x="8148181" y="483922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Fig. Logistic Regression</a:t>
            </a:r>
          </a:p>
        </p:txBody>
      </p:sp>
    </p:spTree>
    <p:extLst>
      <p:ext uri="{BB962C8B-B14F-4D97-AF65-F5344CB8AC3E}">
        <p14:creationId xmlns:p14="http://schemas.microsoft.com/office/powerpoint/2010/main" val="323254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772E7-F802-4529-A2E3-36888D260E46}"/>
              </a:ext>
            </a:extLst>
          </p:cNvPr>
          <p:cNvSpPr>
            <a:spLocks noGrp="1"/>
          </p:cNvSpPr>
          <p:nvPr>
            <p:ph idx="1"/>
          </p:nvPr>
        </p:nvSpPr>
        <p:spPr>
          <a:xfrm>
            <a:off x="643469" y="791340"/>
            <a:ext cx="5407123" cy="4915898"/>
          </a:xfrm>
        </p:spPr>
        <p:txBody>
          <a:bodyPr vert="horz" lIns="91440" tIns="45720" rIns="91440" bIns="45720" rtlCol="0" anchor="t">
            <a:noAutofit/>
          </a:bodyPr>
          <a:lstStyle/>
          <a:p>
            <a:pPr marL="0" indent="0" algn="just">
              <a:buNone/>
            </a:pPr>
            <a:r>
              <a:rPr lang="en-US" sz="2000" b="1" dirty="0">
                <a:latin typeface="Times New Roman"/>
                <a:cs typeface="Times New Roman"/>
              </a:rPr>
              <a:t>2. Decision Tree</a:t>
            </a:r>
            <a:endParaRPr lang="en-US" sz="2000" dirty="0">
              <a:ea typeface="+mn-lt"/>
              <a:cs typeface="+mn-lt"/>
            </a:endParaRPr>
          </a:p>
          <a:p>
            <a:pPr algn="just"/>
            <a:r>
              <a:rPr lang="en-US" sz="2000" dirty="0">
                <a:latin typeface="Times New Roman"/>
                <a:ea typeface="+mn-lt"/>
                <a:cs typeface="+mn-lt"/>
              </a:rPr>
              <a:t>The Decision Tree algorithm is a member of the family of supervised learning algorithms. </a:t>
            </a:r>
          </a:p>
          <a:p>
            <a:pPr algn="just"/>
            <a:r>
              <a:rPr lang="en-US" sz="2000" dirty="0">
                <a:latin typeface="Times New Roman"/>
                <a:ea typeface="+mn-lt"/>
                <a:cs typeface="+mn-lt"/>
              </a:rPr>
              <a:t>The goal of using a Decision Tree is to generate a training model that can be used to predict the class or value of the target variable (training data) by following the rules in the training data set. </a:t>
            </a:r>
          </a:p>
          <a:p>
            <a:pPr algn="just"/>
            <a:r>
              <a:rPr lang="en-US" sz="2000" dirty="0">
                <a:latin typeface="Times New Roman"/>
                <a:ea typeface="+mn-lt"/>
                <a:cs typeface="+mn-lt"/>
              </a:rPr>
              <a:t>When using Decision Trees to predict a class label for a record, we begin at the root of the tree. The values of the root attribute are compared to the values of the record's attribute. </a:t>
            </a:r>
          </a:p>
          <a:p>
            <a:pPr algn="just"/>
            <a:r>
              <a:rPr lang="en-US" sz="2000" dirty="0">
                <a:latin typeface="Times New Roman"/>
                <a:ea typeface="+mn-lt"/>
                <a:cs typeface="+mn-lt"/>
              </a:rPr>
              <a:t>We proceed to the next node by following the branch corresponding to that value based on the comparison. The accuracy achieved using Decision Tree by previous authors was varied around 0.82 .</a:t>
            </a:r>
            <a:endParaRPr lang="en-US" sz="2000" dirty="0">
              <a:latin typeface="Times New Roman"/>
              <a:cs typeface="Calibri" panose="020F0502020204030204"/>
            </a:endParaRPr>
          </a:p>
          <a:p>
            <a:pPr marL="0" indent="0" algn="just">
              <a:buNone/>
            </a:pPr>
            <a:endParaRPr lang="en-US" sz="2000" dirty="0">
              <a:cs typeface="Calibri"/>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Diagram&#10;&#10;Description automatically generated">
            <a:extLst>
              <a:ext uri="{FF2B5EF4-FFF2-40B4-BE49-F238E27FC236}">
                <a16:creationId xmlns:a16="http://schemas.microsoft.com/office/drawing/2014/main" id="{3BE44476-8E08-4903-973C-07F0C19B281F}"/>
              </a:ext>
            </a:extLst>
          </p:cNvPr>
          <p:cNvPicPr>
            <a:picLocks noChangeAspect="1"/>
          </p:cNvPicPr>
          <p:nvPr/>
        </p:nvPicPr>
        <p:blipFill>
          <a:blip r:embed="rId2"/>
          <a:stretch>
            <a:fillRect/>
          </a:stretch>
        </p:blipFill>
        <p:spPr>
          <a:xfrm>
            <a:off x="6151264" y="1672953"/>
            <a:ext cx="5397268" cy="360074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5582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A21B244-EC84-4786-ACBF-8175ECF82601}"/>
              </a:ext>
            </a:extLst>
          </p:cNvPr>
          <p:cNvSpPr>
            <a:spLocks noGrp="1"/>
          </p:cNvSpPr>
          <p:nvPr>
            <p:ph idx="1"/>
          </p:nvPr>
        </p:nvSpPr>
        <p:spPr>
          <a:xfrm>
            <a:off x="569747" y="1133586"/>
            <a:ext cx="5044598" cy="5043377"/>
          </a:xfrm>
        </p:spPr>
        <p:txBody>
          <a:bodyPr vert="horz" lIns="91440" tIns="45720" rIns="91440" bIns="45720" rtlCol="0" anchor="t">
            <a:normAutofit/>
          </a:bodyPr>
          <a:lstStyle/>
          <a:p>
            <a:pPr marL="0" indent="0">
              <a:buNone/>
            </a:pPr>
            <a:r>
              <a:rPr lang="en-US" sz="2000" b="1" dirty="0">
                <a:latin typeface="Times New Roman"/>
                <a:cs typeface="Calibri"/>
              </a:rPr>
              <a:t>3. Random Forest Classifier </a:t>
            </a:r>
          </a:p>
          <a:p>
            <a:pPr algn="just"/>
            <a:r>
              <a:rPr lang="en-US" sz="2000" dirty="0">
                <a:latin typeface="Times New Roman"/>
                <a:ea typeface="+mn-lt"/>
                <a:cs typeface="+mn-lt"/>
              </a:rPr>
              <a:t>Random Forest  is a supervised learning algorithm. </a:t>
            </a:r>
          </a:p>
          <a:p>
            <a:pPr algn="just"/>
            <a:r>
              <a:rPr lang="en-US" sz="2000" dirty="0">
                <a:latin typeface="Times New Roman"/>
                <a:ea typeface="+mn-lt"/>
                <a:cs typeface="+mn-lt"/>
              </a:rPr>
              <a:t>It creates a forest out of a collection of decision trees that are typically trained using the bagging method. </a:t>
            </a:r>
          </a:p>
          <a:p>
            <a:pPr algn="just"/>
            <a:r>
              <a:rPr lang="en-US" sz="2000" dirty="0">
                <a:latin typeface="Times New Roman"/>
                <a:ea typeface="+mn-lt"/>
                <a:cs typeface="+mn-lt"/>
              </a:rPr>
              <a:t>The bagging method's basic premise is that combining different learning models improves the overall result. </a:t>
            </a:r>
          </a:p>
          <a:p>
            <a:pPr algn="just"/>
            <a:r>
              <a:rPr lang="en-US" sz="2000" dirty="0">
                <a:latin typeface="Times New Roman"/>
                <a:ea typeface="+mn-lt"/>
                <a:cs typeface="+mn-lt"/>
              </a:rPr>
              <a:t>The random forest takes the predictions from each tree and predicts the final model based on the majority votes of predictions. </a:t>
            </a:r>
          </a:p>
          <a:p>
            <a:pPr algn="just"/>
            <a:r>
              <a:rPr lang="en-US" sz="2000" dirty="0">
                <a:latin typeface="Times New Roman"/>
                <a:ea typeface="+mn-lt"/>
                <a:cs typeface="+mn-lt"/>
              </a:rPr>
              <a:t>The greater the proportion of trees in the forest, the higher the precision and the less chance of overfitting. </a:t>
            </a:r>
            <a:endParaRPr lang="en-US" sz="2000">
              <a:latin typeface="Times New Roman"/>
              <a:cs typeface="Calibri" panose="020F0502020204030204"/>
            </a:endParaRPr>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radar chart&#10;&#10;Description automatically generated">
            <a:extLst>
              <a:ext uri="{FF2B5EF4-FFF2-40B4-BE49-F238E27FC236}">
                <a16:creationId xmlns:a16="http://schemas.microsoft.com/office/drawing/2014/main" id="{A1C63261-A5EF-4584-9E51-A590968B3ADA}"/>
              </a:ext>
            </a:extLst>
          </p:cNvPr>
          <p:cNvPicPr>
            <a:picLocks noChangeAspect="1"/>
          </p:cNvPicPr>
          <p:nvPr/>
        </p:nvPicPr>
        <p:blipFill>
          <a:blip r:embed="rId2"/>
          <a:stretch>
            <a:fillRect/>
          </a:stretch>
        </p:blipFill>
        <p:spPr>
          <a:xfrm>
            <a:off x="6257813" y="1246577"/>
            <a:ext cx="5290720" cy="4364844"/>
          </a:xfrm>
          <a:prstGeom prst="rect">
            <a:avLst/>
          </a:prstGeom>
        </p:spPr>
      </p:pic>
      <p:grpSp>
        <p:nvGrpSpPr>
          <p:cNvPr id="15" name="Group 14">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6" name="Isosceles Triangle 15">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0540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1761</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Rockwell</vt:lpstr>
      <vt:lpstr>Times New Roman</vt:lpstr>
      <vt:lpstr>office theme</vt:lpstr>
      <vt:lpstr>PowerPoint Presentation</vt:lpstr>
      <vt:lpstr>ABSTRACT</vt:lpstr>
      <vt:lpstr>OBJECTIVE</vt:lpstr>
      <vt:lpstr>INTRODUCTION</vt:lpstr>
      <vt:lpstr>BASIC MACHINE LEARNING MODEL</vt:lpstr>
      <vt:lpstr>LITERATURE SURVEY</vt:lpstr>
      <vt:lpstr>METHODOLOGY</vt:lpstr>
      <vt:lpstr>PowerPoint Presentation</vt:lpstr>
      <vt:lpstr>PowerPoint Presentation</vt:lpstr>
      <vt:lpstr>PowerPoint Presentation</vt:lpstr>
      <vt:lpstr>PowerPoint Presentation</vt:lpstr>
      <vt:lpstr>MODEL BUILDING</vt:lpstr>
      <vt:lpstr>BLOCK DIAGRAM</vt:lpstr>
      <vt:lpstr>SOFTWARE USED</vt:lpstr>
      <vt:lpstr>RESULTS &amp; DISCUSSION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mani mani</cp:lastModifiedBy>
  <cp:revision>1308</cp:revision>
  <dcterms:created xsi:type="dcterms:W3CDTF">2021-10-26T15:07:00Z</dcterms:created>
  <dcterms:modified xsi:type="dcterms:W3CDTF">2023-05-12T13:40:28Z</dcterms:modified>
</cp:coreProperties>
</file>