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sldIdLst>
    <p:sldId id="282" r:id="rId5"/>
    <p:sldId id="283" r:id="rId6"/>
    <p:sldId id="284" r:id="rId7"/>
    <p:sldId id="286" r:id="rId8"/>
    <p:sldId id="287" r:id="rId9"/>
    <p:sldId id="29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99"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3639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57060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18126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95325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16360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89287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333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467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082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5496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6479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8380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14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1525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7354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5" name="Date Placeholder 4"/>
          <p:cNvSpPr>
            <a:spLocks noGrp="1"/>
          </p:cNvSpPr>
          <p:nvPr>
            <p:ph type="dt" sz="half" idx="10"/>
          </p:nvPr>
        </p:nvSpPr>
        <p:spPr/>
        <p:txBody>
          <a:bodyPr/>
          <a:lstStyle/>
          <a:p>
            <a:fld id="{7E18DB4A-8810-4A10-AD5C-D5E2C667F5B3}" type="datetime1">
              <a:rPr lang="en-US" smtClean="0"/>
              <a:t>9/15/2023</a:t>
            </a:fld>
            <a:endParaRPr lang="en-US" dirty="0"/>
          </a:p>
        </p:txBody>
      </p:sp>
    </p:spTree>
    <p:extLst>
      <p:ext uri="{BB962C8B-B14F-4D97-AF65-F5344CB8AC3E}">
        <p14:creationId xmlns:p14="http://schemas.microsoft.com/office/powerpoint/2010/main" val="418109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9/15/2023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1240486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5398-C628-478A-822A-BE6CBC51559B}"/>
              </a:ext>
            </a:extLst>
          </p:cNvPr>
          <p:cNvSpPr>
            <a:spLocks noGrp="1"/>
          </p:cNvSpPr>
          <p:nvPr>
            <p:ph type="title"/>
          </p:nvPr>
        </p:nvSpPr>
        <p:spPr>
          <a:xfrm>
            <a:off x="2377117" y="3213506"/>
            <a:ext cx="7140474" cy="646332"/>
          </a:xfrm>
        </p:spPr>
        <p:txBody>
          <a:bodyPr anchor="ctr">
            <a:normAutofit/>
          </a:bodyPr>
          <a:lstStyle/>
          <a:p>
            <a:r>
              <a:rPr lang="en-US" sz="2000" b="1" i="0" dirty="0">
                <a:solidFill>
                  <a:srgbClr val="D1D5DB"/>
                </a:solidFill>
                <a:effectLst/>
                <a:latin typeface="Söhne"/>
              </a:rPr>
              <a:t>Transforming Fee Management for Educational Institutions</a:t>
            </a:r>
            <a:endParaRPr lang="en-US" sz="2000" b="1" dirty="0">
              <a:solidFill>
                <a:schemeClr val="tx1"/>
              </a:solidFill>
            </a:endParaRP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4294967295"/>
          </p:nvPr>
        </p:nvSpPr>
        <p:spPr>
          <a:xfrm>
            <a:off x="7335059" y="4535825"/>
            <a:ext cx="3511550" cy="1468326"/>
          </a:xfrm>
        </p:spPr>
        <p:txBody>
          <a:bodyPr anchor="t">
            <a:normAutofit fontScale="92500" lnSpcReduction="20000"/>
          </a:bodyPr>
          <a:lstStyle/>
          <a:p>
            <a:pPr marL="0" indent="0">
              <a:buNone/>
            </a:pPr>
            <a:r>
              <a:rPr lang="en-US" sz="2000" dirty="0"/>
              <a:t>Presented by-</a:t>
            </a:r>
          </a:p>
          <a:p>
            <a:r>
              <a:rPr lang="en-US" sz="2000" dirty="0"/>
              <a:t>M. </a:t>
            </a:r>
            <a:r>
              <a:rPr lang="en-US" sz="2000" dirty="0" err="1"/>
              <a:t>Manikanta</a:t>
            </a:r>
            <a:endParaRPr lang="en-US" sz="2000" dirty="0"/>
          </a:p>
          <a:p>
            <a:r>
              <a:rPr lang="en-US" sz="2000" dirty="0"/>
              <a:t>V. Prasanna</a:t>
            </a:r>
          </a:p>
          <a:p>
            <a:r>
              <a:rPr lang="en-US" sz="2000" dirty="0"/>
              <a:t>J. </a:t>
            </a:r>
            <a:r>
              <a:rPr lang="en-US" sz="2000" dirty="0" err="1"/>
              <a:t>Suneeth</a:t>
            </a:r>
            <a:r>
              <a:rPr lang="en-US" sz="2000" dirty="0"/>
              <a:t> </a:t>
            </a:r>
            <a:r>
              <a:rPr lang="en-US" sz="2000" dirty="0" err="1"/>
              <a:t>kamal</a:t>
            </a:r>
            <a:endParaRPr lang="en-US" sz="2000" dirty="0"/>
          </a:p>
          <a:p>
            <a:endParaRPr lang="en-US" sz="2000" dirty="0"/>
          </a:p>
          <a:p>
            <a:pPr marL="0" indent="0">
              <a:buNone/>
            </a:pPr>
            <a:endParaRPr lang="en-US" sz="2000" dirty="0"/>
          </a:p>
        </p:txBody>
      </p:sp>
      <p:pic>
        <p:nvPicPr>
          <p:cNvPr id="8" name="Picture 7">
            <a:extLst>
              <a:ext uri="{FF2B5EF4-FFF2-40B4-BE49-F238E27FC236}">
                <a16:creationId xmlns:a16="http://schemas.microsoft.com/office/drawing/2014/main" id="{5842DCEC-0446-4B70-B3CA-FF297980984A}"/>
              </a:ext>
            </a:extLst>
          </p:cNvPr>
          <p:cNvPicPr>
            <a:picLocks noChangeAspect="1"/>
          </p:cNvPicPr>
          <p:nvPr/>
        </p:nvPicPr>
        <p:blipFill>
          <a:blip r:embed="rId2"/>
          <a:stretch>
            <a:fillRect/>
          </a:stretch>
        </p:blipFill>
        <p:spPr>
          <a:xfrm>
            <a:off x="2859168" y="106534"/>
            <a:ext cx="5687140" cy="11470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142AD911-478E-41D7-9F88-3F960F09051E}"/>
              </a:ext>
            </a:extLst>
          </p:cNvPr>
          <p:cNvSpPr txBox="1"/>
          <p:nvPr/>
        </p:nvSpPr>
        <p:spPr>
          <a:xfrm>
            <a:off x="2132501" y="2396815"/>
            <a:ext cx="7711246" cy="646331"/>
          </a:xfrm>
          <a:prstGeom prst="rect">
            <a:avLst/>
          </a:prstGeom>
          <a:noFill/>
        </p:spPr>
        <p:txBody>
          <a:bodyPr wrap="square">
            <a:spAutoFit/>
          </a:bodyPr>
          <a:lstStyle/>
          <a:p>
            <a:r>
              <a:rPr lang="en-IN" sz="3600" b="1" i="0" dirty="0">
                <a:solidFill>
                  <a:srgbClr val="D1D5DB"/>
                </a:solidFill>
                <a:effectLst/>
                <a:latin typeface="Söhne"/>
              </a:rPr>
              <a:t>Fee Analyzer:  Student Fee Analysis</a:t>
            </a:r>
            <a:endParaRPr lang="en-IN" sz="3600" b="1" dirty="0"/>
          </a:p>
        </p:txBody>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spd="slow">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EDF7-7D0A-B007-872E-D5B8E77BF94B}"/>
              </a:ext>
            </a:extLst>
          </p:cNvPr>
          <p:cNvSpPr>
            <a:spLocks noGrp="1"/>
          </p:cNvSpPr>
          <p:nvPr>
            <p:ph type="ctrTitle"/>
          </p:nvPr>
        </p:nvSpPr>
        <p:spPr/>
        <p:txBody>
          <a:bodyPr/>
          <a:lstStyle/>
          <a:p>
            <a:r>
              <a:rPr lang="en-IN" b="1" i="0" dirty="0">
                <a:solidFill>
                  <a:schemeClr val="accent1">
                    <a:lumMod val="75000"/>
                  </a:schemeClr>
                </a:solidFill>
                <a:effectLst/>
                <a:latin typeface="Söhne"/>
              </a:rPr>
              <a:t>Fee Analyzer:  Student Fee Analysis</a:t>
            </a:r>
            <a:br>
              <a:rPr lang="en-IN" sz="5400" b="1" dirty="0"/>
            </a:br>
            <a:endParaRPr lang="en-IN" dirty="0"/>
          </a:p>
        </p:txBody>
      </p:sp>
      <p:sp>
        <p:nvSpPr>
          <p:cNvPr id="3" name="Subtitle 2">
            <a:extLst>
              <a:ext uri="{FF2B5EF4-FFF2-40B4-BE49-F238E27FC236}">
                <a16:creationId xmlns:a16="http://schemas.microsoft.com/office/drawing/2014/main" id="{9F38DEA3-FACE-1ABD-BCDB-584C2FCDB462}"/>
              </a:ext>
            </a:extLst>
          </p:cNvPr>
          <p:cNvSpPr>
            <a:spLocks noGrp="1"/>
          </p:cNvSpPr>
          <p:nvPr>
            <p:ph type="subTitle" idx="1"/>
          </p:nvPr>
        </p:nvSpPr>
        <p:spPr>
          <a:xfrm>
            <a:off x="1303220" y="3429000"/>
            <a:ext cx="7766936" cy="1096899"/>
          </a:xfrm>
        </p:spPr>
        <p:txBody>
          <a:bodyPr/>
          <a:lstStyle/>
          <a:p>
            <a:r>
              <a:rPr lang="en-IN" dirty="0"/>
              <a:t>-by using </a:t>
            </a:r>
            <a:r>
              <a:rPr lang="en-IN" b="0" i="0" dirty="0">
                <a:solidFill>
                  <a:srgbClr val="BDC1C6"/>
                </a:solidFill>
                <a:effectLst/>
                <a:latin typeface="arial" panose="020B0604020202020204" pitchFamily="34" charset="0"/>
              </a:rPr>
              <a:t> </a:t>
            </a:r>
            <a:r>
              <a:rPr lang="en-IN" b="1" i="0" dirty="0">
                <a:solidFill>
                  <a:schemeClr val="tx1">
                    <a:lumMod val="65000"/>
                    <a:lumOff val="35000"/>
                  </a:schemeClr>
                </a:solidFill>
                <a:effectLst/>
                <a:latin typeface="arial" panose="020B0604020202020204" pitchFamily="34" charset="0"/>
              </a:rPr>
              <a:t>Django</a:t>
            </a:r>
            <a:endParaRPr lang="en-IN" dirty="0">
              <a:solidFill>
                <a:schemeClr val="tx1">
                  <a:lumMod val="65000"/>
                  <a:lumOff val="35000"/>
                </a:schemeClr>
              </a:solidFill>
            </a:endParaRPr>
          </a:p>
        </p:txBody>
      </p:sp>
    </p:spTree>
    <p:extLst>
      <p:ext uri="{BB962C8B-B14F-4D97-AF65-F5344CB8AC3E}">
        <p14:creationId xmlns:p14="http://schemas.microsoft.com/office/powerpoint/2010/main" val="3439984541"/>
      </p:ext>
    </p:extLst>
  </p:cSld>
  <p:clrMapOvr>
    <a:masterClrMapping/>
  </p:clrMapOvr>
  <p:transition spd="slow">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15EE0E-72F2-4680-9621-0AA27E9C8ED2}"/>
              </a:ext>
            </a:extLst>
          </p:cNvPr>
          <p:cNvSpPr>
            <a:spLocks noGrp="1"/>
          </p:cNvSpPr>
          <p:nvPr>
            <p:ph type="title"/>
          </p:nvPr>
        </p:nvSpPr>
        <p:spPr>
          <a:xfrm>
            <a:off x="2242318" y="116484"/>
            <a:ext cx="4279062" cy="1027001"/>
          </a:xfrm>
        </p:spPr>
        <p:txBody>
          <a:bodyPr/>
          <a:lstStyle/>
          <a:p>
            <a:r>
              <a:rPr lang="en-IN" dirty="0"/>
              <a:t>INTRODUCTION</a:t>
            </a:r>
          </a:p>
        </p:txBody>
      </p:sp>
      <p:sp>
        <p:nvSpPr>
          <p:cNvPr id="9" name="Text Placeholder 8">
            <a:extLst>
              <a:ext uri="{FF2B5EF4-FFF2-40B4-BE49-F238E27FC236}">
                <a16:creationId xmlns:a16="http://schemas.microsoft.com/office/drawing/2014/main" id="{BE1C87B2-6B4B-47DD-974A-F4561B1AA56C}"/>
              </a:ext>
            </a:extLst>
          </p:cNvPr>
          <p:cNvSpPr>
            <a:spLocks noGrp="1"/>
          </p:cNvSpPr>
          <p:nvPr>
            <p:ph type="body" idx="1"/>
          </p:nvPr>
        </p:nvSpPr>
        <p:spPr>
          <a:xfrm>
            <a:off x="362828" y="1450228"/>
            <a:ext cx="8596668" cy="4624418"/>
          </a:xfrm>
        </p:spPr>
        <p:txBody>
          <a:bodyPr>
            <a:normAutofit/>
          </a:bodyPr>
          <a:lstStyle/>
          <a:p>
            <a:r>
              <a:rPr lang="en-US" kern="100" dirty="0">
                <a:effectLst/>
                <a:latin typeface="Calibri" panose="020F0502020204030204" pitchFamily="34" charset="0"/>
                <a:ea typeface="Calibri" panose="020F0502020204030204" pitchFamily="34" charset="0"/>
                <a:cs typeface="Times New Roman" panose="02020603050405020304" pitchFamily="18" charset="0"/>
              </a:rPr>
              <a:t>"Welcome to today's presentation on ‘Fee Analyzer: Streamlining Student Fee Analysis.' In the world of education, managing student fees efficiently is paramount. Educational institutions, be it schools, colleges, or universities, often face complex challenges when it comes to fee collection, tracking, and analysis.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is where Fee Analyzer steps in as a game-changing solution.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the next few minutes, we will explore the pressing issues faced by educational institutions in fee management, delve into the core functionalities of Fee Analyzer, and discover how this innovative web application can transform the way institutions handle fee particulars.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let's embark on this journey to revolutionize fee management in the education sector, as we introduce you to Fee Analyzer and the possibilities it brings to the table."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13576995"/>
      </p:ext>
    </p:extLst>
  </p:cSld>
  <p:clrMapOvr>
    <a:masterClrMapping/>
  </p:clrMapOvr>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8A194B-92FA-E907-49E9-7E4205A2279F}"/>
              </a:ext>
            </a:extLst>
          </p:cNvPr>
          <p:cNvSpPr txBox="1"/>
          <p:nvPr/>
        </p:nvSpPr>
        <p:spPr>
          <a:xfrm>
            <a:off x="308561" y="909082"/>
            <a:ext cx="10058400" cy="4181209"/>
          </a:xfrm>
          <a:prstGeom prst="rect">
            <a:avLst/>
          </a:prstGeom>
          <a:noFill/>
        </p:spPr>
        <p:txBody>
          <a:bodyPr wrap="square">
            <a:spAutoFit/>
          </a:bodyPr>
          <a:lstStyle/>
          <a:p>
            <a:pPr algn="ctr" fontAlgn="base"/>
            <a:r>
              <a:rPr lang="en-US" sz="2400" b="1" dirty="0">
                <a:latin typeface="Inter"/>
              </a:rPr>
              <a:t>PROBLEM STATEMENT</a:t>
            </a:r>
            <a:endParaRPr lang="en-US" b="1" dirty="0">
              <a:latin typeface="Inter"/>
            </a:endParaRPr>
          </a:p>
          <a:p>
            <a:pPr algn="l" fontAlgn="base"/>
            <a:endParaRPr lang="en-US" dirty="0">
              <a:latin typeface="Inter"/>
            </a:endParaRPr>
          </a:p>
          <a:p>
            <a:pPr>
              <a:lnSpc>
                <a:spcPct val="107000"/>
              </a:lnSpc>
              <a:spcAft>
                <a:spcPts val="800"/>
              </a:spcAft>
            </a:pPr>
            <a:r>
              <a:rPr lang="en-IN" sz="1800" kern="100" dirty="0">
                <a:solidFill>
                  <a:srgbClr val="D1D5DB"/>
                </a:solidFill>
                <a:effectLst/>
                <a:latin typeface="Segoe UI" panose="020B0502040204020203" pitchFamily="34" charset="0"/>
                <a:ea typeface="Calibri" panose="020F0502020204030204" pitchFamily="34" charset="0"/>
                <a:cs typeface="Times New Roman" panose="02020603050405020304" pitchFamily="18" charset="0"/>
              </a:rPr>
              <a:t>"</a:t>
            </a:r>
            <a:r>
              <a:rPr lang="en-IN" sz="2400" kern="100" dirty="0">
                <a:effectLst/>
                <a:latin typeface="Inter"/>
                <a:ea typeface="Calibri" panose="020F0502020204030204" pitchFamily="34" charset="0"/>
                <a:cs typeface="Times New Roman" panose="02020603050405020304" pitchFamily="18" charset="0"/>
              </a:rPr>
              <a:t>In the world of education, managing student fee particulars can be a daunting task. Educational institutions, from schools to universities, grapple with a myriad of challenges in this domain:</a:t>
            </a:r>
            <a:endParaRPr lang="en-IN" sz="2000" kern="100" dirty="0">
              <a:effectLst/>
              <a:latin typeface="Inter"/>
              <a:ea typeface="Calibri" panose="020F0502020204030204" pitchFamily="34" charset="0"/>
              <a:cs typeface="Times New Roman" panose="02020603050405020304" pitchFamily="18" charset="0"/>
            </a:endParaRPr>
          </a:p>
          <a:p>
            <a:pPr marL="285750" indent="-285750" algn="l" fontAlgn="base">
              <a:buFont typeface="Arial" panose="020B0604020202020204" pitchFamily="34" charset="0"/>
              <a:buChar char="•"/>
            </a:pPr>
            <a:endParaRPr lang="en-US" sz="2800" dirty="0">
              <a:latin typeface="Inter"/>
            </a:endParaRPr>
          </a:p>
          <a:p>
            <a:pPr marL="285750" indent="-285750" algn="l" fontAlgn="base">
              <a:buFont typeface="Arial" panose="020B0604020202020204" pitchFamily="34" charset="0"/>
              <a:buChar char="•"/>
            </a:pPr>
            <a:r>
              <a:rPr lang="en-US" sz="2800" b="0" i="0" dirty="0">
                <a:effectLst/>
                <a:latin typeface="Inter"/>
              </a:rPr>
              <a:t>Compl</a:t>
            </a:r>
            <a:r>
              <a:rPr lang="en-US" sz="2800" dirty="0">
                <a:latin typeface="Inter"/>
              </a:rPr>
              <a:t>ex Fee Structures</a:t>
            </a:r>
          </a:p>
          <a:p>
            <a:pPr marL="285750" indent="-285750" algn="l" fontAlgn="base">
              <a:buFont typeface="Arial" panose="020B0604020202020204" pitchFamily="34" charset="0"/>
              <a:buChar char="•"/>
            </a:pPr>
            <a:r>
              <a:rPr lang="en-US" sz="2800" b="0" i="0" dirty="0">
                <a:effectLst/>
                <a:latin typeface="Inter"/>
              </a:rPr>
              <a:t>Manual-Time Consuming Processes</a:t>
            </a:r>
          </a:p>
          <a:p>
            <a:pPr marL="285750" indent="-285750" algn="l" fontAlgn="base">
              <a:buFont typeface="Arial" panose="020B0604020202020204" pitchFamily="34" charset="0"/>
              <a:buChar char="•"/>
            </a:pPr>
            <a:r>
              <a:rPr lang="en-US" sz="2800" b="0" i="0" dirty="0">
                <a:effectLst/>
                <a:latin typeface="Inter"/>
              </a:rPr>
              <a:t>Financial Planning and Difficulties</a:t>
            </a:r>
          </a:p>
          <a:p>
            <a:pPr marL="285750" indent="-285750" algn="l" fontAlgn="base">
              <a:buFont typeface="Arial" panose="020B0604020202020204" pitchFamily="34" charset="0"/>
              <a:buChar char="•"/>
            </a:pPr>
            <a:r>
              <a:rPr lang="en-US" sz="2800" dirty="0">
                <a:latin typeface="Inter"/>
              </a:rPr>
              <a:t>Data Security </a:t>
            </a:r>
            <a:r>
              <a:rPr lang="en-US" sz="2800" dirty="0" err="1">
                <a:latin typeface="Inter"/>
              </a:rPr>
              <a:t>Consern</a:t>
            </a:r>
            <a:endParaRPr lang="en-US" sz="2800" b="0" i="0" dirty="0">
              <a:effectLst/>
              <a:latin typeface="Inter"/>
            </a:endParaRPr>
          </a:p>
        </p:txBody>
      </p:sp>
    </p:spTree>
    <p:extLst>
      <p:ext uri="{BB962C8B-B14F-4D97-AF65-F5344CB8AC3E}">
        <p14:creationId xmlns:p14="http://schemas.microsoft.com/office/powerpoint/2010/main" val="1716793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12C7-EAA9-E11E-A8C9-0FD782BD57BC}"/>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E42DE4F6-29AF-BE57-2C1D-2FD74DFD6AC0}"/>
              </a:ext>
            </a:extLst>
          </p:cNvPr>
          <p:cNvSpPr>
            <a:spLocks noGrp="1"/>
          </p:cNvSpPr>
          <p:nvPr>
            <p:ph idx="1"/>
          </p:nvPr>
        </p:nvSpPr>
        <p:spPr>
          <a:xfrm>
            <a:off x="298760" y="1589817"/>
            <a:ext cx="8596668" cy="3880773"/>
          </a:xfrm>
        </p:spPr>
        <p:txBody>
          <a:bodyPr/>
          <a:lstStyle/>
          <a:p>
            <a:pPr marL="0" indent="0" algn="ctr">
              <a:buNone/>
            </a:pPr>
            <a:r>
              <a:rPr lang="en-IN" u="sng" dirty="0"/>
              <a:t>MAIN FEATURES OF FEE ANALYER</a:t>
            </a:r>
          </a:p>
          <a:p>
            <a:pPr marL="0" indent="0" algn="ctr">
              <a:buNone/>
            </a:pPr>
            <a:endParaRPr lang="en-IN" dirty="0"/>
          </a:p>
          <a:p>
            <a:r>
              <a:rPr lang="en-IN" dirty="0"/>
              <a:t>User-friendly Dashboard</a:t>
            </a:r>
          </a:p>
          <a:p>
            <a:r>
              <a:rPr lang="en-IN" dirty="0"/>
              <a:t>Real-time fee tracking</a:t>
            </a:r>
          </a:p>
          <a:p>
            <a:r>
              <a:rPr lang="en-IN" dirty="0"/>
              <a:t>Customizable fee structures</a:t>
            </a:r>
          </a:p>
          <a:p>
            <a:r>
              <a:rPr lang="en-IN" dirty="0"/>
              <a:t>Reporting and Analysis</a:t>
            </a:r>
          </a:p>
        </p:txBody>
      </p:sp>
    </p:spTree>
    <p:extLst>
      <p:ext uri="{BB962C8B-B14F-4D97-AF65-F5344CB8AC3E}">
        <p14:creationId xmlns:p14="http://schemas.microsoft.com/office/powerpoint/2010/main" val="686946942"/>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194CD-A938-B90B-9538-12B48E400DA7}"/>
              </a:ext>
            </a:extLst>
          </p:cNvPr>
          <p:cNvSpPr>
            <a:spLocks noGrp="1"/>
          </p:cNvSpPr>
          <p:nvPr>
            <p:ph type="ctrTitle"/>
          </p:nvPr>
        </p:nvSpPr>
        <p:spPr>
          <a:xfrm>
            <a:off x="-222721" y="2079732"/>
            <a:ext cx="7766936" cy="1646302"/>
          </a:xfrm>
        </p:spPr>
        <p:txBody>
          <a:bodyPr/>
          <a:lstStyle/>
          <a:p>
            <a:r>
              <a:rPr lang="en-IN" dirty="0"/>
              <a:t>Thank you</a:t>
            </a:r>
          </a:p>
        </p:txBody>
      </p:sp>
      <p:sp>
        <p:nvSpPr>
          <p:cNvPr id="4" name="TextBox 3">
            <a:extLst>
              <a:ext uri="{FF2B5EF4-FFF2-40B4-BE49-F238E27FC236}">
                <a16:creationId xmlns:a16="http://schemas.microsoft.com/office/drawing/2014/main" id="{BE4502EF-4905-462A-B4CE-98A7144B5275}"/>
              </a:ext>
            </a:extLst>
          </p:cNvPr>
          <p:cNvSpPr txBox="1"/>
          <p:nvPr/>
        </p:nvSpPr>
        <p:spPr>
          <a:xfrm flipH="1">
            <a:off x="6688057" y="4554526"/>
            <a:ext cx="3450745" cy="2308324"/>
          </a:xfrm>
          <a:prstGeom prst="rect">
            <a:avLst/>
          </a:prstGeom>
          <a:noFill/>
        </p:spPr>
        <p:txBody>
          <a:bodyPr wrap="square" rtlCol="0">
            <a:spAutoFit/>
          </a:bodyPr>
          <a:lstStyle/>
          <a:p>
            <a:pPr marL="0" indent="0">
              <a:buNone/>
            </a:pPr>
            <a:r>
              <a:rPr lang="en-US" sz="2400" dirty="0"/>
              <a:t>Presented by-</a:t>
            </a:r>
          </a:p>
          <a:p>
            <a:r>
              <a:rPr lang="en-US" sz="2400" dirty="0"/>
              <a:t>M. </a:t>
            </a:r>
            <a:r>
              <a:rPr lang="en-US" sz="2400" dirty="0" err="1"/>
              <a:t>Manikanta</a:t>
            </a:r>
            <a:endParaRPr lang="en-US" sz="2400" dirty="0"/>
          </a:p>
          <a:p>
            <a:r>
              <a:rPr lang="en-US" sz="2400" dirty="0"/>
              <a:t>V. Prasanna</a:t>
            </a:r>
          </a:p>
          <a:p>
            <a:r>
              <a:rPr lang="en-US" sz="2400" dirty="0"/>
              <a:t>J. </a:t>
            </a:r>
            <a:r>
              <a:rPr lang="en-US" sz="2400" dirty="0" err="1"/>
              <a:t>Suneeth</a:t>
            </a:r>
            <a:r>
              <a:rPr lang="en-US" sz="2400" dirty="0"/>
              <a:t> </a:t>
            </a:r>
            <a:r>
              <a:rPr lang="en-US" sz="2400" dirty="0" err="1"/>
              <a:t>kamal</a:t>
            </a:r>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543870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370</TotalTime>
  <Words>263</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Arial</vt:lpstr>
      <vt:lpstr>Calibri</vt:lpstr>
      <vt:lpstr>Inter</vt:lpstr>
      <vt:lpstr>Segoe UI</vt:lpstr>
      <vt:lpstr>Söhne</vt:lpstr>
      <vt:lpstr>Trebuchet MS</vt:lpstr>
      <vt:lpstr>Wingdings 3</vt:lpstr>
      <vt:lpstr>Facet</vt:lpstr>
      <vt:lpstr>Transforming Fee Management for Educational Institutions</vt:lpstr>
      <vt:lpstr>Fee Analyzer:  Student Fee Analysis </vt:lpstr>
      <vt:lpstr>INTRODUCTION</vt:lpstr>
      <vt:lpstr>PowerPoint Presentation</vt:lpstr>
      <vt:lpstr>KEY FEATURES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Internship project </dc:title>
  <dc:creator>Hemanthadapa03@outlook.com</dc:creator>
  <cp:lastModifiedBy>mani mani</cp:lastModifiedBy>
  <cp:revision>19</cp:revision>
  <dcterms:created xsi:type="dcterms:W3CDTF">2022-06-19T08:52:59Z</dcterms:created>
  <dcterms:modified xsi:type="dcterms:W3CDTF">2023-09-14T23:24:50Z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