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0116800" cy="3108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62" d="100"/>
          <a:sy n="62" d="100"/>
        </p:scale>
        <p:origin x="-595" y="-72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5088045"/>
            <a:ext cx="17099280" cy="10823787"/>
          </a:xfrm>
        </p:spPr>
        <p:txBody>
          <a:bodyPr anchor="b"/>
          <a:lstStyle>
            <a:lvl1pPr algn="ctr">
              <a:defRPr sz="13200"/>
            </a:lvl1pPr>
          </a:lstStyle>
          <a:p>
            <a:r>
              <a:rPr lang="en-US"/>
              <a:t>Click to edit Master title style</a:t>
            </a:r>
            <a:endParaRPr lang="en-US" dirty="0"/>
          </a:p>
        </p:txBody>
      </p:sp>
      <p:sp>
        <p:nvSpPr>
          <p:cNvPr id="3" name="Subtitle 2"/>
          <p:cNvSpPr>
            <a:spLocks noGrp="1"/>
          </p:cNvSpPr>
          <p:nvPr>
            <p:ph type="subTitle" idx="1"/>
          </p:nvPr>
        </p:nvSpPr>
        <p:spPr>
          <a:xfrm>
            <a:off x="2514600" y="16329239"/>
            <a:ext cx="15087600" cy="7506121"/>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0F9FB6-D1E9-4EE7-A71F-A4F46AE9E95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33420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F9FB6-D1E9-4EE7-A71F-A4F46AE9E95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362429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6" y="1655233"/>
            <a:ext cx="4337685" cy="263469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83031" y="1655233"/>
            <a:ext cx="12761595" cy="26346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F9FB6-D1E9-4EE7-A71F-A4F46AE9E95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323783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F9FB6-D1E9-4EE7-A71F-A4F46AE9E95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173622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4" y="7750819"/>
            <a:ext cx="17350740" cy="12932408"/>
          </a:xfrm>
        </p:spPr>
        <p:txBody>
          <a:bodyPr anchor="b"/>
          <a:lstStyle>
            <a:lvl1pPr>
              <a:defRPr sz="13200"/>
            </a:lvl1pPr>
          </a:lstStyle>
          <a:p>
            <a:r>
              <a:rPr lang="en-US"/>
              <a:t>Click to edit Master title style</a:t>
            </a:r>
            <a:endParaRPr lang="en-US" dirty="0"/>
          </a:p>
        </p:txBody>
      </p:sp>
      <p:sp>
        <p:nvSpPr>
          <p:cNvPr id="3" name="Text Placeholder 2"/>
          <p:cNvSpPr>
            <a:spLocks noGrp="1"/>
          </p:cNvSpPr>
          <p:nvPr>
            <p:ph type="body" idx="1"/>
          </p:nvPr>
        </p:nvSpPr>
        <p:spPr>
          <a:xfrm>
            <a:off x="1372554" y="20805572"/>
            <a:ext cx="17350740" cy="6800848"/>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F9FB6-D1E9-4EE7-A71F-A4F46AE9E95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7812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3030" y="8276166"/>
            <a:ext cx="8549640" cy="19726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84130" y="8276166"/>
            <a:ext cx="8549640" cy="19726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F9FB6-D1E9-4EE7-A71F-A4F46AE9E95D}"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58374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655240"/>
            <a:ext cx="17350740" cy="60092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85652" y="7621272"/>
            <a:ext cx="8510348" cy="3735068"/>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4" name="Content Placeholder 3"/>
          <p:cNvSpPr>
            <a:spLocks noGrp="1"/>
          </p:cNvSpPr>
          <p:nvPr>
            <p:ph sz="half" idx="2"/>
          </p:nvPr>
        </p:nvSpPr>
        <p:spPr>
          <a:xfrm>
            <a:off x="1385652" y="11356340"/>
            <a:ext cx="8510348" cy="167034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84131" y="7621272"/>
            <a:ext cx="8552260" cy="3735068"/>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6" name="Content Placeholder 5"/>
          <p:cNvSpPr>
            <a:spLocks noGrp="1"/>
          </p:cNvSpPr>
          <p:nvPr>
            <p:ph sz="quarter" idx="4"/>
          </p:nvPr>
        </p:nvSpPr>
        <p:spPr>
          <a:xfrm>
            <a:off x="10184131" y="11356340"/>
            <a:ext cx="8552260" cy="167034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0F9FB6-D1E9-4EE7-A71F-A4F46AE9E95D}"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366710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0F9FB6-D1E9-4EE7-A71F-A4F46AE9E95D}"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333790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F9FB6-D1E9-4EE7-A71F-A4F46AE9E95D}"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37143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2072640"/>
            <a:ext cx="6488192" cy="7254240"/>
          </a:xfrm>
        </p:spPr>
        <p:txBody>
          <a:bodyPr anchor="b"/>
          <a:lstStyle>
            <a:lvl1pPr>
              <a:defRPr sz="7040"/>
            </a:lvl1pPr>
          </a:lstStyle>
          <a:p>
            <a:r>
              <a:rPr lang="en-US"/>
              <a:t>Click to edit Master title style</a:t>
            </a:r>
            <a:endParaRPr lang="en-US" dirty="0"/>
          </a:p>
        </p:txBody>
      </p:sp>
      <p:sp>
        <p:nvSpPr>
          <p:cNvPr id="3" name="Content Placeholder 2"/>
          <p:cNvSpPr>
            <a:spLocks noGrp="1"/>
          </p:cNvSpPr>
          <p:nvPr>
            <p:ph idx="1"/>
          </p:nvPr>
        </p:nvSpPr>
        <p:spPr>
          <a:xfrm>
            <a:off x="8552260" y="4476333"/>
            <a:ext cx="10184130" cy="22093767"/>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650" y="9326880"/>
            <a:ext cx="6488192" cy="17279199"/>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BD0F9FB6-D1E9-4EE7-A71F-A4F46AE9E95D}"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159144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2072640"/>
            <a:ext cx="6488192" cy="7254240"/>
          </a:xfrm>
        </p:spPr>
        <p:txBody>
          <a:bodyPr anchor="b"/>
          <a:lstStyle>
            <a:lvl1pPr>
              <a:defRPr sz="7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52260" y="4476333"/>
            <a:ext cx="10184130" cy="22093767"/>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a:t>Click icon to add picture</a:t>
            </a:r>
            <a:endParaRPr lang="en-US" dirty="0"/>
          </a:p>
        </p:txBody>
      </p:sp>
      <p:sp>
        <p:nvSpPr>
          <p:cNvPr id="4" name="Text Placeholder 3"/>
          <p:cNvSpPr>
            <a:spLocks noGrp="1"/>
          </p:cNvSpPr>
          <p:nvPr>
            <p:ph type="body" sz="half" idx="2"/>
          </p:nvPr>
        </p:nvSpPr>
        <p:spPr>
          <a:xfrm>
            <a:off x="1385650" y="9326880"/>
            <a:ext cx="6488192" cy="17279199"/>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BD0F9FB6-D1E9-4EE7-A71F-A4F46AE9E95D}"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C057C-AD36-4FB5-876E-F414CB915DDD}" type="slidenum">
              <a:rPr lang="en-US" smtClean="0"/>
              <a:t>‹#›</a:t>
            </a:fld>
            <a:endParaRPr lang="en-US"/>
          </a:p>
        </p:txBody>
      </p:sp>
    </p:spTree>
    <p:extLst>
      <p:ext uri="{BB962C8B-B14F-4D97-AF65-F5344CB8AC3E}">
        <p14:creationId xmlns:p14="http://schemas.microsoft.com/office/powerpoint/2010/main" val="202687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1655240"/>
            <a:ext cx="17350740" cy="60092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83030" y="8276166"/>
            <a:ext cx="17350740" cy="197260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83030" y="28815460"/>
            <a:ext cx="4526280" cy="1655233"/>
          </a:xfrm>
          <a:prstGeom prst="rect">
            <a:avLst/>
          </a:prstGeom>
        </p:spPr>
        <p:txBody>
          <a:bodyPr vert="horz" lIns="91440" tIns="45720" rIns="91440" bIns="45720" rtlCol="0" anchor="ctr"/>
          <a:lstStyle>
            <a:lvl1pPr algn="l">
              <a:defRPr sz="2640">
                <a:solidFill>
                  <a:schemeClr val="tx1">
                    <a:tint val="75000"/>
                  </a:schemeClr>
                </a:solidFill>
              </a:defRPr>
            </a:lvl1pPr>
          </a:lstStyle>
          <a:p>
            <a:fld id="{BD0F9FB6-D1E9-4EE7-A71F-A4F46AE9E95D}" type="datetimeFigureOut">
              <a:rPr lang="en-US" smtClean="0"/>
              <a:t>12/10/2018</a:t>
            </a:fld>
            <a:endParaRPr lang="en-US"/>
          </a:p>
        </p:txBody>
      </p:sp>
      <p:sp>
        <p:nvSpPr>
          <p:cNvPr id="5" name="Footer Placeholder 4"/>
          <p:cNvSpPr>
            <a:spLocks noGrp="1"/>
          </p:cNvSpPr>
          <p:nvPr>
            <p:ph type="ftr" sz="quarter" idx="3"/>
          </p:nvPr>
        </p:nvSpPr>
        <p:spPr>
          <a:xfrm>
            <a:off x="6663690" y="28815460"/>
            <a:ext cx="6789420" cy="1655233"/>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28815460"/>
            <a:ext cx="4526280" cy="1655233"/>
          </a:xfrm>
          <a:prstGeom prst="rect">
            <a:avLst/>
          </a:prstGeom>
        </p:spPr>
        <p:txBody>
          <a:bodyPr vert="horz" lIns="91440" tIns="45720" rIns="91440" bIns="45720" rtlCol="0" anchor="ctr"/>
          <a:lstStyle>
            <a:lvl1pPr algn="r">
              <a:defRPr sz="2640">
                <a:solidFill>
                  <a:schemeClr val="tx1">
                    <a:tint val="75000"/>
                  </a:schemeClr>
                </a:solidFill>
              </a:defRPr>
            </a:lvl1pPr>
          </a:lstStyle>
          <a:p>
            <a:fld id="{AA8C057C-AD36-4FB5-876E-F414CB915DDD}" type="slidenum">
              <a:rPr lang="en-US" smtClean="0"/>
              <a:t>‹#›</a:t>
            </a:fld>
            <a:endParaRPr lang="en-US"/>
          </a:p>
        </p:txBody>
      </p:sp>
    </p:spTree>
    <p:extLst>
      <p:ext uri="{BB962C8B-B14F-4D97-AF65-F5344CB8AC3E}">
        <p14:creationId xmlns:p14="http://schemas.microsoft.com/office/powerpoint/2010/main" val="2025619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emf"/><Relationship Id="rId1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oleObject" Target="../embeddings/oleObject1.bin"/><Relationship Id="rId17" Type="http://schemas.openxmlformats.org/officeDocument/2006/relationships/image" Target="../media/image14.svg"/><Relationship Id="rId2" Type="http://schemas.openxmlformats.org/officeDocument/2006/relationships/slideLayout" Target="../slideLayouts/slideLayout7.xml"/><Relationship Id="rId16" Type="http://schemas.openxmlformats.org/officeDocument/2006/relationships/image" Target="../media/image13.pn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2.svg"/><Relationship Id="rId10" Type="http://schemas.openxmlformats.org/officeDocument/2006/relationships/image" Target="../media/image9.png"/><Relationship Id="rId19" Type="http://schemas.openxmlformats.org/officeDocument/2006/relationships/image" Target="../media/image16.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C6B1015-B9EF-4002-B00C-5FE3CB574345}"/>
              </a:ext>
            </a:extLst>
          </p:cNvPr>
          <p:cNvSpPr/>
          <p:nvPr/>
        </p:nvSpPr>
        <p:spPr>
          <a:xfrm>
            <a:off x="374073" y="2979817"/>
            <a:ext cx="19366669" cy="4555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DFD4A4-13CB-45B7-9EBE-94821A3FB51F}"/>
              </a:ext>
            </a:extLst>
          </p:cNvPr>
          <p:cNvSpPr/>
          <p:nvPr/>
        </p:nvSpPr>
        <p:spPr>
          <a:xfrm>
            <a:off x="374073" y="28727400"/>
            <a:ext cx="19366672" cy="20296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39CAF1-5DFE-4B66-B672-3B5A9BFB5F03}"/>
              </a:ext>
            </a:extLst>
          </p:cNvPr>
          <p:cNvSpPr/>
          <p:nvPr/>
        </p:nvSpPr>
        <p:spPr>
          <a:xfrm>
            <a:off x="374073" y="332510"/>
            <a:ext cx="19366672" cy="2419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346262-3CBD-412C-B375-FE3F267B5405}"/>
              </a:ext>
            </a:extLst>
          </p:cNvPr>
          <p:cNvSpPr txBox="1"/>
          <p:nvPr/>
        </p:nvSpPr>
        <p:spPr>
          <a:xfrm>
            <a:off x="1227083" y="405016"/>
            <a:ext cx="16969041" cy="1323439"/>
          </a:xfrm>
          <a:prstGeom prst="rect">
            <a:avLst/>
          </a:prstGeom>
          <a:noFill/>
        </p:spPr>
        <p:txBody>
          <a:bodyPr wrap="square" rtlCol="0">
            <a:spAutoFit/>
          </a:bodyPr>
          <a:lstStyle/>
          <a:p>
            <a:pPr algn="ctr"/>
            <a:r>
              <a:rPr lang="en-US" sz="8000" dirty="0">
                <a:latin typeface="Garamond" panose="02020404030301010803" pitchFamily="18" charset="0"/>
              </a:rPr>
              <a:t>Domain Decomposition in Firedrake</a:t>
            </a:r>
          </a:p>
        </p:txBody>
      </p:sp>
      <p:pic>
        <p:nvPicPr>
          <p:cNvPr id="4" name="Picture 3">
            <a:extLst>
              <a:ext uri="{FF2B5EF4-FFF2-40B4-BE49-F238E27FC236}">
                <a16:creationId xmlns:a16="http://schemas.microsoft.com/office/drawing/2014/main" id="{13C22C67-DA39-4B7E-A718-D92FCB826126}"/>
              </a:ext>
            </a:extLst>
          </p:cNvPr>
          <p:cNvPicPr>
            <a:picLocks noChangeAspect="1"/>
          </p:cNvPicPr>
          <p:nvPr/>
        </p:nvPicPr>
        <p:blipFill rotWithShape="1">
          <a:blip r:embed="rId3">
            <a:extLst>
              <a:ext uri="{28A0092B-C50C-407E-A947-70E740481C1C}">
                <a14:useLocalDpi xmlns:a14="http://schemas.microsoft.com/office/drawing/2010/main" val="0"/>
              </a:ext>
            </a:extLst>
          </a:blip>
          <a:srcRect r="87837"/>
          <a:stretch/>
        </p:blipFill>
        <p:spPr>
          <a:xfrm>
            <a:off x="670028" y="665936"/>
            <a:ext cx="1282639" cy="1830359"/>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9B84501D-505B-4AA6-B9EE-D6F4B49F22B4}"/>
              </a:ext>
            </a:extLst>
          </p:cNvPr>
          <p:cNvPicPr>
            <a:picLocks noChangeAspect="1"/>
          </p:cNvPicPr>
          <p:nvPr/>
        </p:nvPicPr>
        <p:blipFill rotWithShape="1">
          <a:blip r:embed="rId4">
            <a:extLst>
              <a:ext uri="{28A0092B-C50C-407E-A947-70E740481C1C}">
                <a14:useLocalDpi xmlns:a14="http://schemas.microsoft.com/office/drawing/2010/main" val="0"/>
              </a:ext>
            </a:extLst>
          </a:blip>
          <a:srcRect r="79866"/>
          <a:stretch/>
        </p:blipFill>
        <p:spPr>
          <a:xfrm>
            <a:off x="17044033" y="405015"/>
            <a:ext cx="2696712" cy="2265212"/>
          </a:xfrm>
          <a:prstGeom prst="rect">
            <a:avLst/>
          </a:prstGeom>
        </p:spPr>
      </p:pic>
      <p:sp>
        <p:nvSpPr>
          <p:cNvPr id="7" name="TextBox 6">
            <a:extLst>
              <a:ext uri="{FF2B5EF4-FFF2-40B4-BE49-F238E27FC236}">
                <a16:creationId xmlns:a16="http://schemas.microsoft.com/office/drawing/2014/main" id="{09D5017A-E151-4E39-819B-D603A9E61BAC}"/>
              </a:ext>
            </a:extLst>
          </p:cNvPr>
          <p:cNvSpPr txBox="1"/>
          <p:nvPr/>
        </p:nvSpPr>
        <p:spPr>
          <a:xfrm>
            <a:off x="2379172" y="1735852"/>
            <a:ext cx="16013218" cy="1015663"/>
          </a:xfrm>
          <a:prstGeom prst="rect">
            <a:avLst/>
          </a:prstGeom>
          <a:noFill/>
        </p:spPr>
        <p:txBody>
          <a:bodyPr wrap="square" rtlCol="0">
            <a:spAutoFit/>
          </a:bodyPr>
          <a:lstStyle/>
          <a:p>
            <a:pPr algn="ctr"/>
            <a:r>
              <a:rPr lang="en-US" sz="6000" dirty="0">
                <a:latin typeface="Garamond" panose="02020404030301010803" pitchFamily="18" charset="0"/>
              </a:rPr>
              <a:t>Malachi Phillips</a:t>
            </a:r>
          </a:p>
        </p:txBody>
      </p:sp>
      <p:sp>
        <p:nvSpPr>
          <p:cNvPr id="10" name="TextBox 9">
            <a:extLst>
              <a:ext uri="{FF2B5EF4-FFF2-40B4-BE49-F238E27FC236}">
                <a16:creationId xmlns:a16="http://schemas.microsoft.com/office/drawing/2014/main" id="{3A49A2C4-456C-487D-BE08-512C75D3F15C}"/>
              </a:ext>
            </a:extLst>
          </p:cNvPr>
          <p:cNvSpPr txBox="1"/>
          <p:nvPr/>
        </p:nvSpPr>
        <p:spPr>
          <a:xfrm>
            <a:off x="670028" y="29038669"/>
            <a:ext cx="18693932" cy="1384995"/>
          </a:xfrm>
          <a:prstGeom prst="rect">
            <a:avLst/>
          </a:prstGeom>
          <a:noFill/>
        </p:spPr>
        <p:txBody>
          <a:bodyPr wrap="square" rtlCol="0">
            <a:spAutoFit/>
          </a:bodyPr>
          <a:lstStyle/>
          <a:p>
            <a:r>
              <a:rPr lang="en-US" sz="2800" dirty="0">
                <a:latin typeface="Garamond" panose="02020404030301010803" pitchFamily="18" charset="0"/>
              </a:rPr>
              <a:t>[1] Rathgeber, Florian, David A. Ham, Lawrence Mitchell, Michael Lange, Fabio </a:t>
            </a:r>
            <a:r>
              <a:rPr lang="en-US" sz="2800" dirty="0" err="1">
                <a:latin typeface="Garamond" panose="02020404030301010803" pitchFamily="18" charset="0"/>
              </a:rPr>
              <a:t>Luporini</a:t>
            </a:r>
            <a:r>
              <a:rPr lang="en-US" sz="2800" dirty="0">
                <a:latin typeface="Garamond" panose="02020404030301010803" pitchFamily="18" charset="0"/>
              </a:rPr>
              <a:t>, Andrew T. T.</a:t>
            </a:r>
          </a:p>
          <a:p>
            <a:r>
              <a:rPr lang="en-US" sz="2800" dirty="0">
                <a:latin typeface="Garamond" panose="02020404030301010803" pitchFamily="18" charset="0"/>
              </a:rPr>
              <a:t>McRae, Gheorghe-</a:t>
            </a:r>
            <a:r>
              <a:rPr lang="en-US" sz="2800" dirty="0" err="1">
                <a:latin typeface="Garamond" panose="02020404030301010803" pitchFamily="18" charset="0"/>
              </a:rPr>
              <a:t>Teodor</a:t>
            </a:r>
            <a:r>
              <a:rPr lang="en-US" sz="2800" dirty="0">
                <a:latin typeface="Garamond" panose="02020404030301010803" pitchFamily="18" charset="0"/>
              </a:rPr>
              <a:t> </a:t>
            </a:r>
            <a:r>
              <a:rPr lang="en-US" sz="2800" dirty="0" err="1">
                <a:latin typeface="Garamond" panose="02020404030301010803" pitchFamily="18" charset="0"/>
              </a:rPr>
              <a:t>Bercea</a:t>
            </a:r>
            <a:r>
              <a:rPr lang="en-US" sz="2800" dirty="0">
                <a:latin typeface="Garamond" panose="02020404030301010803" pitchFamily="18" charset="0"/>
              </a:rPr>
              <a:t>, Graham R. </a:t>
            </a:r>
            <a:r>
              <a:rPr lang="en-US" sz="2800" dirty="0" err="1">
                <a:latin typeface="Garamond" panose="02020404030301010803" pitchFamily="18" charset="0"/>
              </a:rPr>
              <a:t>Markall</a:t>
            </a:r>
            <a:r>
              <a:rPr lang="en-US" sz="2800" dirty="0">
                <a:latin typeface="Garamond" panose="02020404030301010803" pitchFamily="18" charset="0"/>
              </a:rPr>
              <a:t>, and Paul H. J. Kelly. 2016. “Firedrake: Automating the Finite Element Method by Composing Abstractions.” ACM Trans. Math. </a:t>
            </a:r>
            <a:r>
              <a:rPr lang="en-US" sz="2800" dirty="0" err="1">
                <a:latin typeface="Garamond" panose="02020404030301010803" pitchFamily="18" charset="0"/>
              </a:rPr>
              <a:t>Softw</a:t>
            </a:r>
            <a:r>
              <a:rPr lang="en-US" sz="2800" dirty="0">
                <a:latin typeface="Garamond" panose="02020404030301010803" pitchFamily="18" charset="0"/>
              </a:rPr>
              <a:t>. 43 (3): 24:1–24:27. https://doi.org/10.1145/2998441.</a:t>
            </a:r>
          </a:p>
        </p:txBody>
      </p:sp>
      <p:sp>
        <p:nvSpPr>
          <p:cNvPr id="5" name="Rectangle 4">
            <a:extLst>
              <a:ext uri="{FF2B5EF4-FFF2-40B4-BE49-F238E27FC236}">
                <a16:creationId xmlns:a16="http://schemas.microsoft.com/office/drawing/2014/main" id="{41BA2442-C486-4395-93F2-D567974C8D61}"/>
              </a:ext>
            </a:extLst>
          </p:cNvPr>
          <p:cNvSpPr/>
          <p:nvPr/>
        </p:nvSpPr>
        <p:spPr>
          <a:xfrm>
            <a:off x="375064" y="27904327"/>
            <a:ext cx="19366672" cy="814021"/>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7F0E05-D7D0-401D-A426-712904A11263}"/>
              </a:ext>
            </a:extLst>
          </p:cNvPr>
          <p:cNvSpPr txBox="1"/>
          <p:nvPr/>
        </p:nvSpPr>
        <p:spPr>
          <a:xfrm>
            <a:off x="670028" y="27804070"/>
            <a:ext cx="18693932" cy="923330"/>
          </a:xfrm>
          <a:prstGeom prst="rect">
            <a:avLst/>
          </a:prstGeom>
          <a:noFill/>
        </p:spPr>
        <p:txBody>
          <a:bodyPr wrap="square" rtlCol="0">
            <a:spAutoFit/>
          </a:bodyPr>
          <a:lstStyle/>
          <a:p>
            <a:r>
              <a:rPr lang="en-US" sz="5400" b="1" dirty="0">
                <a:latin typeface="Garamond" panose="02020404030301010803" pitchFamily="18" charset="0"/>
              </a:rPr>
              <a:t>References:</a:t>
            </a:r>
          </a:p>
        </p:txBody>
      </p:sp>
      <p:sp>
        <p:nvSpPr>
          <p:cNvPr id="15" name="Rectangle 14">
            <a:extLst>
              <a:ext uri="{FF2B5EF4-FFF2-40B4-BE49-F238E27FC236}">
                <a16:creationId xmlns:a16="http://schemas.microsoft.com/office/drawing/2014/main" id="{312096BD-E918-4C52-88D1-18402B7B563C}"/>
              </a:ext>
            </a:extLst>
          </p:cNvPr>
          <p:cNvSpPr/>
          <p:nvPr/>
        </p:nvSpPr>
        <p:spPr>
          <a:xfrm>
            <a:off x="374072" y="2988870"/>
            <a:ext cx="19366671" cy="804968"/>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C0E1CA2-C00E-4593-AB96-C3AC8862D9B7}"/>
              </a:ext>
            </a:extLst>
          </p:cNvPr>
          <p:cNvSpPr txBox="1"/>
          <p:nvPr/>
        </p:nvSpPr>
        <p:spPr>
          <a:xfrm>
            <a:off x="487424" y="2963820"/>
            <a:ext cx="8892550" cy="923330"/>
          </a:xfrm>
          <a:prstGeom prst="rect">
            <a:avLst/>
          </a:prstGeom>
          <a:noFill/>
        </p:spPr>
        <p:txBody>
          <a:bodyPr wrap="square" rtlCol="0">
            <a:spAutoFit/>
          </a:bodyPr>
          <a:lstStyle/>
          <a:p>
            <a:r>
              <a:rPr lang="en-US" sz="5400" b="1" dirty="0">
                <a:latin typeface="Garamond" panose="02020404030301010803" pitchFamily="18" charset="0"/>
              </a:rPr>
              <a:t>Abstract:</a:t>
            </a:r>
          </a:p>
        </p:txBody>
      </p:sp>
      <p:sp>
        <p:nvSpPr>
          <p:cNvPr id="8" name="TextBox 7">
            <a:extLst>
              <a:ext uri="{FF2B5EF4-FFF2-40B4-BE49-F238E27FC236}">
                <a16:creationId xmlns:a16="http://schemas.microsoft.com/office/drawing/2014/main" id="{2EC8B352-3F5F-450D-89DC-3AF9037001D2}"/>
              </a:ext>
            </a:extLst>
          </p:cNvPr>
          <p:cNvSpPr txBox="1"/>
          <p:nvPr/>
        </p:nvSpPr>
        <p:spPr>
          <a:xfrm>
            <a:off x="520567" y="3889907"/>
            <a:ext cx="19220176" cy="3539430"/>
          </a:xfrm>
          <a:prstGeom prst="rect">
            <a:avLst/>
          </a:prstGeom>
          <a:noFill/>
        </p:spPr>
        <p:txBody>
          <a:bodyPr wrap="square" rtlCol="0">
            <a:spAutoFit/>
          </a:bodyPr>
          <a:lstStyle/>
          <a:p>
            <a:r>
              <a:rPr lang="en-US" sz="2800" dirty="0">
                <a:latin typeface="Garamond" panose="02020404030301010803" pitchFamily="18" charset="0"/>
              </a:rPr>
              <a:t>The numerical solution of partial differential equations (PDEs) is becoming more ubiquitous in science and engineering applications. The clock speed of modern computers, meanwhile, has not increased. Therefore, there is a need for performant, parallel PDE solution methods. One such class of methods, known as Schwarz methods, offers a method of decomposing a problem into several smaller computations, each of which may be done independent of the other. Firedrake is a performant implementation of the unified form language (UFL) domain-specific language (DSL) for solving finite element (FE) problems of the </a:t>
            </a:r>
            <a:r>
              <a:rPr lang="en-US" sz="2800" dirty="0" err="1">
                <a:latin typeface="Garamond" panose="02020404030301010803" pitchFamily="18" charset="0"/>
              </a:rPr>
              <a:t>FEniCS</a:t>
            </a:r>
            <a:r>
              <a:rPr lang="en-US" sz="2800" dirty="0">
                <a:latin typeface="Garamond" panose="02020404030301010803" pitchFamily="18" charset="0"/>
              </a:rPr>
              <a:t> project. However, Firedrake has little support in expressing domain decomposition techniques, especially given that subdomain implementation remains an open issue within Firedrake. Herein, a miniature DSL for expressing domain decomposition methods directly into Firedrake is proposed. Although this proves possible, there is an extensive amount of modification still required in order to make this abstraction performant.</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B6D989A-8E0A-447A-ACED-89EDF6937E7F}"/>
                  </a:ext>
                </a:extLst>
              </p:cNvPr>
              <p:cNvSpPr/>
              <p:nvPr/>
            </p:nvSpPr>
            <p:spPr>
              <a:xfrm>
                <a:off x="333659" y="7829132"/>
                <a:ext cx="19366669" cy="9419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25F15A7-03F4-43D7-82C5-3E23DA2F108C}" type="mathplaceholder">
                        <a:rPr lang="en-US" i="1" smtClean="0">
                          <a:latin typeface="Cambria Math" panose="02040503050406030204" pitchFamily="18" charset="0"/>
                        </a:rPr>
                        <a:t>Type equation here.</a:t>
                      </a:fld>
                    </m:oMath>
                  </m:oMathPara>
                </a14:m>
                <a:endParaRPr lang="en-US" dirty="0"/>
              </a:p>
            </p:txBody>
          </p:sp>
        </mc:Choice>
        <mc:Fallback xmlns="">
          <p:sp>
            <p:nvSpPr>
              <p:cNvPr id="21" name="Rectangle 20">
                <a:extLst>
                  <a:ext uri="{FF2B5EF4-FFF2-40B4-BE49-F238E27FC236}">
                    <a16:creationId xmlns:a16="http://schemas.microsoft.com/office/drawing/2014/main" id="{BB6D989A-8E0A-447A-ACED-89EDF6937E7F}"/>
                  </a:ext>
                </a:extLst>
              </p:cNvPr>
              <p:cNvSpPr>
                <a:spLocks noRot="1" noChangeAspect="1" noMove="1" noResize="1" noEditPoints="1" noAdjustHandles="1" noChangeArrowheads="1" noChangeShapeType="1" noTextEdit="1"/>
              </p:cNvSpPr>
              <p:nvPr/>
            </p:nvSpPr>
            <p:spPr>
              <a:xfrm>
                <a:off x="333659" y="7829132"/>
                <a:ext cx="19366669" cy="9419663"/>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22" name="Rectangle 21">
            <a:extLst>
              <a:ext uri="{FF2B5EF4-FFF2-40B4-BE49-F238E27FC236}">
                <a16:creationId xmlns:a16="http://schemas.microsoft.com/office/drawing/2014/main" id="{D40F4429-6B5A-4B4D-95E1-DFA860820F46}"/>
              </a:ext>
            </a:extLst>
          </p:cNvPr>
          <p:cNvSpPr/>
          <p:nvPr/>
        </p:nvSpPr>
        <p:spPr>
          <a:xfrm>
            <a:off x="374072" y="17434131"/>
            <a:ext cx="9337532" cy="10084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C2D462D-FD82-4899-82F0-E13DABF8D5DF}"/>
              </a:ext>
            </a:extLst>
          </p:cNvPr>
          <p:cNvSpPr/>
          <p:nvPr/>
        </p:nvSpPr>
        <p:spPr>
          <a:xfrm>
            <a:off x="333657" y="7789104"/>
            <a:ext cx="19366671" cy="804968"/>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1F6DBA6-FB76-4093-85A5-364E3664945F}"/>
              </a:ext>
            </a:extLst>
          </p:cNvPr>
          <p:cNvSpPr/>
          <p:nvPr/>
        </p:nvSpPr>
        <p:spPr>
          <a:xfrm>
            <a:off x="374071" y="17442144"/>
            <a:ext cx="9341426" cy="92333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9B9E44E-855C-4263-8F86-739F64E7BB72}"/>
              </a:ext>
            </a:extLst>
          </p:cNvPr>
          <p:cNvSpPr/>
          <p:nvPr/>
        </p:nvSpPr>
        <p:spPr>
          <a:xfrm>
            <a:off x="10385781" y="17434131"/>
            <a:ext cx="9299026" cy="10084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E8E6F23-349E-4C79-BFAC-B976A15418A1}"/>
              </a:ext>
            </a:extLst>
          </p:cNvPr>
          <p:cNvSpPr/>
          <p:nvPr/>
        </p:nvSpPr>
        <p:spPr>
          <a:xfrm>
            <a:off x="10385781" y="17442482"/>
            <a:ext cx="9299026" cy="92333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CC06216-1092-4163-B235-65155CBB7D3F}"/>
              </a:ext>
            </a:extLst>
          </p:cNvPr>
          <p:cNvSpPr txBox="1"/>
          <p:nvPr/>
        </p:nvSpPr>
        <p:spPr>
          <a:xfrm>
            <a:off x="10527359" y="17499269"/>
            <a:ext cx="9045468" cy="923330"/>
          </a:xfrm>
          <a:prstGeom prst="rect">
            <a:avLst/>
          </a:prstGeom>
          <a:noFill/>
        </p:spPr>
        <p:txBody>
          <a:bodyPr wrap="square" rtlCol="0">
            <a:spAutoFit/>
          </a:bodyPr>
          <a:lstStyle/>
          <a:p>
            <a:r>
              <a:rPr lang="en-US" sz="5400" b="1" dirty="0">
                <a:latin typeface="Garamond" panose="02020404030301010803" pitchFamily="18" charset="0"/>
              </a:rPr>
              <a:t>Conclusions and Future work:</a:t>
            </a:r>
          </a:p>
        </p:txBody>
      </p:sp>
      <p:sp>
        <p:nvSpPr>
          <p:cNvPr id="29" name="TextBox 28">
            <a:extLst>
              <a:ext uri="{FF2B5EF4-FFF2-40B4-BE49-F238E27FC236}">
                <a16:creationId xmlns:a16="http://schemas.microsoft.com/office/drawing/2014/main" id="{E5285BDC-04BC-4D9F-8FE1-3101F8DE5BF4}"/>
              </a:ext>
            </a:extLst>
          </p:cNvPr>
          <p:cNvSpPr txBox="1"/>
          <p:nvPr/>
        </p:nvSpPr>
        <p:spPr>
          <a:xfrm>
            <a:off x="463757" y="7740775"/>
            <a:ext cx="18693932" cy="923330"/>
          </a:xfrm>
          <a:prstGeom prst="rect">
            <a:avLst/>
          </a:prstGeom>
          <a:noFill/>
        </p:spPr>
        <p:txBody>
          <a:bodyPr wrap="square" rtlCol="0">
            <a:spAutoFit/>
          </a:bodyPr>
          <a:lstStyle/>
          <a:p>
            <a:r>
              <a:rPr lang="en-US" sz="5400" b="1" dirty="0">
                <a:latin typeface="Garamond" panose="02020404030301010803" pitchFamily="18" charset="0"/>
              </a:rPr>
              <a:t>Methods and Code Complexity:</a:t>
            </a:r>
          </a:p>
        </p:txBody>
      </p:sp>
      <p:pic>
        <p:nvPicPr>
          <p:cNvPr id="41" name="Graphic 40">
            <a:extLst>
              <a:ext uri="{FF2B5EF4-FFF2-40B4-BE49-F238E27FC236}">
                <a16:creationId xmlns:a16="http://schemas.microsoft.com/office/drawing/2014/main" id="{6690DC16-6B96-4406-A15F-E8FA7366E5B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886" t="34173" r="34151" b="48152"/>
          <a:stretch/>
        </p:blipFill>
        <p:spPr>
          <a:xfrm>
            <a:off x="463757" y="8684119"/>
            <a:ext cx="4884490" cy="2036314"/>
          </a:xfrm>
          <a:prstGeom prst="rect">
            <a:avLst/>
          </a:prstGeom>
        </p:spPr>
      </p:pic>
      <p:sp>
        <p:nvSpPr>
          <p:cNvPr id="42" name="TextBox 41">
            <a:extLst>
              <a:ext uri="{FF2B5EF4-FFF2-40B4-BE49-F238E27FC236}">
                <a16:creationId xmlns:a16="http://schemas.microsoft.com/office/drawing/2014/main" id="{17FBA77B-8466-45F3-88F5-44AE3C56DF66}"/>
              </a:ext>
            </a:extLst>
          </p:cNvPr>
          <p:cNvSpPr txBox="1"/>
          <p:nvPr/>
        </p:nvSpPr>
        <p:spPr>
          <a:xfrm>
            <a:off x="670026" y="10729485"/>
            <a:ext cx="4534929" cy="707886"/>
          </a:xfrm>
          <a:prstGeom prst="rect">
            <a:avLst/>
          </a:prstGeom>
          <a:noFill/>
        </p:spPr>
        <p:txBody>
          <a:bodyPr wrap="square" rtlCol="0">
            <a:spAutoFit/>
          </a:bodyPr>
          <a:lstStyle/>
          <a:p>
            <a:r>
              <a:rPr lang="en-US" sz="2000" dirty="0">
                <a:latin typeface="Garamond" panose="02020404030301010803" pitchFamily="18" charset="0"/>
              </a:rPr>
              <a:t>Figure 1: Complex domain comprised of a disk and a rectangle</a:t>
            </a:r>
          </a:p>
        </p:txBody>
      </p:sp>
      <p:pic>
        <p:nvPicPr>
          <p:cNvPr id="44" name="Graphic 43">
            <a:extLst>
              <a:ext uri="{FF2B5EF4-FFF2-40B4-BE49-F238E27FC236}">
                <a16:creationId xmlns:a16="http://schemas.microsoft.com/office/drawing/2014/main" id="{BE451EEE-1537-4E22-9BD5-965FF51A74E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31770" r="54534" b="41037"/>
          <a:stretch/>
        </p:blipFill>
        <p:spPr>
          <a:xfrm>
            <a:off x="29742" y="11639160"/>
            <a:ext cx="4343321" cy="3674036"/>
          </a:xfrm>
          <a:prstGeom prst="rect">
            <a:avLst/>
          </a:prstGeom>
        </p:spPr>
      </p:pic>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1796CCF-510C-484D-8415-0CEB9454092F}"/>
                  </a:ext>
                </a:extLst>
              </p:cNvPr>
              <p:cNvSpPr txBox="1"/>
              <p:nvPr/>
            </p:nvSpPr>
            <p:spPr>
              <a:xfrm>
                <a:off x="4095640" y="13477560"/>
                <a:ext cx="3067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𝑥</m:t>
                      </m:r>
                    </m:oMath>
                  </m:oMathPara>
                </a14:m>
                <a:endParaRPr lang="en-US" dirty="0"/>
              </a:p>
            </p:txBody>
          </p:sp>
        </mc:Choice>
        <mc:Fallback>
          <p:sp>
            <p:nvSpPr>
              <p:cNvPr id="45" name="TextBox 44">
                <a:extLst>
                  <a:ext uri="{FF2B5EF4-FFF2-40B4-BE49-F238E27FC236}">
                    <a16:creationId xmlns:a16="http://schemas.microsoft.com/office/drawing/2014/main" id="{B1796CCF-510C-484D-8415-0CEB9454092F}"/>
                  </a:ext>
                </a:extLst>
              </p:cNvPr>
              <p:cNvSpPr txBox="1">
                <a:spLocks noRot="1" noChangeAspect="1" noMove="1" noResize="1" noEditPoints="1" noAdjustHandles="1" noChangeArrowheads="1" noChangeShapeType="1" noTextEdit="1"/>
              </p:cNvSpPr>
              <p:nvPr/>
            </p:nvSpPr>
            <p:spPr>
              <a:xfrm>
                <a:off x="4095640" y="13477560"/>
                <a:ext cx="306751" cy="276999"/>
              </a:xfrm>
              <a:prstGeom prst="rect">
                <a:avLst/>
              </a:prstGeom>
              <a:blipFill>
                <a:blip r:embed="rId10"/>
                <a:stretch>
                  <a:fillRect l="-18000" r="-18000"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EE87BE9A-C3A1-4D02-B06D-066BF0EBD798}"/>
                  </a:ext>
                </a:extLst>
              </p:cNvPr>
              <p:cNvSpPr txBox="1"/>
              <p:nvPr/>
            </p:nvSpPr>
            <p:spPr>
              <a:xfrm>
                <a:off x="2334355" y="15064759"/>
                <a:ext cx="3067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𝑥</m:t>
                      </m:r>
                    </m:oMath>
                  </m:oMathPara>
                </a14:m>
                <a:endParaRPr lang="en-US" dirty="0"/>
              </a:p>
            </p:txBody>
          </p:sp>
        </mc:Choice>
        <mc:Fallback>
          <p:sp>
            <p:nvSpPr>
              <p:cNvPr id="46" name="TextBox 45">
                <a:extLst>
                  <a:ext uri="{FF2B5EF4-FFF2-40B4-BE49-F238E27FC236}">
                    <a16:creationId xmlns:a16="http://schemas.microsoft.com/office/drawing/2014/main" id="{EE87BE9A-C3A1-4D02-B06D-066BF0EBD798}"/>
                  </a:ext>
                </a:extLst>
              </p:cNvPr>
              <p:cNvSpPr txBox="1">
                <a:spLocks noRot="1" noChangeAspect="1" noMove="1" noResize="1" noEditPoints="1" noAdjustHandles="1" noChangeArrowheads="1" noChangeShapeType="1" noTextEdit="1"/>
              </p:cNvSpPr>
              <p:nvPr/>
            </p:nvSpPr>
            <p:spPr>
              <a:xfrm>
                <a:off x="2334355" y="15064759"/>
                <a:ext cx="306751" cy="276999"/>
              </a:xfrm>
              <a:prstGeom prst="rect">
                <a:avLst/>
              </a:prstGeom>
              <a:blipFill>
                <a:blip r:embed="rId11"/>
                <a:stretch>
                  <a:fillRect l="-18000" r="-18000" b="-6522"/>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DEE06731-F754-4A51-8DB0-A74E8FA5CA0B}"/>
              </a:ext>
            </a:extLst>
          </p:cNvPr>
          <p:cNvSpPr txBox="1"/>
          <p:nvPr/>
        </p:nvSpPr>
        <p:spPr>
          <a:xfrm>
            <a:off x="650748" y="15644027"/>
            <a:ext cx="4534929" cy="707886"/>
          </a:xfrm>
          <a:prstGeom prst="rect">
            <a:avLst/>
          </a:prstGeom>
          <a:noFill/>
        </p:spPr>
        <p:txBody>
          <a:bodyPr wrap="square" rtlCol="0">
            <a:spAutoFit/>
          </a:bodyPr>
          <a:lstStyle/>
          <a:p>
            <a:r>
              <a:rPr lang="en-US" sz="2000" dirty="0">
                <a:latin typeface="Garamond" panose="02020404030301010803" pitchFamily="18" charset="0"/>
              </a:rPr>
              <a:t>Figure 2: Four subdomains with constant amount of overlap</a:t>
            </a:r>
          </a:p>
        </p:txBody>
      </p:sp>
      <p:graphicFrame>
        <p:nvGraphicFramePr>
          <p:cNvPr id="55" name="Object 54">
            <a:extLst>
              <a:ext uri="{FF2B5EF4-FFF2-40B4-BE49-F238E27FC236}">
                <a16:creationId xmlns:a16="http://schemas.microsoft.com/office/drawing/2014/main" id="{531EBBAB-73AC-42F0-9343-8EE8D1D07641}"/>
              </a:ext>
            </a:extLst>
          </p:cNvPr>
          <p:cNvGraphicFramePr>
            <a:graphicFrameLocks noChangeAspect="1"/>
          </p:cNvGraphicFramePr>
          <p:nvPr>
            <p:extLst>
              <p:ext uri="{D42A27DB-BD31-4B8C-83A1-F6EECF244321}">
                <p14:modId xmlns:p14="http://schemas.microsoft.com/office/powerpoint/2010/main" val="3848511057"/>
              </p:ext>
            </p:extLst>
          </p:nvPr>
        </p:nvGraphicFramePr>
        <p:xfrm>
          <a:off x="5224463" y="8869363"/>
          <a:ext cx="5940425" cy="8083550"/>
        </p:xfrm>
        <a:graphic>
          <a:graphicData uri="http://schemas.openxmlformats.org/presentationml/2006/ole">
            <mc:AlternateContent xmlns:mc="http://schemas.openxmlformats.org/markup-compatibility/2006">
              <mc:Choice xmlns:v="urn:schemas-microsoft-com:vml" Requires="v">
                <p:oleObj spid="_x0000_s1270" name="Document" r:id="rId12" imgW="5940848" imgH="8083853" progId="Word.Document.8">
                  <p:embed/>
                </p:oleObj>
              </mc:Choice>
              <mc:Fallback>
                <p:oleObj name="Document" r:id="rId12" imgW="5940848" imgH="8083853" progId="Word.Document.8">
                  <p:embed/>
                  <p:pic>
                    <p:nvPicPr>
                      <p:cNvPr id="0" name=""/>
                      <p:cNvPicPr/>
                      <p:nvPr/>
                    </p:nvPicPr>
                    <p:blipFill>
                      <a:blip r:embed="rId13"/>
                      <a:stretch>
                        <a:fillRect/>
                      </a:stretch>
                    </p:blipFill>
                    <p:spPr>
                      <a:xfrm>
                        <a:off x="5224463" y="8869363"/>
                        <a:ext cx="5940425" cy="8083550"/>
                      </a:xfrm>
                      <a:prstGeom prst="rect">
                        <a:avLst/>
                      </a:prstGeom>
                    </p:spPr>
                  </p:pic>
                </p:oleObj>
              </mc:Fallback>
            </mc:AlternateContent>
          </a:graphicData>
        </a:graphic>
      </p:graphicFrame>
      <p:sp>
        <p:nvSpPr>
          <p:cNvPr id="61" name="TextBox 60">
            <a:extLst>
              <a:ext uri="{FF2B5EF4-FFF2-40B4-BE49-F238E27FC236}">
                <a16:creationId xmlns:a16="http://schemas.microsoft.com/office/drawing/2014/main" id="{81CEC81B-D92A-47A8-A8BD-D30BEFF104A6}"/>
              </a:ext>
            </a:extLst>
          </p:cNvPr>
          <p:cNvSpPr txBox="1"/>
          <p:nvPr/>
        </p:nvSpPr>
        <p:spPr>
          <a:xfrm>
            <a:off x="4933699" y="16217195"/>
            <a:ext cx="6269975" cy="1015663"/>
          </a:xfrm>
          <a:prstGeom prst="rect">
            <a:avLst/>
          </a:prstGeom>
          <a:noFill/>
        </p:spPr>
        <p:txBody>
          <a:bodyPr wrap="square" rtlCol="0">
            <a:spAutoFit/>
          </a:bodyPr>
          <a:lstStyle/>
          <a:p>
            <a:r>
              <a:rPr lang="en-US" sz="2000" dirty="0">
                <a:latin typeface="Garamond" panose="02020404030301010803" pitchFamily="18" charset="0"/>
              </a:rPr>
              <a:t>Figure 3: Sample code for expressing domain decomposition. User specifies the domain and interface mappings from domain name and numbering in the mesh file.</a:t>
            </a:r>
          </a:p>
        </p:txBody>
      </p:sp>
      <p:sp>
        <p:nvSpPr>
          <p:cNvPr id="62" name="Rectangle: Rounded Corners 61">
            <a:extLst>
              <a:ext uri="{FF2B5EF4-FFF2-40B4-BE49-F238E27FC236}">
                <a16:creationId xmlns:a16="http://schemas.microsoft.com/office/drawing/2014/main" id="{FA0D9417-0BB7-42C7-BBBA-15F809AA854D}"/>
              </a:ext>
            </a:extLst>
          </p:cNvPr>
          <p:cNvSpPr/>
          <p:nvPr/>
        </p:nvSpPr>
        <p:spPr>
          <a:xfrm>
            <a:off x="5042647" y="8674956"/>
            <a:ext cx="6121639" cy="7502937"/>
          </a:xfrm>
          <a:prstGeom prst="roundRect">
            <a:avLst>
              <a:gd name="adj" fmla="val 32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a:extLst>
              <a:ext uri="{FF2B5EF4-FFF2-40B4-BE49-F238E27FC236}">
                <a16:creationId xmlns:a16="http://schemas.microsoft.com/office/drawing/2014/main" id="{09D9B3B8-E16F-4E2F-8417-619FF315393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440045" y="9406806"/>
            <a:ext cx="8232280" cy="6180914"/>
          </a:xfrm>
          <a:prstGeom prst="rect">
            <a:avLst/>
          </a:prstGeom>
        </p:spPr>
      </p:pic>
      <p:sp>
        <p:nvSpPr>
          <p:cNvPr id="63" name="Arrow: Right 62">
            <a:extLst>
              <a:ext uri="{FF2B5EF4-FFF2-40B4-BE49-F238E27FC236}">
                <a16:creationId xmlns:a16="http://schemas.microsoft.com/office/drawing/2014/main" id="{2F907442-0A37-48C1-9004-F22728666182}"/>
              </a:ext>
            </a:extLst>
          </p:cNvPr>
          <p:cNvSpPr/>
          <p:nvPr/>
        </p:nvSpPr>
        <p:spPr>
          <a:xfrm>
            <a:off x="10527358" y="9004117"/>
            <a:ext cx="1351427" cy="6352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0EEB1669-E874-4788-B667-3F8A4A3E4CC6}"/>
              </a:ext>
            </a:extLst>
          </p:cNvPr>
          <p:cNvSpPr txBox="1"/>
          <p:nvPr/>
        </p:nvSpPr>
        <p:spPr>
          <a:xfrm>
            <a:off x="12144097" y="8839748"/>
            <a:ext cx="2738044" cy="954107"/>
          </a:xfrm>
          <a:prstGeom prst="rect">
            <a:avLst/>
          </a:prstGeom>
          <a:noFill/>
        </p:spPr>
        <p:txBody>
          <a:bodyPr wrap="square" rtlCol="0">
            <a:spAutoFit/>
          </a:bodyPr>
          <a:lstStyle/>
          <a:p>
            <a:pPr algn="ctr"/>
            <a:r>
              <a:rPr lang="en-US" sz="2800" dirty="0">
                <a:latin typeface="Garamond" panose="02020404030301010803" pitchFamily="18" charset="0"/>
              </a:rPr>
              <a:t>Complex Firedrake Code</a:t>
            </a:r>
          </a:p>
        </p:txBody>
      </p:sp>
      <p:sp>
        <p:nvSpPr>
          <p:cNvPr id="66" name="TextBox 65">
            <a:extLst>
              <a:ext uri="{FF2B5EF4-FFF2-40B4-BE49-F238E27FC236}">
                <a16:creationId xmlns:a16="http://schemas.microsoft.com/office/drawing/2014/main" id="{273FCB13-8854-46F8-888E-96B7CB4F9AD6}"/>
              </a:ext>
            </a:extLst>
          </p:cNvPr>
          <p:cNvSpPr txBox="1"/>
          <p:nvPr/>
        </p:nvSpPr>
        <p:spPr>
          <a:xfrm>
            <a:off x="487424" y="17499269"/>
            <a:ext cx="2578505" cy="923330"/>
          </a:xfrm>
          <a:prstGeom prst="rect">
            <a:avLst/>
          </a:prstGeom>
          <a:noFill/>
        </p:spPr>
        <p:txBody>
          <a:bodyPr wrap="square" rtlCol="0">
            <a:spAutoFit/>
          </a:bodyPr>
          <a:lstStyle/>
          <a:p>
            <a:r>
              <a:rPr lang="en-US" sz="5400" b="1" dirty="0">
                <a:latin typeface="Garamond" panose="02020404030301010803" pitchFamily="18" charset="0"/>
              </a:rPr>
              <a:t>Results:</a:t>
            </a:r>
          </a:p>
        </p:txBody>
      </p:sp>
      <p:sp>
        <p:nvSpPr>
          <p:cNvPr id="64" name="Rectangle: Rounded Corners 63">
            <a:extLst>
              <a:ext uri="{FF2B5EF4-FFF2-40B4-BE49-F238E27FC236}">
                <a16:creationId xmlns:a16="http://schemas.microsoft.com/office/drawing/2014/main" id="{574EFA6F-EA3D-44F2-92BE-8A21138C1EE0}"/>
              </a:ext>
            </a:extLst>
          </p:cNvPr>
          <p:cNvSpPr/>
          <p:nvPr/>
        </p:nvSpPr>
        <p:spPr>
          <a:xfrm>
            <a:off x="12016288" y="8834395"/>
            <a:ext cx="2993662" cy="969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327460D-EA01-4D98-BD2A-6F831277BFB3}"/>
              </a:ext>
            </a:extLst>
          </p:cNvPr>
          <p:cNvSpPr txBox="1"/>
          <p:nvPr/>
        </p:nvSpPr>
        <p:spPr>
          <a:xfrm>
            <a:off x="12426619" y="15415643"/>
            <a:ext cx="5940425" cy="1631216"/>
          </a:xfrm>
          <a:prstGeom prst="rect">
            <a:avLst/>
          </a:prstGeom>
          <a:noFill/>
        </p:spPr>
        <p:txBody>
          <a:bodyPr wrap="square" rtlCol="0">
            <a:spAutoFit/>
          </a:bodyPr>
          <a:lstStyle/>
          <a:p>
            <a:r>
              <a:rPr lang="en-US" sz="2000" dirty="0">
                <a:latin typeface="Garamond" panose="02020404030301010803" pitchFamily="18" charset="0"/>
              </a:rPr>
              <a:t>Figure 4: Complexity of output code (blue line) as a function of the number of subdomains compared with the complexity of the input code (orange line), which is not a function of the number of subdomains, modulo specifying the subdomain mappings.</a:t>
            </a:r>
          </a:p>
        </p:txBody>
      </p:sp>
      <p:sp>
        <p:nvSpPr>
          <p:cNvPr id="3" name="TextBox 2">
            <a:extLst>
              <a:ext uri="{FF2B5EF4-FFF2-40B4-BE49-F238E27FC236}">
                <a16:creationId xmlns:a16="http://schemas.microsoft.com/office/drawing/2014/main" id="{182EF353-D4F4-481E-8FD4-882ADF42C432}"/>
              </a:ext>
            </a:extLst>
          </p:cNvPr>
          <p:cNvSpPr txBox="1"/>
          <p:nvPr/>
        </p:nvSpPr>
        <p:spPr>
          <a:xfrm>
            <a:off x="10527357" y="18422599"/>
            <a:ext cx="9157449" cy="9571851"/>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ramond" panose="02020404030301010803" pitchFamily="18" charset="0"/>
              </a:rPr>
              <a:t>Extending Unified Form Language (UFL) too difficult and error prone, therefore specifying a translation script is much simpler.</a:t>
            </a:r>
          </a:p>
          <a:p>
            <a:pPr marL="457200" indent="-457200">
              <a:buFont typeface="Arial" panose="020B0604020202020204" pitchFamily="34" charset="0"/>
              <a:buChar char="•"/>
            </a:pPr>
            <a:r>
              <a:rPr lang="en-US" sz="2800" dirty="0">
                <a:latin typeface="Garamond" panose="02020404030301010803" pitchFamily="18" charset="0"/>
              </a:rPr>
              <a:t>Implemented source-to-source program translation from description of domain decomposition (given as subdomain and interface mappings plus coupling at the boundary condition) to appropriate Firedrake syntax.</a:t>
            </a:r>
          </a:p>
          <a:p>
            <a:pPr marL="457200" indent="-457200">
              <a:buFont typeface="Arial" panose="020B0604020202020204" pitchFamily="34" charset="0"/>
              <a:buChar char="•"/>
            </a:pPr>
            <a:r>
              <a:rPr lang="en-US" sz="2800" dirty="0">
                <a:latin typeface="Garamond" panose="02020404030301010803" pitchFamily="18" charset="0"/>
              </a:rPr>
              <a:t>Resulting output in Firedrake is too slow for production use –  Firedrake by itself is already performant.</a:t>
            </a:r>
          </a:p>
          <a:p>
            <a:pPr marL="457200" indent="-457200">
              <a:buFont typeface="Arial" panose="020B0604020202020204" pitchFamily="34" charset="0"/>
              <a:buChar char="•"/>
            </a:pPr>
            <a:r>
              <a:rPr lang="en-US" sz="2800" dirty="0">
                <a:latin typeface="Garamond" panose="02020404030301010803" pitchFamily="18" charset="0"/>
              </a:rPr>
              <a:t>Domain decomposition techniques offer a naïve way of parallelizing FE codes by simply giving a collection of subdomains to a processor.</a:t>
            </a:r>
          </a:p>
          <a:p>
            <a:pPr marL="457200" indent="-457200">
              <a:buFont typeface="Arial" panose="020B0604020202020204" pitchFamily="34" charset="0"/>
              <a:buChar char="•"/>
            </a:pPr>
            <a:r>
              <a:rPr lang="en-US" sz="2800" dirty="0">
                <a:latin typeface="Garamond" panose="02020404030301010803" pitchFamily="18" charset="0"/>
              </a:rPr>
              <a:t>Domain decomposition method is more performant than Firedrake for a single iteration, however, several iterations are needed for convergence.</a:t>
            </a:r>
          </a:p>
          <a:p>
            <a:pPr marL="457200" indent="-457200">
              <a:buFont typeface="Arial" panose="020B0604020202020204" pitchFamily="34" charset="0"/>
              <a:buChar char="•"/>
            </a:pPr>
            <a:endParaRPr lang="en-US" sz="2800" dirty="0">
              <a:latin typeface="Garamond" panose="02020404030301010803" pitchFamily="18" charset="0"/>
            </a:endParaRPr>
          </a:p>
          <a:p>
            <a:r>
              <a:rPr lang="en-US" sz="2800" dirty="0">
                <a:latin typeface="Garamond" panose="02020404030301010803" pitchFamily="18" charset="0"/>
              </a:rPr>
              <a:t>Future Work:</a:t>
            </a:r>
          </a:p>
          <a:p>
            <a:pPr marL="457200" indent="-457200">
              <a:buFont typeface="Arial" panose="020B0604020202020204" pitchFamily="34" charset="0"/>
              <a:buChar char="•"/>
            </a:pPr>
            <a:r>
              <a:rPr lang="en-US" sz="2800" dirty="0">
                <a:latin typeface="Garamond" panose="02020404030301010803" pitchFamily="18" charset="0"/>
              </a:rPr>
              <a:t>Implement true subdomain support in Firedrake</a:t>
            </a:r>
          </a:p>
          <a:p>
            <a:pPr marL="457200" indent="-457200">
              <a:buFont typeface="Arial" panose="020B0604020202020204" pitchFamily="34" charset="0"/>
              <a:buChar char="•"/>
            </a:pPr>
            <a:r>
              <a:rPr lang="en-US" sz="2800" dirty="0">
                <a:latin typeface="Garamond" panose="02020404030301010803" pitchFamily="18" charset="0"/>
              </a:rPr>
              <a:t>Run performance scaling benchmarks on more general interface conditions between subdomains, e.g. Robin boundary conditions</a:t>
            </a:r>
          </a:p>
          <a:p>
            <a:pPr marL="457200" indent="-457200">
              <a:buFont typeface="Arial" panose="020B0604020202020204" pitchFamily="34" charset="0"/>
              <a:buChar char="•"/>
            </a:pPr>
            <a:endParaRPr lang="en-US" sz="2800" dirty="0">
              <a:latin typeface="Garamond" panose="02020404030301010803" pitchFamily="18" charset="0"/>
            </a:endParaRPr>
          </a:p>
        </p:txBody>
      </p:sp>
      <p:pic>
        <p:nvPicPr>
          <p:cNvPr id="33" name="Graphic 32">
            <a:extLst>
              <a:ext uri="{FF2B5EF4-FFF2-40B4-BE49-F238E27FC236}">
                <a16:creationId xmlns:a16="http://schemas.microsoft.com/office/drawing/2014/main" id="{FB0A18F0-EC5A-4186-9C4A-7E3BA66F7EE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77298" y="18492918"/>
            <a:ext cx="8530698" cy="3474454"/>
          </a:xfrm>
          <a:prstGeom prst="rect">
            <a:avLst/>
          </a:prstGeom>
        </p:spPr>
      </p:pic>
      <p:pic>
        <p:nvPicPr>
          <p:cNvPr id="35" name="Graphic 34">
            <a:extLst>
              <a:ext uri="{FF2B5EF4-FFF2-40B4-BE49-F238E27FC236}">
                <a16:creationId xmlns:a16="http://schemas.microsoft.com/office/drawing/2014/main" id="{03AE7292-0D51-4D27-BFCB-6F0C0C385EB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50885" y="24252470"/>
            <a:ext cx="9125601" cy="3240331"/>
          </a:xfrm>
          <a:prstGeom prst="rect">
            <a:avLst/>
          </a:prstGeom>
        </p:spPr>
      </p:pic>
      <p:sp>
        <p:nvSpPr>
          <p:cNvPr id="36" name="TextBox 35">
            <a:extLst>
              <a:ext uri="{FF2B5EF4-FFF2-40B4-BE49-F238E27FC236}">
                <a16:creationId xmlns:a16="http://schemas.microsoft.com/office/drawing/2014/main" id="{9A20F9A2-7321-4421-890A-6D60B9B7EF2A}"/>
              </a:ext>
            </a:extLst>
          </p:cNvPr>
          <p:cNvSpPr txBox="1"/>
          <p:nvPr/>
        </p:nvSpPr>
        <p:spPr>
          <a:xfrm>
            <a:off x="520567" y="22031348"/>
            <a:ext cx="8859407" cy="1938992"/>
          </a:xfrm>
          <a:prstGeom prst="rect">
            <a:avLst/>
          </a:prstGeom>
          <a:noFill/>
        </p:spPr>
        <p:txBody>
          <a:bodyPr wrap="square" rtlCol="0">
            <a:spAutoFit/>
          </a:bodyPr>
          <a:lstStyle/>
          <a:p>
            <a:r>
              <a:rPr lang="en-US" sz="2000" dirty="0">
                <a:latin typeface="Garamond" panose="02020404030301010803" pitchFamily="18" charset="0"/>
              </a:rPr>
              <a:t>(Above) Figure 5: Scaling with respect to the number of subdomains for the direct solution versus the alternating Schwarz algorithm.</a:t>
            </a:r>
          </a:p>
          <a:p>
            <a:endParaRPr lang="en-US" sz="2000" dirty="0">
              <a:latin typeface="Garamond" panose="02020404030301010803" pitchFamily="18" charset="0"/>
            </a:endParaRPr>
          </a:p>
          <a:p>
            <a:r>
              <a:rPr lang="en-US" sz="2000" dirty="0">
                <a:latin typeface="Garamond" panose="02020404030301010803" pitchFamily="18" charset="0"/>
              </a:rPr>
              <a:t>(Bottom) Figure 6: Scaling with respect to the number of elements for the four-subdomain case (see Fig2). Comparison between direct solution time and alternating Schwarz algorithm.</a:t>
            </a:r>
          </a:p>
        </p:txBody>
      </p:sp>
    </p:spTree>
    <p:extLst>
      <p:ext uri="{BB962C8B-B14F-4D97-AF65-F5344CB8AC3E}">
        <p14:creationId xmlns:p14="http://schemas.microsoft.com/office/powerpoint/2010/main" val="15648594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TotalTime>
  <Words>577</Words>
  <Application>Microsoft Office PowerPoint</Application>
  <PresentationFormat>Custom</PresentationFormat>
  <Paragraphs>30</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Garamond</vt:lpstr>
      <vt:lpstr>Office Theme</vt:lpstr>
      <vt:lpstr>Document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Malachi Phillips</dc:creator>
  <cp:lastModifiedBy>Malachi Phillips</cp:lastModifiedBy>
  <cp:revision>183</cp:revision>
  <dcterms:created xsi:type="dcterms:W3CDTF">2018-12-09T20:34:30Z</dcterms:created>
  <dcterms:modified xsi:type="dcterms:W3CDTF">2018-12-10T18:10:40Z</dcterms:modified>
</cp:coreProperties>
</file>