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4273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088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22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375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875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549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93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70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6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00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88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383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11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63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551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46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EAC6E-8ADC-498C-8D78-A1467B1978D3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3DD33E-0B34-4D59-861B-E825C7D30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0489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C8FA3-36B1-6467-1B1B-E7D4CA6908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WAD2 Group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0FB16-E3FA-F7B2-0C1C-A41FB9779D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Team 10-D</a:t>
            </a:r>
          </a:p>
        </p:txBody>
      </p:sp>
    </p:spTree>
    <p:extLst>
      <p:ext uri="{BB962C8B-B14F-4D97-AF65-F5344CB8AC3E}">
        <p14:creationId xmlns:p14="http://schemas.microsoft.com/office/powerpoint/2010/main" val="2836182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43104-5488-AB23-C1C8-EB9D45458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65125"/>
            <a:ext cx="10515600" cy="1325563"/>
          </a:xfrm>
        </p:spPr>
        <p:txBody>
          <a:bodyPr/>
          <a:lstStyle/>
          <a:p>
            <a:r>
              <a:rPr lang="en-GB" noProof="0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5EE75-46F7-78BA-6D8C-C9AE15E56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90688"/>
            <a:ext cx="10515600" cy="4351338"/>
          </a:xfrm>
        </p:spPr>
        <p:txBody>
          <a:bodyPr/>
          <a:lstStyle/>
          <a:p>
            <a:r>
              <a:rPr lang="en-GB" noProof="0" dirty="0"/>
              <a:t>Users will be able to view albums</a:t>
            </a:r>
          </a:p>
          <a:p>
            <a:r>
              <a:rPr lang="en-GB" noProof="0" dirty="0"/>
              <a:t>Authenticated users will be able to like/dislike, comment on and upload albums</a:t>
            </a:r>
          </a:p>
          <a:p>
            <a:r>
              <a:rPr lang="en-GB" noProof="0" dirty="0"/>
              <a:t>The home page will show top rated albums, albums uploaded that day, and a search feature for users/albums</a:t>
            </a:r>
          </a:p>
          <a:p>
            <a:r>
              <a:rPr lang="en-GB" noProof="0" dirty="0"/>
              <a:t>A “follow” system- users will be able to follow other users, and albums they rate will show in the home page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47090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D487C-ADA8-31AC-435F-B6DEE1DF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E641-6C73-6AC0-61DA-36002147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E9B1-00A2-5137-CA05-787ABE9D9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400" y="1546224"/>
            <a:ext cx="3924300" cy="4848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noProof="0" dirty="0"/>
              <a:t>Casual Listener</a:t>
            </a:r>
            <a:r>
              <a:rPr lang="en-GB" sz="1800" noProof="0" dirty="0"/>
              <a:t>:</a:t>
            </a:r>
          </a:p>
          <a:p>
            <a:pPr marL="0" indent="0">
              <a:buNone/>
            </a:pPr>
            <a:r>
              <a:rPr lang="en-GB" sz="1800" noProof="0" dirty="0"/>
              <a:t>Description: Loves listening to music, but doesn't have time to search deeply for new releases.</a:t>
            </a:r>
          </a:p>
          <a:p>
            <a:pPr marL="0" indent="0"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Find new albums, quickly rate, read reviews from other users, leave short comments.</a:t>
            </a:r>
          </a:p>
          <a:p>
            <a:pPr marL="0" indent="0"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dirty="0"/>
              <a:t>Convenient</a:t>
            </a:r>
            <a:r>
              <a:rPr lang="en-GB" sz="1800" noProof="0" dirty="0"/>
              <a:t> search for albums, sort them by popularity/dates.</a:t>
            </a:r>
          </a:p>
          <a:p>
            <a:pPr lvl="1"/>
            <a:r>
              <a:rPr lang="en-GB" sz="1800" noProof="0" dirty="0"/>
              <a:t>Keep track of what his friends like.</a:t>
            </a:r>
          </a:p>
          <a:p>
            <a:endParaRPr lang="en-GB" sz="1800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00BC42-6DF4-355D-DD16-C45C46791893}"/>
              </a:ext>
            </a:extLst>
          </p:cNvPr>
          <p:cNvSpPr txBox="1">
            <a:spLocks/>
          </p:cNvSpPr>
          <p:nvPr/>
        </p:nvSpPr>
        <p:spPr>
          <a:xfrm>
            <a:off x="42037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Content Creator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aspiring musician, he records his own tracks and wants to share them with the community.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GB" sz="1800" noProof="0" dirty="0"/>
              <a:t>Upload your albums, get feedback and a fan base.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GB" sz="1800" noProof="0" dirty="0"/>
              <a:t>Easy upload albums and covers.</a:t>
            </a:r>
          </a:p>
          <a:p>
            <a:pPr lvl="1"/>
            <a:r>
              <a:rPr lang="en-GB" sz="1800" noProof="0" dirty="0"/>
              <a:t>Ability to track statistics (number of likes, views and comments).</a:t>
            </a:r>
          </a:p>
          <a:p>
            <a:pPr lvl="1"/>
            <a:r>
              <a:rPr lang="en-GB" sz="1800" noProof="0" dirty="0"/>
              <a:t>Communicate with fans through comments.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202748-E359-D596-5AFC-AEFA8D2BD373}"/>
              </a:ext>
            </a:extLst>
          </p:cNvPr>
          <p:cNvSpPr txBox="1">
            <a:spLocks/>
          </p:cNvSpPr>
          <p:nvPr/>
        </p:nvSpPr>
        <p:spPr>
          <a:xfrm>
            <a:off x="8128000" y="1546224"/>
            <a:ext cx="3924300" cy="4848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b="1" noProof="0" dirty="0"/>
              <a:t>Music Critic</a:t>
            </a:r>
            <a:r>
              <a:rPr lang="en-GB" sz="1800" noProof="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Description:</a:t>
            </a:r>
            <a:r>
              <a:rPr lang="en-GB" sz="1800" noProof="0" dirty="0"/>
              <a:t> An experienced music lover, he runs a blog and loves to give detailed reviews of music.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Goal: </a:t>
            </a:r>
            <a:r>
              <a:rPr lang="en-US" sz="1800" noProof="0" dirty="0"/>
              <a:t>Search for rare/interesting albums, comment on them in detail</a:t>
            </a:r>
            <a:r>
              <a:rPr lang="en-GB" sz="1800" noProof="0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i="1" noProof="0" dirty="0"/>
              <a:t>Tasks:</a:t>
            </a:r>
          </a:p>
          <a:p>
            <a:pPr lvl="1"/>
            <a:r>
              <a:rPr lang="en-US" sz="1800" noProof="0" dirty="0"/>
              <a:t>Ability to find albums by genre and other metadata.</a:t>
            </a:r>
          </a:p>
          <a:p>
            <a:pPr lvl="1"/>
            <a:r>
              <a:rPr lang="en-US" sz="1800" dirty="0"/>
              <a:t>Write detailed reviews for each album</a:t>
            </a:r>
            <a:r>
              <a:rPr lang="en-US" sz="18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748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BB3E7-3677-9628-3BED-8C06AB41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00" y="257175"/>
            <a:ext cx="10515600" cy="1325563"/>
          </a:xfrm>
        </p:spPr>
        <p:txBody>
          <a:bodyPr/>
          <a:lstStyle/>
          <a:p>
            <a:r>
              <a:rPr lang="en-GB" noProof="0" dirty="0"/>
              <a:t>Project Specification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6A621-F8F0-0464-129E-826126E1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459622"/>
              </p:ext>
            </p:extLst>
          </p:nvPr>
        </p:nvGraphicFramePr>
        <p:xfrm>
          <a:off x="405685" y="1278036"/>
          <a:ext cx="1135272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6029">
                  <a:extLst>
                    <a:ext uri="{9D8B030D-6E8A-4147-A177-3AD203B41FA5}">
                      <a16:colId xmlns:a16="http://schemas.microsoft.com/office/drawing/2014/main" val="1641353362"/>
                    </a:ext>
                  </a:extLst>
                </a:gridCol>
                <a:gridCol w="5806697">
                  <a:extLst>
                    <a:ext uri="{9D8B030D-6E8A-4147-A177-3AD203B41FA5}">
                      <a16:colId xmlns:a16="http://schemas.microsoft.com/office/drawing/2014/main" val="42910189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noProof="0" dirty="0"/>
                        <a:t>Specification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90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Registration and authorisation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user can create an account using a login and password.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Authenticated users have access to like, comment and upload album features.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020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User 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basic information: username, registration date, uploaded albums, etc.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change password and some settings.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095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Albums uploading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Fields when uploading: Album title, Cover, Genre, Description (optional).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Tracking upload date, views, likes/dislikes.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23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Like/dislike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album can be rated positively or negatively.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like/dislike counter is displayed next to each album.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15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Comment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leave text comments under the album.</a:t>
                      </a:r>
                      <a:endParaRPr lang="ru-RU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a list of all comments in chronological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22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The mechanics of “Followers”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Users can follow each other.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The Home page displays the latest ratings and comments from people you follow.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828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Search and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Full text search by album title and username.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by number of likes, upload date, popularity.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4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Each time you open an album page the view counter increases.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Using cookies or sessions to avoid “cheat</a:t>
                      </a:r>
                      <a:r>
                        <a:rPr lang="en-GB" sz="1200" dirty="0"/>
                        <a:t>ed</a:t>
                      </a:r>
                      <a:r>
                        <a:rPr lang="en-US" sz="1200" dirty="0"/>
                        <a:t>” views from the same user in a short period of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469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72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D98EF-D14C-8B0C-4083-87C7E254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85F2-27FF-5E61-92AA-661B2E9C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320675"/>
            <a:ext cx="10515600" cy="1325563"/>
          </a:xfrm>
        </p:spPr>
        <p:txBody>
          <a:bodyPr/>
          <a:lstStyle/>
          <a:p>
            <a:r>
              <a:rPr lang="en-GB" noProof="0" dirty="0"/>
              <a:t>System Architecture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266B3-C7EB-B2BB-B965-6C068C229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" y="2998042"/>
            <a:ext cx="1421280" cy="8619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C864776-4BB1-4B94-7253-7275D06E5967}"/>
              </a:ext>
            </a:extLst>
          </p:cNvPr>
          <p:cNvGrpSpPr/>
          <p:nvPr/>
        </p:nvGrpSpPr>
        <p:grpSpPr>
          <a:xfrm>
            <a:off x="1792646" y="3032719"/>
            <a:ext cx="659726" cy="696124"/>
            <a:chOff x="2609849" y="2519101"/>
            <a:chExt cx="1137374" cy="12463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A10ED4-AC3C-62B8-7C3B-1A51C4F9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4552AB6-8633-EA79-1B46-B76724B7C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9CFE3F02-540C-6482-6F96-B6EB646C0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211" y="2973144"/>
            <a:ext cx="860682" cy="86243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8D5AF47-153E-82F2-CFB1-135F9C7D28C5}"/>
              </a:ext>
            </a:extLst>
          </p:cNvPr>
          <p:cNvGrpSpPr/>
          <p:nvPr/>
        </p:nvGrpSpPr>
        <p:grpSpPr>
          <a:xfrm>
            <a:off x="3504490" y="3020717"/>
            <a:ext cx="707949" cy="747008"/>
            <a:chOff x="2609849" y="2519101"/>
            <a:chExt cx="1137374" cy="124631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30FC198-64DF-9036-A16E-B5C473133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3143CF-7CC2-4A9A-C313-44E98CEEE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4571D94-0688-89C0-2689-2CDB316751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50" y="2949561"/>
            <a:ext cx="862440" cy="86244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B7E6C56-0611-269D-E269-D1506CE83E5C}"/>
              </a:ext>
            </a:extLst>
          </p:cNvPr>
          <p:cNvGrpSpPr/>
          <p:nvPr/>
        </p:nvGrpSpPr>
        <p:grpSpPr>
          <a:xfrm>
            <a:off x="5044120" y="3048724"/>
            <a:ext cx="723368" cy="763277"/>
            <a:chOff x="2609849" y="2519101"/>
            <a:chExt cx="1137374" cy="124631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A0B8FE4-9295-9E70-240E-13A972A01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D409B1-EE0E-96A0-B0F6-2DF9F919B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C9E46EC-7802-ADF8-B04A-3E6BFF8A2986}"/>
              </a:ext>
            </a:extLst>
          </p:cNvPr>
          <p:cNvSpPr/>
          <p:nvPr/>
        </p:nvSpPr>
        <p:spPr>
          <a:xfrm>
            <a:off x="5852664" y="3213375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URL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CA29F8-3412-A286-8631-32A4538A5F23}"/>
              </a:ext>
            </a:extLst>
          </p:cNvPr>
          <p:cNvGrpSpPr/>
          <p:nvPr/>
        </p:nvGrpSpPr>
        <p:grpSpPr>
          <a:xfrm>
            <a:off x="7168436" y="3057616"/>
            <a:ext cx="723368" cy="763277"/>
            <a:chOff x="2609849" y="2519101"/>
            <a:chExt cx="1137374" cy="1246319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BCF5E14-DAAC-1D87-CE97-189D83FAF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A06979E-E565-B31F-E79E-C86DDD1DD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55724F2-CEA4-5376-D056-826E201F68A2}"/>
              </a:ext>
            </a:extLst>
          </p:cNvPr>
          <p:cNvSpPr/>
          <p:nvPr/>
        </p:nvSpPr>
        <p:spPr>
          <a:xfrm>
            <a:off x="7966186" y="319195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View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AA31ED-E181-2A75-42F4-04CA6911FA7F}"/>
              </a:ext>
            </a:extLst>
          </p:cNvPr>
          <p:cNvSpPr/>
          <p:nvPr/>
        </p:nvSpPr>
        <p:spPr>
          <a:xfrm>
            <a:off x="10002409" y="231773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Model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70F098-BADC-D51B-1B20-BEE3E3F910CA}"/>
              </a:ext>
            </a:extLst>
          </p:cNvPr>
          <p:cNvGrpSpPr/>
          <p:nvPr/>
        </p:nvGrpSpPr>
        <p:grpSpPr>
          <a:xfrm rot="19718319">
            <a:off x="9240491" y="2599290"/>
            <a:ext cx="723368" cy="763277"/>
            <a:chOff x="2609849" y="2519101"/>
            <a:chExt cx="1137374" cy="1246319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C67DF22-2D42-B208-1A54-BE9695676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9E9EEB94-5E32-0221-4FCC-4EF997337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2607D75-FB3E-957B-F125-A6B1D8BDDDE1}"/>
              </a:ext>
            </a:extLst>
          </p:cNvPr>
          <p:cNvSpPr/>
          <p:nvPr/>
        </p:nvSpPr>
        <p:spPr>
          <a:xfrm>
            <a:off x="9988859" y="4130206"/>
            <a:ext cx="1241388" cy="47408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Template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94BA634-9E41-A28A-D68D-DC0B6E59C4C4}"/>
              </a:ext>
            </a:extLst>
          </p:cNvPr>
          <p:cNvGrpSpPr/>
          <p:nvPr/>
        </p:nvGrpSpPr>
        <p:grpSpPr>
          <a:xfrm rot="2507663">
            <a:off x="9240491" y="3536838"/>
            <a:ext cx="723368" cy="763277"/>
            <a:chOff x="2609849" y="2519101"/>
            <a:chExt cx="1137374" cy="124631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3BF7FC6-B0B2-796F-1969-2931EF2C0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850" y="2519101"/>
              <a:ext cx="1137373" cy="909898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8D4062C-68DC-922E-0C93-417F3F085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609849" y="2855522"/>
              <a:ext cx="1137373" cy="909898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6FF212F-C7B5-8214-9562-7D1563F0C414}"/>
              </a:ext>
            </a:extLst>
          </p:cNvPr>
          <p:cNvSpPr txBox="1"/>
          <p:nvPr/>
        </p:nvSpPr>
        <p:spPr>
          <a:xfrm>
            <a:off x="2222574" y="3835583"/>
            <a:ext cx="1501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Web browser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880C1B5-C360-0B64-CA40-175B22D97001}"/>
              </a:ext>
            </a:extLst>
          </p:cNvPr>
          <p:cNvSpPr txBox="1"/>
          <p:nvPr/>
        </p:nvSpPr>
        <p:spPr>
          <a:xfrm>
            <a:off x="939326" y="3859957"/>
            <a:ext cx="72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User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E4C29F-A003-6F58-49F4-BF0B24C32843}"/>
              </a:ext>
            </a:extLst>
          </p:cNvPr>
          <p:cNvSpPr txBox="1"/>
          <p:nvPr/>
        </p:nvSpPr>
        <p:spPr>
          <a:xfrm>
            <a:off x="4161328" y="3835583"/>
            <a:ext cx="90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DJango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2D55-21D6-B6D6-9F55-727B1DB2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ER diagram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547FD92-61E2-213B-CADB-C21A836C8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3102"/>
            <a:ext cx="4765519" cy="3009429"/>
          </a:xfrm>
          <a:prstGeom prst="rect">
            <a:avLst/>
          </a:prstGeom>
        </p:spPr>
      </p:pic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06EBC0DF-4A1D-DD4C-12DF-00BA67434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45218"/>
              </p:ext>
            </p:extLst>
          </p:nvPr>
        </p:nvGraphicFramePr>
        <p:xfrm>
          <a:off x="5584797" y="57582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597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09365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DateCreated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170E3E0C-5DB5-2C05-35C6-55C5EB15183E}"/>
              </a:ext>
            </a:extLst>
          </p:cNvPr>
          <p:cNvSpPr txBox="1"/>
          <p:nvPr/>
        </p:nvSpPr>
        <p:spPr>
          <a:xfrm>
            <a:off x="5597239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Users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A10FCE13-4C24-77CE-52BB-F6B2BDA6B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43984"/>
              </p:ext>
            </p:extLst>
          </p:nvPr>
        </p:nvGraphicFramePr>
        <p:xfrm>
          <a:off x="8610826" y="567193"/>
          <a:ext cx="3364864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633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118533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Dislikes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CoverArt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UploaderUsername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015945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UploadDate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0143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Views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279636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Genre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  <a:p>
                      <a:r>
                        <a:rPr lang="en-GB" noProof="0" dirty="0"/>
                        <a:t>Dropdown?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8090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15E53AA4-38A8-C20A-0677-300104229B66}"/>
              </a:ext>
            </a:extLst>
          </p:cNvPr>
          <p:cNvSpPr txBox="1"/>
          <p:nvPr/>
        </p:nvSpPr>
        <p:spPr>
          <a:xfrm>
            <a:off x="8610826" y="18045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Albums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113D315B-A5C3-8062-06AC-C23E610C9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62724"/>
              </p:ext>
            </p:extLst>
          </p:nvPr>
        </p:nvGraphicFramePr>
        <p:xfrm>
          <a:off x="5578576" y="3300682"/>
          <a:ext cx="289396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981">
                  <a:extLst>
                    <a:ext uri="{9D8B030D-6E8A-4147-A177-3AD203B41FA5}">
                      <a16:colId xmlns:a16="http://schemas.microsoft.com/office/drawing/2014/main" val="1978240753"/>
                    </a:ext>
                  </a:extLst>
                </a:gridCol>
                <a:gridCol w="1446981">
                  <a:extLst>
                    <a:ext uri="{9D8B030D-6E8A-4147-A177-3AD203B41FA5}">
                      <a16:colId xmlns:a16="http://schemas.microsoft.com/office/drawing/2014/main" val="1094651281"/>
                    </a:ext>
                  </a:extLst>
                </a:gridCol>
              </a:tblGrid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00879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255561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668263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r>
                        <a:rPr lang="en-GB" noProof="0" dirty="0" err="1"/>
                        <a:t>AlbumTitle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/>
                        <a:t>Char(40)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23780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283692"/>
                  </a:ext>
                </a:extLst>
              </a:tr>
              <a:tr h="318720"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786986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0791E3C-4AE5-48B7-EED1-93E1DEF2B272}"/>
              </a:ext>
            </a:extLst>
          </p:cNvPr>
          <p:cNvSpPr txBox="1"/>
          <p:nvPr/>
        </p:nvSpPr>
        <p:spPr>
          <a:xfrm>
            <a:off x="5591018" y="2905319"/>
            <a:ext cx="28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Comments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AFBF2B-EC91-3735-709B-4D64D6095A03}"/>
              </a:ext>
            </a:extLst>
          </p:cNvPr>
          <p:cNvSpPr/>
          <p:nvPr/>
        </p:nvSpPr>
        <p:spPr>
          <a:xfrm>
            <a:off x="1691148" y="2278338"/>
            <a:ext cx="147484" cy="1573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21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175A-2D75-780B-F248-8195BFE9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Site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EE34-7970-9F40-61F1-D7F05A913003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3556227" y="3098255"/>
            <a:ext cx="45719" cy="76200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86EF5-6F08-13ED-DF99-17C5E2BB352B}"/>
              </a:ext>
            </a:extLst>
          </p:cNvPr>
          <p:cNvSpPr/>
          <p:nvPr/>
        </p:nvSpPr>
        <p:spPr>
          <a:xfrm>
            <a:off x="5481486" y="2027631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7FAB3E-5EE8-7162-A178-073ACF603C44}"/>
              </a:ext>
            </a:extLst>
          </p:cNvPr>
          <p:cNvSpPr/>
          <p:nvPr/>
        </p:nvSpPr>
        <p:spPr>
          <a:xfrm>
            <a:off x="0" y="3429003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Sign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68EA2-35DE-3A4C-1564-1CE2501A6684}"/>
              </a:ext>
            </a:extLst>
          </p:cNvPr>
          <p:cNvSpPr/>
          <p:nvPr/>
        </p:nvSpPr>
        <p:spPr>
          <a:xfrm>
            <a:off x="2300749" y="342900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11E68E-42FB-25EA-A112-15FB7E041008}"/>
              </a:ext>
            </a:extLst>
          </p:cNvPr>
          <p:cNvSpPr/>
          <p:nvPr/>
        </p:nvSpPr>
        <p:spPr>
          <a:xfrm>
            <a:off x="4601498" y="3435006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 Pages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764594" y="3429000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Album Pages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B8E032-2206-5B9F-A4BF-16934729366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4222274" y="1432370"/>
            <a:ext cx="812528" cy="31807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F0AE37-D261-4149-53B0-8C7BFEA787E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071899" y="281995"/>
            <a:ext cx="812529" cy="548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33F9B51-8A83-FF4F-61D7-E3A483086499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369646" y="2585746"/>
            <a:ext cx="818532" cy="8799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53E242D-2D9B-D86E-A1C4-07CB5E1B65F8}"/>
              </a:ext>
            </a:extLst>
          </p:cNvPr>
          <p:cNvCxnSpPr>
            <a:stCxn id="4" idx="2"/>
            <a:endCxn id="8" idx="0"/>
          </p:cNvCxnSpPr>
          <p:nvPr/>
        </p:nvCxnSpPr>
        <p:spPr>
          <a:xfrm rot="16200000" flipH="1">
            <a:off x="6454197" y="2381183"/>
            <a:ext cx="812526" cy="12831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29E7803-F4F1-C773-B575-C7AD39B9B4A9}"/>
              </a:ext>
            </a:extLst>
          </p:cNvPr>
          <p:cNvSpPr/>
          <p:nvPr/>
        </p:nvSpPr>
        <p:spPr>
          <a:xfrm>
            <a:off x="8785122" y="3428999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Search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D4A6A89-F5F6-29FC-D42A-51B582BB79E8}"/>
              </a:ext>
            </a:extLst>
          </p:cNvPr>
          <p:cNvCxnSpPr>
            <a:stCxn id="4" idx="2"/>
            <a:endCxn id="17" idx="0"/>
          </p:cNvCxnSpPr>
          <p:nvPr/>
        </p:nvCxnSpPr>
        <p:spPr>
          <a:xfrm rot="16200000" flipH="1">
            <a:off x="7464462" y="1370918"/>
            <a:ext cx="812525" cy="33036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2C32F1F-ACCA-C186-9355-1B2A2C16E727}"/>
              </a:ext>
            </a:extLst>
          </p:cNvPr>
          <p:cNvSpPr/>
          <p:nvPr/>
        </p:nvSpPr>
        <p:spPr>
          <a:xfrm>
            <a:off x="6853083" y="4551792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Create Album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36FCC1E-2BA6-BC1B-806D-021CEC133189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7279284" y="4240572"/>
            <a:ext cx="533949" cy="884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7604D-9A47-5D70-B3AB-278CA5B96D42}"/>
              </a:ext>
            </a:extLst>
          </p:cNvPr>
          <p:cNvSpPr/>
          <p:nvPr/>
        </p:nvSpPr>
        <p:spPr>
          <a:xfrm>
            <a:off x="2300748" y="4519837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Logout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64C8757-D497-DF7A-5B16-7D0E16DBCCEB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2787173" y="4268841"/>
            <a:ext cx="50199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34FFEE7-E30F-64EB-0089-13C937896C28}"/>
              </a:ext>
            </a:extLst>
          </p:cNvPr>
          <p:cNvSpPr/>
          <p:nvPr/>
        </p:nvSpPr>
        <p:spPr>
          <a:xfrm>
            <a:off x="10717160" y="3428999"/>
            <a:ext cx="1474839" cy="588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Delete Account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5CEF51D-B3E9-48EB-7868-775CB702FD92}"/>
              </a:ext>
            </a:extLst>
          </p:cNvPr>
          <p:cNvCxnSpPr>
            <a:stCxn id="4" idx="2"/>
            <a:endCxn id="26" idx="0"/>
          </p:cNvCxnSpPr>
          <p:nvPr/>
        </p:nvCxnSpPr>
        <p:spPr>
          <a:xfrm rot="16200000" flipH="1">
            <a:off x="8430481" y="404899"/>
            <a:ext cx="812525" cy="52356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477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2F183-CA58-5F59-347E-EBF07B7C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URL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04FFC-57DB-233E-865F-5DCE394E7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Home page - /index</a:t>
            </a:r>
          </a:p>
          <a:p>
            <a:r>
              <a:rPr lang="en-GB" dirty="0"/>
              <a:t>Sign Up - /account/register</a:t>
            </a:r>
          </a:p>
          <a:p>
            <a:r>
              <a:rPr lang="en-GB" dirty="0"/>
              <a:t>Login - /account/login</a:t>
            </a:r>
          </a:p>
          <a:p>
            <a:r>
              <a:rPr lang="en-GB" dirty="0"/>
              <a:t>Logout – /account/logout</a:t>
            </a:r>
          </a:p>
          <a:p>
            <a:r>
              <a:rPr lang="en-GB" dirty="0"/>
              <a:t>Delete Account - /account/delete-account</a:t>
            </a:r>
          </a:p>
          <a:p>
            <a:r>
              <a:rPr lang="en-GB" dirty="0"/>
              <a:t>User Pages - /user/&lt;</a:t>
            </a:r>
            <a:r>
              <a:rPr lang="en-GB" dirty="0" err="1"/>
              <a:t>Users.Username</a:t>
            </a:r>
            <a:r>
              <a:rPr lang="en-GB" dirty="0"/>
              <a:t>&gt;</a:t>
            </a:r>
          </a:p>
          <a:p>
            <a:r>
              <a:rPr lang="en-GB" dirty="0"/>
              <a:t>Album Pages - /album/&lt;</a:t>
            </a:r>
            <a:r>
              <a:rPr lang="en-GB" dirty="0" err="1"/>
              <a:t>Albums.AlbumTitle</a:t>
            </a:r>
            <a:r>
              <a:rPr lang="en-GB" dirty="0"/>
              <a:t>&gt;</a:t>
            </a:r>
          </a:p>
          <a:p>
            <a:r>
              <a:rPr lang="en-GB" dirty="0"/>
              <a:t>Create Album - /album/create</a:t>
            </a:r>
          </a:p>
          <a:p>
            <a:r>
              <a:rPr lang="en-GB" dirty="0"/>
              <a:t>Search/Filter/Sort Page - /search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5610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5024</TotalTime>
  <Words>633</Words>
  <Application>Microsoft Office PowerPoint</Application>
  <PresentationFormat>Widescreen</PresentationFormat>
  <Paragraphs>122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WAD2 Group Project </vt:lpstr>
      <vt:lpstr>Project Overview</vt:lpstr>
      <vt:lpstr>User Personas</vt:lpstr>
      <vt:lpstr>Project Specification</vt:lpstr>
      <vt:lpstr>System Architecture Diagram</vt:lpstr>
      <vt:lpstr>ER diagram</vt:lpstr>
      <vt:lpstr>Site map</vt:lpstr>
      <vt:lpstr>URL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Malachy McGinnity (student)</dc:creator>
  <cp:lastModifiedBy>Josh McPhail (student)</cp:lastModifiedBy>
  <cp:revision>22</cp:revision>
  <dcterms:created xsi:type="dcterms:W3CDTF">2025-02-21T14:34:30Z</dcterms:created>
  <dcterms:modified xsi:type="dcterms:W3CDTF">2025-02-27T00:09:06Z</dcterms:modified>
</cp:coreProperties>
</file>