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6" r:id="rId5"/>
    <p:sldId id="267" r:id="rId6"/>
    <p:sldId id="258" r:id="rId7"/>
    <p:sldId id="268" r:id="rId8"/>
    <p:sldId id="269" r:id="rId9"/>
    <p:sldId id="270" r:id="rId10"/>
    <p:sldId id="271" r:id="rId11"/>
    <p:sldId id="261" r:id="rId12"/>
    <p:sldId id="25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427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08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229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375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875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549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93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70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56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00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8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38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11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00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63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5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74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48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8FA3-36B1-6467-1B1B-E7D4CA690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WAD2 Group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0FB16-E3FA-F7B2-0C1C-A41FB9779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Team 10-D</a:t>
            </a:r>
          </a:p>
        </p:txBody>
      </p:sp>
    </p:spTree>
    <p:extLst>
      <p:ext uri="{BB962C8B-B14F-4D97-AF65-F5344CB8AC3E}">
        <p14:creationId xmlns:p14="http://schemas.microsoft.com/office/powerpoint/2010/main" val="2836182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A8961-8F26-804E-64C7-BD58CFA3B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B3B4-15BF-FC46-416D-934D5B12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20398" cy="1456267"/>
          </a:xfrm>
        </p:spPr>
        <p:txBody>
          <a:bodyPr/>
          <a:lstStyle/>
          <a:p>
            <a:r>
              <a:rPr lang="en-GB" dirty="0"/>
              <a:t>Wireframes – Delete account, change password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608A58C-5610-3295-1800-D315E0B4C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63" y="2065866"/>
            <a:ext cx="4872038" cy="3958531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08D2B01-BEE8-C469-501A-F09E0BCCE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7"/>
            <a:ext cx="4872038" cy="395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8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D98EF-D14C-8B0C-4083-87C7E254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85F2-27FF-5E61-92AA-661B2E9C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320675"/>
            <a:ext cx="10515600" cy="1325563"/>
          </a:xfrm>
        </p:spPr>
        <p:txBody>
          <a:bodyPr/>
          <a:lstStyle/>
          <a:p>
            <a:r>
              <a:rPr lang="en-GB" noProof="0" dirty="0"/>
              <a:t>System Architecture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0266B3-C7EB-B2BB-B965-6C068C229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6" y="2998042"/>
            <a:ext cx="1421280" cy="86191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C864776-4BB1-4B94-7253-7275D06E5967}"/>
              </a:ext>
            </a:extLst>
          </p:cNvPr>
          <p:cNvGrpSpPr/>
          <p:nvPr/>
        </p:nvGrpSpPr>
        <p:grpSpPr>
          <a:xfrm>
            <a:off x="1792646" y="3032719"/>
            <a:ext cx="659726" cy="696124"/>
            <a:chOff x="2609849" y="2519101"/>
            <a:chExt cx="1137374" cy="124631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2A10ED4-AC3C-62B8-7C3B-1A51C4F96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4552AB6-8633-EA79-1B46-B76724B7C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9CFE3F02-540C-6482-6F96-B6EB646C0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11" y="2973144"/>
            <a:ext cx="860682" cy="86243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5AF47-153E-82F2-CFB1-135F9C7D28C5}"/>
              </a:ext>
            </a:extLst>
          </p:cNvPr>
          <p:cNvGrpSpPr/>
          <p:nvPr/>
        </p:nvGrpSpPr>
        <p:grpSpPr>
          <a:xfrm>
            <a:off x="3504490" y="3020717"/>
            <a:ext cx="707949" cy="747008"/>
            <a:chOff x="2609849" y="2519101"/>
            <a:chExt cx="1137374" cy="124631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30FC198-64DF-9036-A16E-B5C473133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3143CF-7CC2-4A9A-C313-44E98CEEE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4571D94-0688-89C0-2689-2CDB31675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50" y="2949561"/>
            <a:ext cx="862440" cy="8624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B7E6C56-0611-269D-E269-D1506CE83E5C}"/>
              </a:ext>
            </a:extLst>
          </p:cNvPr>
          <p:cNvGrpSpPr/>
          <p:nvPr/>
        </p:nvGrpSpPr>
        <p:grpSpPr>
          <a:xfrm>
            <a:off x="5044120" y="3048724"/>
            <a:ext cx="723368" cy="763277"/>
            <a:chOff x="2609849" y="2519101"/>
            <a:chExt cx="1137374" cy="124631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A0B8FE4-9295-9E70-240E-13A972A01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D409B1-EE0E-96A0-B0F6-2DF9F919B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C9E46EC-7802-ADF8-B04A-3E6BFF8A2986}"/>
              </a:ext>
            </a:extLst>
          </p:cNvPr>
          <p:cNvSpPr/>
          <p:nvPr/>
        </p:nvSpPr>
        <p:spPr>
          <a:xfrm>
            <a:off x="5852664" y="3213375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URL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CA29F8-3412-A286-8631-32A4538A5F23}"/>
              </a:ext>
            </a:extLst>
          </p:cNvPr>
          <p:cNvGrpSpPr/>
          <p:nvPr/>
        </p:nvGrpSpPr>
        <p:grpSpPr>
          <a:xfrm>
            <a:off x="7168436" y="3057616"/>
            <a:ext cx="723368" cy="763277"/>
            <a:chOff x="2609849" y="2519101"/>
            <a:chExt cx="1137374" cy="1246319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BCF5E14-DAAC-1D87-CE97-189D83FAF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A06979E-E565-B31F-E79E-C86DDD1DD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55724F2-CEA4-5376-D056-826E201F68A2}"/>
              </a:ext>
            </a:extLst>
          </p:cNvPr>
          <p:cNvSpPr/>
          <p:nvPr/>
        </p:nvSpPr>
        <p:spPr>
          <a:xfrm>
            <a:off x="7966186" y="3191956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6AA31ED-E181-2A75-42F4-04CA6911FA7F}"/>
              </a:ext>
            </a:extLst>
          </p:cNvPr>
          <p:cNvSpPr/>
          <p:nvPr/>
        </p:nvSpPr>
        <p:spPr>
          <a:xfrm>
            <a:off x="10002409" y="2317736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F70F098-BADC-D51B-1B20-BEE3E3F910CA}"/>
              </a:ext>
            </a:extLst>
          </p:cNvPr>
          <p:cNvGrpSpPr/>
          <p:nvPr/>
        </p:nvGrpSpPr>
        <p:grpSpPr>
          <a:xfrm rot="19718319">
            <a:off x="9240491" y="2599290"/>
            <a:ext cx="723368" cy="763277"/>
            <a:chOff x="2609849" y="2519101"/>
            <a:chExt cx="1137374" cy="1246319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C67DF22-2D42-B208-1A54-BE9695676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E9EEB94-5E32-0221-4FCC-4EF997337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2607D75-FB3E-957B-F125-A6B1D8BDDDE1}"/>
              </a:ext>
            </a:extLst>
          </p:cNvPr>
          <p:cNvSpPr/>
          <p:nvPr/>
        </p:nvSpPr>
        <p:spPr>
          <a:xfrm>
            <a:off x="9988859" y="4130206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Template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4BA634-9E41-A28A-D68D-DC0B6E59C4C4}"/>
              </a:ext>
            </a:extLst>
          </p:cNvPr>
          <p:cNvGrpSpPr/>
          <p:nvPr/>
        </p:nvGrpSpPr>
        <p:grpSpPr>
          <a:xfrm rot="2507663">
            <a:off x="9240491" y="3536838"/>
            <a:ext cx="723368" cy="763277"/>
            <a:chOff x="2609849" y="2519101"/>
            <a:chExt cx="1137374" cy="1246319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3BF7FC6-B0B2-796F-1969-2931EF2C0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8D4062C-68DC-922E-0C93-417F3F085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6FF212F-C7B5-8214-9562-7D1563F0C414}"/>
              </a:ext>
            </a:extLst>
          </p:cNvPr>
          <p:cNvSpPr txBox="1"/>
          <p:nvPr/>
        </p:nvSpPr>
        <p:spPr>
          <a:xfrm>
            <a:off x="2222574" y="3835583"/>
            <a:ext cx="15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Web browser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80C1B5-C360-0B64-CA40-175B22D97001}"/>
              </a:ext>
            </a:extLst>
          </p:cNvPr>
          <p:cNvSpPr txBox="1"/>
          <p:nvPr/>
        </p:nvSpPr>
        <p:spPr>
          <a:xfrm>
            <a:off x="939326" y="3859957"/>
            <a:ext cx="72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User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E4C29F-A003-6F58-49F4-BF0B24C32843}"/>
              </a:ext>
            </a:extLst>
          </p:cNvPr>
          <p:cNvSpPr txBox="1"/>
          <p:nvPr/>
        </p:nvSpPr>
        <p:spPr>
          <a:xfrm>
            <a:off x="4161328" y="3835583"/>
            <a:ext cx="90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DJango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2D55-21D6-B6D6-9F55-727B1DB2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ER diagram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A547FD92-61E2-213B-CADB-C21A836C8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3102"/>
            <a:ext cx="4765519" cy="3009429"/>
          </a:xfrm>
          <a:prstGeom prst="rect">
            <a:avLst/>
          </a:prstGeom>
        </p:spPr>
      </p:pic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06EBC0DF-4A1D-DD4C-12DF-00BA67434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819687"/>
              </p:ext>
            </p:extLst>
          </p:nvPr>
        </p:nvGraphicFramePr>
        <p:xfrm>
          <a:off x="5584797" y="575822"/>
          <a:ext cx="289396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751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301211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u="sng" noProof="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DateCreated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FavouriteAlbumId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Following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8698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170E3E0C-5DB5-2C05-35C6-55C5EB15183E}"/>
              </a:ext>
            </a:extLst>
          </p:cNvPr>
          <p:cNvSpPr txBox="1"/>
          <p:nvPr/>
        </p:nvSpPr>
        <p:spPr>
          <a:xfrm>
            <a:off x="5597239" y="180459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Users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10FCE13-4C24-77CE-52BB-F6B2BDA6B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690150"/>
              </p:ext>
            </p:extLst>
          </p:nvPr>
        </p:nvGraphicFramePr>
        <p:xfrm>
          <a:off x="8610826" y="567193"/>
          <a:ext cx="336486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333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118533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u="sng" noProof="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229910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Rating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CoverArt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UploaderUsername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0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UploadDate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337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noProof="0" dirty="0"/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602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noProof="0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Char(40)</a:t>
                      </a:r>
                    </a:p>
                    <a:p>
                      <a:r>
                        <a:rPr lang="en-GB" noProof="0" dirty="0"/>
                        <a:t>Dropdown?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15E53AA4-38A8-C20A-0677-300104229B66}"/>
              </a:ext>
            </a:extLst>
          </p:cNvPr>
          <p:cNvSpPr txBox="1"/>
          <p:nvPr/>
        </p:nvSpPr>
        <p:spPr>
          <a:xfrm>
            <a:off x="8610826" y="180459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Albums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113D315B-A5C3-8062-06AC-C23E610C9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36667"/>
              </p:ext>
            </p:extLst>
          </p:nvPr>
        </p:nvGraphicFramePr>
        <p:xfrm>
          <a:off x="5641499" y="3585251"/>
          <a:ext cx="289396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981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446981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u="sng" noProof="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433228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u="sng" noProof="0" dirty="0" err="1"/>
                        <a:t>AlbumId</a:t>
                      </a:r>
                      <a:endParaRPr lang="en-GB" u="sng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86986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0791E3C-4AE5-48B7-EED1-93E1DEF2B272}"/>
              </a:ext>
            </a:extLst>
          </p:cNvPr>
          <p:cNvSpPr txBox="1"/>
          <p:nvPr/>
        </p:nvSpPr>
        <p:spPr>
          <a:xfrm>
            <a:off x="5578576" y="3177348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Comments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AFBF2B-EC91-3735-709B-4D64D6095A03}"/>
              </a:ext>
            </a:extLst>
          </p:cNvPr>
          <p:cNvSpPr/>
          <p:nvPr/>
        </p:nvSpPr>
        <p:spPr>
          <a:xfrm>
            <a:off x="1691148" y="2278338"/>
            <a:ext cx="147484" cy="15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32153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175A-2D75-780B-F248-8195BFE9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Site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EE34-7970-9F40-61F1-D7F05A91300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3556227" y="3098255"/>
            <a:ext cx="45719" cy="76200"/>
          </a:xfrm>
        </p:spPr>
        <p:txBody>
          <a:bodyPr>
            <a:normAutofit fontScale="25000" lnSpcReduction="20000"/>
          </a:bodyPr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86EF5-6F08-13ED-DF99-17C5E2BB352B}"/>
              </a:ext>
            </a:extLst>
          </p:cNvPr>
          <p:cNvSpPr/>
          <p:nvPr/>
        </p:nvSpPr>
        <p:spPr>
          <a:xfrm>
            <a:off x="5481486" y="2027631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7FAB3E-5EE8-7162-A178-073ACF603C44}"/>
              </a:ext>
            </a:extLst>
          </p:cNvPr>
          <p:cNvSpPr/>
          <p:nvPr/>
        </p:nvSpPr>
        <p:spPr>
          <a:xfrm>
            <a:off x="0" y="3429003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F68EA2-35DE-3A4C-1564-1CE2501A6684}"/>
              </a:ext>
            </a:extLst>
          </p:cNvPr>
          <p:cNvSpPr/>
          <p:nvPr/>
        </p:nvSpPr>
        <p:spPr>
          <a:xfrm>
            <a:off x="1687465" y="3445661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1E68E-42FB-25EA-A112-15FB7E041008}"/>
              </a:ext>
            </a:extLst>
          </p:cNvPr>
          <p:cNvSpPr/>
          <p:nvPr/>
        </p:nvSpPr>
        <p:spPr>
          <a:xfrm>
            <a:off x="3374931" y="3445661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Pages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C32F1F-ACCA-C186-9355-1B2A2C16E727}"/>
              </a:ext>
            </a:extLst>
          </p:cNvPr>
          <p:cNvSpPr/>
          <p:nvPr/>
        </p:nvSpPr>
        <p:spPr>
          <a:xfrm>
            <a:off x="6764594" y="3429000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Album Pages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BB8E032-2206-5B9F-A4BF-16934729366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3907303" y="1134057"/>
            <a:ext cx="829187" cy="37940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1F0AE37-D261-4149-53B0-8C7BFEA787E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071899" y="281995"/>
            <a:ext cx="812529" cy="54814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33F9B51-8A83-FF4F-61D7-E3A483086499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4751036" y="1977790"/>
            <a:ext cx="829187" cy="21065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53E242D-2D9B-D86E-A1C4-07CB5E1B65F8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6454197" y="2381183"/>
            <a:ext cx="812526" cy="12831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29E7803-F4F1-C773-B575-C7AD39B9B4A9}"/>
              </a:ext>
            </a:extLst>
          </p:cNvPr>
          <p:cNvSpPr/>
          <p:nvPr/>
        </p:nvSpPr>
        <p:spPr>
          <a:xfrm>
            <a:off x="8432753" y="3423537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D4A6A89-F5F6-29FC-D42A-51B582BB79E8}"/>
              </a:ext>
            </a:extLst>
          </p:cNvPr>
          <p:cNvCxnSpPr>
            <a:stCxn id="4" idx="2"/>
            <a:endCxn id="17" idx="0"/>
          </p:cNvCxnSpPr>
          <p:nvPr/>
        </p:nvCxnSpPr>
        <p:spPr>
          <a:xfrm rot="16200000" flipH="1">
            <a:off x="7291008" y="1544371"/>
            <a:ext cx="807063" cy="29512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2C32F1F-ACCA-C186-9355-1B2A2C16E727}"/>
              </a:ext>
            </a:extLst>
          </p:cNvPr>
          <p:cNvSpPr/>
          <p:nvPr/>
        </p:nvSpPr>
        <p:spPr>
          <a:xfrm>
            <a:off x="6764593" y="4536496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Create Album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36FCC1E-2BA6-BC1B-806D-021CEC133189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7242688" y="4277169"/>
            <a:ext cx="51865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7A7604D-9A47-5D70-B3AB-278CA5B96D42}"/>
              </a:ext>
            </a:extLst>
          </p:cNvPr>
          <p:cNvSpPr/>
          <p:nvPr/>
        </p:nvSpPr>
        <p:spPr>
          <a:xfrm>
            <a:off x="2637511" y="4497716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64C8757-D497-DF7A-5B16-7D0E16DBCCEB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2668302" y="3791087"/>
            <a:ext cx="463212" cy="9500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FFEE7-E30F-64EB-0089-13C937896C28}"/>
              </a:ext>
            </a:extLst>
          </p:cNvPr>
          <p:cNvSpPr/>
          <p:nvPr/>
        </p:nvSpPr>
        <p:spPr>
          <a:xfrm>
            <a:off x="10154257" y="3450032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 Account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5CEF51D-B3E9-48EB-7868-775CB702FD92}"/>
              </a:ext>
            </a:extLst>
          </p:cNvPr>
          <p:cNvCxnSpPr>
            <a:stCxn id="4" idx="2"/>
            <a:endCxn id="26" idx="0"/>
          </p:cNvCxnSpPr>
          <p:nvPr/>
        </p:nvCxnSpPr>
        <p:spPr>
          <a:xfrm rot="16200000" flipH="1">
            <a:off x="8138512" y="696867"/>
            <a:ext cx="833558" cy="46727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0167E2E-B597-F03F-97D4-4C14C32B4F0E}"/>
              </a:ext>
            </a:extLst>
          </p:cNvPr>
          <p:cNvSpPr/>
          <p:nvPr/>
        </p:nvSpPr>
        <p:spPr>
          <a:xfrm>
            <a:off x="5096435" y="3445661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A225660-11AA-082D-4F9F-D348BA566498}"/>
              </a:ext>
            </a:extLst>
          </p:cNvPr>
          <p:cNvCxnSpPr>
            <a:stCxn id="4" idx="2"/>
            <a:endCxn id="20" idx="0"/>
          </p:cNvCxnSpPr>
          <p:nvPr/>
        </p:nvCxnSpPr>
        <p:spPr>
          <a:xfrm rot="5400000">
            <a:off x="5611788" y="2838542"/>
            <a:ext cx="829187" cy="385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56B79FD-C8AA-309E-84FE-F262D5AC4DB1}"/>
              </a:ext>
            </a:extLst>
          </p:cNvPr>
          <p:cNvSpPr/>
          <p:nvPr/>
        </p:nvSpPr>
        <p:spPr>
          <a:xfrm>
            <a:off x="685801" y="4497715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Change Password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A5EE8E8-6C51-AE9D-4F8E-1FD46B0AF126}"/>
              </a:ext>
            </a:extLst>
          </p:cNvPr>
          <p:cNvCxnSpPr>
            <a:stCxn id="6" idx="2"/>
            <a:endCxn id="38" idx="0"/>
          </p:cNvCxnSpPr>
          <p:nvPr/>
        </p:nvCxnSpPr>
        <p:spPr>
          <a:xfrm rot="5400000">
            <a:off x="1692448" y="3765277"/>
            <a:ext cx="463211" cy="10016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77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F183-CA58-5F59-347E-EBF07B7C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URL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4FFC-57DB-233E-865F-5DCE394E7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Home page - /index</a:t>
            </a:r>
          </a:p>
          <a:p>
            <a:r>
              <a:rPr lang="en-GB" dirty="0"/>
              <a:t>About Page - /about</a:t>
            </a:r>
          </a:p>
          <a:p>
            <a:r>
              <a:rPr lang="en-GB" dirty="0"/>
              <a:t>Sign Up - /account/register</a:t>
            </a:r>
          </a:p>
          <a:p>
            <a:r>
              <a:rPr lang="en-GB" dirty="0"/>
              <a:t>Login - /account/login</a:t>
            </a:r>
          </a:p>
          <a:p>
            <a:r>
              <a:rPr lang="en-GB" dirty="0"/>
              <a:t>Logout – /account/logout</a:t>
            </a:r>
          </a:p>
          <a:p>
            <a:r>
              <a:rPr lang="en-GB" dirty="0"/>
              <a:t>Change Password - /account/password-change</a:t>
            </a:r>
          </a:p>
          <a:p>
            <a:r>
              <a:rPr lang="en-GB" dirty="0"/>
              <a:t>Delete Account - /account/delete-account</a:t>
            </a:r>
          </a:p>
          <a:p>
            <a:r>
              <a:rPr lang="en-GB" dirty="0"/>
              <a:t>User Pages - /user/&lt;</a:t>
            </a:r>
            <a:r>
              <a:rPr lang="en-GB" dirty="0" err="1"/>
              <a:t>Users.Username</a:t>
            </a:r>
            <a:r>
              <a:rPr lang="en-GB" dirty="0"/>
              <a:t>&gt;</a:t>
            </a:r>
          </a:p>
          <a:p>
            <a:r>
              <a:rPr lang="en-GB" dirty="0"/>
              <a:t>Album Pages - /album/&lt;</a:t>
            </a:r>
            <a:r>
              <a:rPr lang="en-GB" dirty="0" err="1"/>
              <a:t>Albums.AlbumTitle</a:t>
            </a:r>
            <a:r>
              <a:rPr lang="en-GB" dirty="0"/>
              <a:t>&gt;</a:t>
            </a:r>
          </a:p>
          <a:p>
            <a:r>
              <a:rPr lang="en-GB" dirty="0"/>
              <a:t>Create Album - /album/create</a:t>
            </a:r>
          </a:p>
          <a:p>
            <a:r>
              <a:rPr lang="en-GB" dirty="0"/>
              <a:t>Search/Filter/Sort Page - /search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61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3104-5488-AB23-C1C8-EB9D4545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65125"/>
            <a:ext cx="10515600" cy="1325563"/>
          </a:xfrm>
        </p:spPr>
        <p:txBody>
          <a:bodyPr/>
          <a:lstStyle/>
          <a:p>
            <a:r>
              <a:rPr lang="en-GB" noProof="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5EE75-46F7-78BA-6D8C-C9AE15E56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690688"/>
            <a:ext cx="10515600" cy="4351338"/>
          </a:xfrm>
        </p:spPr>
        <p:txBody>
          <a:bodyPr/>
          <a:lstStyle/>
          <a:p>
            <a:r>
              <a:rPr lang="en-GB" noProof="0" dirty="0"/>
              <a:t>Users will be able to view albums</a:t>
            </a:r>
          </a:p>
          <a:p>
            <a:r>
              <a:rPr lang="en-GB" noProof="0" dirty="0"/>
              <a:t>Authenticated users will be able to like/dislike, comment on and upload albums</a:t>
            </a:r>
          </a:p>
          <a:p>
            <a:r>
              <a:rPr lang="en-GB" noProof="0" dirty="0"/>
              <a:t>The home page will show top rated albums, albums uploaded that day, and a search feature for users/albums</a:t>
            </a:r>
          </a:p>
          <a:p>
            <a:r>
              <a:rPr lang="en-GB" noProof="0" dirty="0"/>
              <a:t>A “follow” system- users will be able to follow other users, and albums they rate will show in the home page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090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7D487C-ADA8-31AC-435F-B6DEE1DF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E641-6C73-6AC0-61DA-36002147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noProof="0" dirty="0"/>
              <a:t>User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E9B1-00A2-5137-CA05-787ABE9D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b="1" noProof="0" dirty="0"/>
              <a:t>Casual Listener Derek</a:t>
            </a:r>
            <a:r>
              <a:rPr lang="en-GB" noProof="0" dirty="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noProof="0" dirty="0"/>
              <a:t>Description: Derek </a:t>
            </a:r>
            <a:r>
              <a:rPr lang="en-GB" dirty="0"/>
              <a:t>l</a:t>
            </a:r>
            <a:r>
              <a:rPr lang="en-GB" noProof="0" dirty="0" err="1"/>
              <a:t>oves</a:t>
            </a:r>
            <a:r>
              <a:rPr lang="en-GB" noProof="0" dirty="0"/>
              <a:t> listening to music, but he doesn't have time to search deeply for new releases.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i="1" noProof="0" dirty="0"/>
              <a:t>Goal: </a:t>
            </a:r>
            <a:r>
              <a:rPr lang="en-GB" noProof="0" dirty="0"/>
              <a:t>He wants to find new albums, and  quickly rate and read reviews from other users.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i="1" noProof="0" dirty="0"/>
              <a:t>Tasks: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Convenient</a:t>
            </a:r>
            <a:r>
              <a:rPr lang="en-GB" noProof="0" dirty="0"/>
              <a:t> search for albums, sort them by popularity/dates.</a:t>
            </a:r>
          </a:p>
          <a:p>
            <a:pPr lvl="1">
              <a:lnSpc>
                <a:spcPct val="90000"/>
              </a:lnSpc>
            </a:pPr>
            <a:r>
              <a:rPr lang="en-GB" noProof="0" dirty="0"/>
              <a:t>Keep track of what his friends like.</a:t>
            </a:r>
          </a:p>
          <a:p>
            <a:pPr>
              <a:lnSpc>
                <a:spcPct val="90000"/>
              </a:lnSpc>
            </a:pPr>
            <a:endParaRPr lang="en-GB" noProof="0" dirty="0"/>
          </a:p>
        </p:txBody>
      </p:sp>
      <p:pic>
        <p:nvPicPr>
          <p:cNvPr id="1026" name="Picture 2" descr="13 Facts About David Lynch You Didn't Know, I Want To Learn #9">
            <a:extLst>
              <a:ext uri="{FF2B5EF4-FFF2-40B4-BE49-F238E27FC236}">
                <a16:creationId xmlns:a16="http://schemas.microsoft.com/office/drawing/2014/main" id="{E5A53E43-00A8-ACCD-113E-CF9782498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062037"/>
            <a:ext cx="6095593" cy="457169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4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EEFAA4-55B4-E444-CA16-A2E2E2A74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0C42-2E19-4128-AADB-6D10DF31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noProof="0" dirty="0"/>
              <a:t>User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1C71-A247-79D0-FF05-E0790750F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b="1" noProof="0" dirty="0"/>
              <a:t>Content Creator Evan</a:t>
            </a:r>
            <a:r>
              <a:rPr lang="en-GB" noProof="0" dirty="0"/>
              <a:t>: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i="1" noProof="0" dirty="0"/>
              <a:t>Description:</a:t>
            </a:r>
            <a:r>
              <a:rPr lang="en-GB" noProof="0" dirty="0"/>
              <a:t> Evan is an aspiring musician, </a:t>
            </a:r>
            <a:r>
              <a:rPr lang="en-GB" dirty="0"/>
              <a:t>who</a:t>
            </a:r>
            <a:r>
              <a:rPr lang="en-GB" noProof="0" dirty="0"/>
              <a:t> records his own tracks and wants to share them with the community.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i="1" noProof="0" dirty="0"/>
              <a:t>Goal: </a:t>
            </a:r>
            <a:r>
              <a:rPr lang="en-GB" noProof="0" dirty="0"/>
              <a:t>He wants to upload his albums, </a:t>
            </a:r>
            <a:r>
              <a:rPr lang="en-GB" dirty="0"/>
              <a:t>and g</a:t>
            </a:r>
            <a:r>
              <a:rPr lang="en-GB" noProof="0" dirty="0"/>
              <a:t>et feedback and a fan base.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i="1" noProof="0" dirty="0"/>
              <a:t>Tasks:</a:t>
            </a:r>
          </a:p>
          <a:p>
            <a:pPr lvl="1">
              <a:lnSpc>
                <a:spcPct val="90000"/>
              </a:lnSpc>
            </a:pPr>
            <a:r>
              <a:rPr lang="en-GB" noProof="0" dirty="0"/>
              <a:t>Easy upload albums and covers.</a:t>
            </a:r>
          </a:p>
          <a:p>
            <a:pPr lvl="1">
              <a:lnSpc>
                <a:spcPct val="90000"/>
              </a:lnSpc>
            </a:pPr>
            <a:r>
              <a:rPr lang="en-GB" noProof="0" dirty="0"/>
              <a:t>Ability to track statistics (number of likes, views and reviews).</a:t>
            </a:r>
          </a:p>
          <a:p>
            <a:pPr lvl="1">
              <a:lnSpc>
                <a:spcPct val="90000"/>
              </a:lnSpc>
            </a:pPr>
            <a:r>
              <a:rPr lang="en-GB" noProof="0" dirty="0"/>
              <a:t>Get fan feedback from reviews</a:t>
            </a:r>
          </a:p>
        </p:txBody>
      </p:sp>
      <p:pic>
        <p:nvPicPr>
          <p:cNvPr id="3076" name="Picture 4" descr="Bob Dylan – Nashville Skyline (1969, Vinyl) - Discogs">
            <a:extLst>
              <a:ext uri="{FF2B5EF4-FFF2-40B4-BE49-F238E27FC236}">
                <a16:creationId xmlns:a16="http://schemas.microsoft.com/office/drawing/2014/main" id="{69C42699-02C4-E8D1-D4D4-ECD0956F8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2456" y="796413"/>
            <a:ext cx="5090185" cy="510294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66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A47037-532B-2071-E378-EA1F7DDB5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8DAD-0DF6-1F3F-8E95-76B2730A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noProof="0" dirty="0"/>
              <a:t>User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E5B4B-9BBF-5F71-559E-08E1DA5D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b="1" noProof="0" dirty="0"/>
              <a:t>Music Critic Jared</a:t>
            </a:r>
            <a:r>
              <a:rPr lang="en-GB" noProof="0" dirty="0"/>
              <a:t>: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i="1" noProof="0" dirty="0"/>
              <a:t>Description:</a:t>
            </a:r>
            <a:r>
              <a:rPr lang="en-GB" noProof="0" dirty="0"/>
              <a:t> Jared is an experienced music lover, he runs a blog and loves to give detailed reviews of music.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i="1" noProof="0" dirty="0"/>
              <a:t>Goal: </a:t>
            </a:r>
            <a:r>
              <a:rPr lang="en-US" noProof="0" dirty="0"/>
              <a:t>He wants to search for rare/interesting albums, and comment on them in detail</a:t>
            </a:r>
            <a:r>
              <a:rPr lang="en-GB" noProof="0" dirty="0"/>
              <a:t>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i="1" noProof="0" dirty="0"/>
              <a:t>Tasks:</a:t>
            </a:r>
          </a:p>
          <a:p>
            <a:pPr lvl="1">
              <a:lnSpc>
                <a:spcPct val="90000"/>
              </a:lnSpc>
            </a:pPr>
            <a:r>
              <a:rPr lang="en-US" noProof="0" dirty="0"/>
              <a:t>Ability to find albums by genre and other metadata.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Write detailed reviews for each album</a:t>
            </a:r>
            <a:r>
              <a:rPr lang="en-US" noProof="0" dirty="0"/>
              <a:t>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noProof="0" dirty="0"/>
          </a:p>
        </p:txBody>
      </p:sp>
      <p:pic>
        <p:nvPicPr>
          <p:cNvPr id="4100" name="Picture 4" descr="Fantano Highlighted in Teen Magazine - News at Southern">
            <a:extLst>
              <a:ext uri="{FF2B5EF4-FFF2-40B4-BE49-F238E27FC236}">
                <a16:creationId xmlns:a16="http://schemas.microsoft.com/office/drawing/2014/main" id="{42BB2FE9-2FA6-F656-BAEF-436DD8595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313480"/>
            <a:ext cx="6095593" cy="4068808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Fantano Highlighted in Teen Magazine - News at Southern">
            <a:extLst>
              <a:ext uri="{FF2B5EF4-FFF2-40B4-BE49-F238E27FC236}">
                <a16:creationId xmlns:a16="http://schemas.microsoft.com/office/drawing/2014/main" id="{2FBE888E-DDEF-8576-5FFD-CD44A1700F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45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B3E7-3677-9628-3BED-8C06AB41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57175"/>
            <a:ext cx="10515600" cy="1325563"/>
          </a:xfrm>
        </p:spPr>
        <p:txBody>
          <a:bodyPr/>
          <a:lstStyle/>
          <a:p>
            <a:r>
              <a:rPr lang="en-GB" noProof="0" dirty="0"/>
              <a:t>Project Specification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86A621-F8F0-0464-129E-826126E15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21777"/>
              </p:ext>
            </p:extLst>
          </p:nvPr>
        </p:nvGraphicFramePr>
        <p:xfrm>
          <a:off x="405685" y="1278036"/>
          <a:ext cx="11352726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029">
                  <a:extLst>
                    <a:ext uri="{9D8B030D-6E8A-4147-A177-3AD203B41FA5}">
                      <a16:colId xmlns:a16="http://schemas.microsoft.com/office/drawing/2014/main" val="1641353362"/>
                    </a:ext>
                  </a:extLst>
                </a:gridCol>
                <a:gridCol w="5806697">
                  <a:extLst>
                    <a:ext uri="{9D8B030D-6E8A-4147-A177-3AD203B41FA5}">
                      <a16:colId xmlns:a16="http://schemas.microsoft.com/office/drawing/2014/main" val="4291018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Specification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99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Registration and authorisation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user can create an account using a login and password.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Authenticated users have access to rate, review and upload album features.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02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User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Display basic information: username, registration date, uploaded albums, etc.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Ability to change password and some settings.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095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Albums uploading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Fields when uploading: Album title, Cover, Genre, Release Date (defaults to current date) and Description (optional).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Tracking upload date, views, score.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23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Like/dislike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Each album can be rated </a:t>
                      </a:r>
                      <a:r>
                        <a:rPr lang="en-GB" sz="1200" dirty="0"/>
                        <a:t>out of 5 stars</a:t>
                      </a:r>
                      <a:endParaRPr lang="ru-RU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average rating is displayed next to each album.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15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Review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Ability to leave text reviews and scores under the album.</a:t>
                      </a:r>
                      <a:endParaRPr lang="ru-RU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Display a list of all reviews in chronological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52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The mechanics of “Followers”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Users can follow each other.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Home page displays the latest ratings from people you follow.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28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Search and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Full text search by album title and username.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Filter by score, upload date, popularity.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45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Each time you open an album page the view counter increases.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Using cookies or sessions to avoid “cheat</a:t>
                      </a:r>
                      <a:r>
                        <a:rPr lang="en-GB" sz="1200" dirty="0"/>
                        <a:t>ed</a:t>
                      </a:r>
                      <a:r>
                        <a:rPr lang="en-US" sz="1200" dirty="0"/>
                        <a:t>” views from the same user in a short period of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6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72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FD98-3993-0A21-50D7-20467B5F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Wireframes – Home, About pages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CD204FC-2A07-8C18-B8AE-3ED68B35D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93" y="1989138"/>
            <a:ext cx="4491891" cy="3649662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D21896-0492-BF47-DCBB-C5AA9FA5A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34" y="1989138"/>
            <a:ext cx="4491892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7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148AA-6260-CADC-A9E5-9FBB66F46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1430-200E-0BFB-2A7E-81819A79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20398" cy="1456267"/>
          </a:xfrm>
        </p:spPr>
        <p:txBody>
          <a:bodyPr/>
          <a:lstStyle/>
          <a:p>
            <a:r>
              <a:rPr lang="en-GB" dirty="0"/>
              <a:t>Wireframes – Album, search, upload album pages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D522209-8D48-5B34-F3DD-1B154AA9F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1" y="2065867"/>
            <a:ext cx="3752687" cy="3049058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F5EA17-341D-59AC-8645-F6DC6B50A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656" y="2065867"/>
            <a:ext cx="3752687" cy="3049058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024112-C298-CF91-C834-144B361DA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712" y="2065867"/>
            <a:ext cx="3752687" cy="304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2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1C6D0-C0C6-A7CB-F75B-58FDEE852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24D5-99AC-3F5E-D5AC-B02132CE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20398" cy="1456267"/>
          </a:xfrm>
        </p:spPr>
        <p:txBody>
          <a:bodyPr/>
          <a:lstStyle/>
          <a:p>
            <a:r>
              <a:rPr lang="en-GB" dirty="0"/>
              <a:t>Wireframes – User page, log in, sign up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5FCC0CB-3B7E-6B85-F925-E011C4977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1" y="2065867"/>
            <a:ext cx="3752687" cy="3049058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72B337C-25E5-AE10-5B49-1D5BB6A52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656" y="2065867"/>
            <a:ext cx="3752687" cy="3049058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6691B61-7628-7B72-3AE2-CB05FB68E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712" y="2065867"/>
            <a:ext cx="3752687" cy="3049058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7CC508-13BD-E290-97DC-4806D5691B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1" y="2065868"/>
            <a:ext cx="3752687" cy="3049058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CA1CC75-A653-131A-CC73-BCE0A3195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656" y="2065867"/>
            <a:ext cx="3752687" cy="3049057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09F7CCD-AFBE-FAB5-F8E7-FD6360877D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711" y="2065866"/>
            <a:ext cx="3752687" cy="304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26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6200</TotalTime>
  <Words>709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WAD2 Group Project </vt:lpstr>
      <vt:lpstr>Project Overview</vt:lpstr>
      <vt:lpstr>User Personas</vt:lpstr>
      <vt:lpstr>User Personas</vt:lpstr>
      <vt:lpstr>User Personas</vt:lpstr>
      <vt:lpstr>Project Specification</vt:lpstr>
      <vt:lpstr>Wireframes – Home, About pages</vt:lpstr>
      <vt:lpstr>Wireframes – Album, search, upload album pages</vt:lpstr>
      <vt:lpstr>Wireframes – User page, log in, sign up</vt:lpstr>
      <vt:lpstr>Wireframes – Delete account, change password</vt:lpstr>
      <vt:lpstr>System Architecture Diagram</vt:lpstr>
      <vt:lpstr>ER diagram</vt:lpstr>
      <vt:lpstr>Site map</vt:lpstr>
      <vt:lpstr>URL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Malachy McGinnity (student)</dc:creator>
  <cp:lastModifiedBy>Josh McPhail (student)</cp:lastModifiedBy>
  <cp:revision>25</cp:revision>
  <dcterms:created xsi:type="dcterms:W3CDTF">2025-02-21T14:34:30Z</dcterms:created>
  <dcterms:modified xsi:type="dcterms:W3CDTF">2025-02-28T14:09:19Z</dcterms:modified>
</cp:coreProperties>
</file>