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22FE-EBE7-3F1A-9A7F-A593DB419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BAAD-D298-89A0-2697-095302A8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2283-2837-3915-268A-98CC89C7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E852-BAD8-834A-632A-D00E188A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262A-5D7A-EB6B-1220-810597F6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86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DB7E-1809-759B-1CCC-89CA4D4E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8D506-9394-5656-8E35-62FEE341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2CE5-2117-30D9-7547-FB64AC7B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BF53-452B-16A4-0F71-C9F5D05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EE52-ED31-1196-1D46-44D1EA9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0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E43EE-8D20-83C0-3C02-0A56F8B6E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242EF-E74A-74AE-29B2-087AF55D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9BD8-57A6-9C12-6ED2-8822A26D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DCD9-E71F-D738-2F71-522FBF86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5418-F668-2054-99AB-479BF9D7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1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5066-542B-4D38-1C03-47761D0D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4857-3C08-565E-9932-80591462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2B20-1FAE-0586-A24A-9C7AB6B8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58D2-98ED-C561-DFC0-10FAFE1F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C69B-319B-0744-93D8-77C1B111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77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173A-49D7-4094-71C9-8642DB4F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72FC-3BB0-2775-60B3-34D5B5E5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DA6B-47BD-5DDA-721B-93411FCE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8748-CD51-0FE7-B28D-D61BA3BA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3584-6E2E-AF2A-609D-F46D7966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654-B0B9-7D60-86A6-8B2C1F93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AE3A-AF01-1992-136E-A82E02135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712AB-F182-DA7C-DA57-E5D8B2C52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5E8E-D5DB-70EF-546D-7D6CA0A0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61F73-2C6B-65D0-E930-92168410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10BC5-E870-CF5A-C1DD-4F93042F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0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65D0-AB2B-37C9-0932-68759E80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9D44-3F2A-BEC7-83EC-42C31F92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466AA-20DA-8515-A0CE-6159F654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2CDE0-46B6-377D-823A-E94493CA9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99ADC-4B60-DAA2-CC91-3AFF61E59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E857C-8FCE-0477-CB45-92B3577D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84855-8D11-D893-8902-C437FB72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45E7-A663-5DAE-EF96-3320B694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1179-3269-4691-E93F-50EC781E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241A0-5B40-BB21-2515-3089A45E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1191E-C369-2320-9061-D810D53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FC48E-6808-0D3A-A3B9-67610F17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ADB80-438A-6EF7-993F-768A05BB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34E0-3C35-DE90-CA64-E49F51EB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FFAD9-346F-189D-D545-D2ACDEF1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AFB-C2C4-BBA3-601F-7E3A5149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ABC3-8AFD-9BDD-F332-6B0EA6B7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628A-B505-0DB1-C349-6E0EAEAAB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91957-CF77-D34C-FAFB-67F71067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07CFB-8968-E91F-EC05-BEAF3E10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99D1-1CCA-8FE7-D4FE-163E6396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0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98B7-9E52-7BB5-FA04-D2A0CEA1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F613C-815B-8F1E-EFF4-B04CF7DC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4541-5C58-14F7-817E-B212074C1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7328-8F48-6485-4F32-6AF9916E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3425-21C5-3B5C-E192-40963E8C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618FA-9124-38F0-CEE4-9107CEC0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6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9A1E0-E364-AEA2-60A9-DE139373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CC1C-EC68-1C24-FE62-89F58FAD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40EC-229B-C023-5627-0699FB61C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46C5-5143-5F42-C9BD-759621B31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B04C-9246-F53A-5CE7-01B7A6B89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/>
          <a:lstStyle/>
          <a:p>
            <a:r>
              <a:rPr lang="en-GB" noProof="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90688"/>
            <a:ext cx="10515600" cy="4351338"/>
          </a:xfrm>
        </p:spPr>
        <p:txBody>
          <a:bodyPr/>
          <a:lstStyle/>
          <a:p>
            <a:r>
              <a:rPr lang="en-GB" noProof="0" dirty="0"/>
              <a:t>Users will be able to view albums</a:t>
            </a:r>
          </a:p>
          <a:p>
            <a:r>
              <a:rPr lang="en-GB" noProof="0" dirty="0"/>
              <a:t>Authenticated users will be able to like/dislike, comment on and upload albums</a:t>
            </a:r>
          </a:p>
          <a:p>
            <a:r>
              <a:rPr lang="en-GB" noProof="0" dirty="0"/>
              <a:t>The home page will show top rated albums, albums uploaded that day, and a search feature for users/albums</a:t>
            </a:r>
          </a:p>
          <a:p>
            <a:r>
              <a:rPr lang="en-GB" noProof="0" dirty="0"/>
              <a:t>A “follow” system- users will be able to follow other users, and albums they rate will show in the home page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D487C-ADA8-31AC-435F-B6DEE1DF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E641-6C73-6AC0-61DA-36002147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9B1-00A2-5137-CA05-787ABE9D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546224"/>
            <a:ext cx="3924300" cy="4848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0" dirty="0"/>
              <a:t>Casual Listener</a:t>
            </a:r>
            <a:r>
              <a:rPr lang="en-GB" sz="1800" noProof="0" dirty="0"/>
              <a:t>:</a:t>
            </a:r>
          </a:p>
          <a:p>
            <a:pPr marL="0" indent="0">
              <a:buNone/>
            </a:pPr>
            <a:r>
              <a:rPr lang="en-GB" sz="1800" noProof="0" dirty="0"/>
              <a:t>Description: Loves listening to music, but doesn't have time to search deeply for new releases.</a:t>
            </a:r>
          </a:p>
          <a:p>
            <a:pPr marL="0" indent="0">
              <a:buNone/>
            </a:pPr>
            <a:r>
              <a:rPr lang="en-GB" sz="1800" i="1" noProof="0" dirty="0"/>
              <a:t>Goal: </a:t>
            </a:r>
            <a:r>
              <a:rPr lang="en-GB" sz="1800" noProof="0" dirty="0"/>
              <a:t>Find new albums, quickly rate, read reviews from other users, leave short comments.</a:t>
            </a:r>
          </a:p>
          <a:p>
            <a:pPr marL="0" indent="0"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GB" sz="1800" dirty="0"/>
              <a:t>Convenient</a:t>
            </a:r>
            <a:r>
              <a:rPr lang="en-GB" sz="1800" noProof="0" dirty="0"/>
              <a:t> search for albums, sort them by popularity/dates.</a:t>
            </a:r>
          </a:p>
          <a:p>
            <a:pPr lvl="1"/>
            <a:r>
              <a:rPr lang="en-GB" sz="1800" noProof="0" dirty="0"/>
              <a:t>Keep track of what his friends like.</a:t>
            </a:r>
          </a:p>
          <a:p>
            <a:endParaRPr lang="en-GB" sz="1800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00BC42-6DF4-355D-DD16-C45C46791893}"/>
              </a:ext>
            </a:extLst>
          </p:cNvPr>
          <p:cNvSpPr txBox="1">
            <a:spLocks/>
          </p:cNvSpPr>
          <p:nvPr/>
        </p:nvSpPr>
        <p:spPr>
          <a:xfrm>
            <a:off x="4203700" y="1546224"/>
            <a:ext cx="3924300" cy="484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0" dirty="0"/>
              <a:t>Content Creator</a:t>
            </a:r>
            <a:r>
              <a:rPr lang="en-GB" sz="18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Description:</a:t>
            </a:r>
            <a:r>
              <a:rPr lang="en-GB" sz="1800" noProof="0" dirty="0"/>
              <a:t> An aspiring musician, he records his own tracks and wants to share them with the community.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Goal: </a:t>
            </a:r>
            <a:r>
              <a:rPr lang="en-GB" sz="1800" noProof="0" dirty="0"/>
              <a:t>Upload your albums, get feedback and a fan 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GB" sz="1800" noProof="0" dirty="0"/>
              <a:t>Easy upload albums and covers.</a:t>
            </a:r>
          </a:p>
          <a:p>
            <a:pPr lvl="1"/>
            <a:r>
              <a:rPr lang="en-GB" sz="1800" noProof="0" dirty="0"/>
              <a:t>Ability to track statistics (number of likes, views and comments).</a:t>
            </a:r>
          </a:p>
          <a:p>
            <a:pPr lvl="1"/>
            <a:r>
              <a:rPr lang="en-GB" sz="1800" noProof="0" dirty="0"/>
              <a:t>Communicate with fans through comments.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202748-E359-D596-5AFC-AEFA8D2BD373}"/>
              </a:ext>
            </a:extLst>
          </p:cNvPr>
          <p:cNvSpPr txBox="1">
            <a:spLocks/>
          </p:cNvSpPr>
          <p:nvPr/>
        </p:nvSpPr>
        <p:spPr>
          <a:xfrm>
            <a:off x="8128000" y="1546224"/>
            <a:ext cx="39243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0" dirty="0"/>
              <a:t>Music Critic</a:t>
            </a:r>
            <a:r>
              <a:rPr lang="en-GB" sz="18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Description:</a:t>
            </a:r>
            <a:r>
              <a:rPr lang="en-GB" sz="1800" noProof="0" dirty="0"/>
              <a:t> An experienced music lover, he runs a blog and loves to give detailed reviews of music.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Goal: </a:t>
            </a:r>
            <a:r>
              <a:rPr lang="en-US" sz="1800" noProof="0" dirty="0"/>
              <a:t>Search for rare/interesting albums, comment on them in detail</a:t>
            </a:r>
            <a:r>
              <a:rPr lang="en-GB" sz="18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US" sz="1800" noProof="0" dirty="0"/>
              <a:t>Ability to find albums by genre and other metadata.</a:t>
            </a:r>
          </a:p>
          <a:p>
            <a:pPr lvl="1"/>
            <a:r>
              <a:rPr lang="en-US" sz="1800" dirty="0"/>
              <a:t>Write detailed reviews for each album</a:t>
            </a:r>
            <a:r>
              <a:rPr lang="en-US" sz="18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7175"/>
            <a:ext cx="10515600" cy="1325563"/>
          </a:xfrm>
        </p:spPr>
        <p:txBody>
          <a:bodyPr/>
          <a:lstStyle/>
          <a:p>
            <a:r>
              <a:rPr lang="en-GB" noProof="0" dirty="0"/>
              <a:t>Project Specification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6A621-F8F0-0464-129E-826126E1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59622"/>
              </p:ext>
            </p:extLst>
          </p:nvPr>
        </p:nvGraphicFramePr>
        <p:xfrm>
          <a:off x="405685" y="1278036"/>
          <a:ext cx="1135272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029">
                  <a:extLst>
                    <a:ext uri="{9D8B030D-6E8A-4147-A177-3AD203B41FA5}">
                      <a16:colId xmlns:a16="http://schemas.microsoft.com/office/drawing/2014/main" val="1641353362"/>
                    </a:ext>
                  </a:extLst>
                </a:gridCol>
                <a:gridCol w="5806697">
                  <a:extLst>
                    <a:ext uri="{9D8B030D-6E8A-4147-A177-3AD203B41FA5}">
                      <a16:colId xmlns:a16="http://schemas.microsoft.com/office/drawing/2014/main" val="429101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Registration and authorisation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user can create an account using a login and password.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Authenticated users have access to like, comment and upload album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2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basic information: username, registration date, uploaded albums,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change password and some settings.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Albums uploading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Fields when uploading: Album title, Cover, Genre, Description (optional).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Tracking upload date, views, likes/dislikes.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3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Like/dislike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album can be rated positively or negatively.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like/dislike counter is displayed next to each album.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leave text comments under the album.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a list of all comments in chronological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mechanics of “Followers”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Users can follow each other.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Home page displays the latest ratings and comments from people you follow.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Search and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 text search by album title and username.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by number of likes, upload date, popularity.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time you open an album page the view counter increases.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Using cookies or sessions to avoid “cheat</a:t>
                      </a:r>
                      <a:r>
                        <a:rPr lang="en-GB" sz="1200" dirty="0"/>
                        <a:t>ed</a:t>
                      </a:r>
                      <a:r>
                        <a:rPr lang="en-US" sz="1200" dirty="0"/>
                        <a:t>” views from the same user in a short period of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98EF-D14C-8B0C-4083-87C7E254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85F2-27FF-5E61-92AA-661B2E9C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System 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266B3-C7EB-B2BB-B965-6C068C22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" y="2998042"/>
            <a:ext cx="1421280" cy="8619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64776-4BB1-4B94-7253-7275D06E5967}"/>
              </a:ext>
            </a:extLst>
          </p:cNvPr>
          <p:cNvGrpSpPr/>
          <p:nvPr/>
        </p:nvGrpSpPr>
        <p:grpSpPr>
          <a:xfrm>
            <a:off x="1792646" y="3032719"/>
            <a:ext cx="659726" cy="696124"/>
            <a:chOff x="2609849" y="2519101"/>
            <a:chExt cx="1137374" cy="1246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A10ED4-AC3C-62B8-7C3B-1A51C4F9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552AB6-8633-EA79-1B46-B76724B7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E3F02-540C-6482-6F96-B6EB646C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11" y="2973144"/>
            <a:ext cx="860682" cy="8624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5AF47-153E-82F2-CFB1-135F9C7D28C5}"/>
              </a:ext>
            </a:extLst>
          </p:cNvPr>
          <p:cNvGrpSpPr/>
          <p:nvPr/>
        </p:nvGrpSpPr>
        <p:grpSpPr>
          <a:xfrm>
            <a:off x="3504490" y="3020717"/>
            <a:ext cx="707949" cy="747008"/>
            <a:chOff x="2609849" y="2519101"/>
            <a:chExt cx="1137374" cy="12463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0FC198-64DF-9036-A16E-B5C4731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3143CF-7CC2-4A9A-C313-44E98CEEE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4571D94-0688-89C0-2689-2CDB3167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0" y="2949561"/>
            <a:ext cx="862440" cy="8624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7E6C56-0611-269D-E269-D1506CE83E5C}"/>
              </a:ext>
            </a:extLst>
          </p:cNvPr>
          <p:cNvGrpSpPr/>
          <p:nvPr/>
        </p:nvGrpSpPr>
        <p:grpSpPr>
          <a:xfrm>
            <a:off x="5044120" y="3048724"/>
            <a:ext cx="723368" cy="763277"/>
            <a:chOff x="2609849" y="2519101"/>
            <a:chExt cx="1137374" cy="124631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A0B8FE4-9295-9E70-240E-13A972A01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D409B1-EE0E-96A0-B0F6-2DF9F919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9E46EC-7802-ADF8-B04A-3E6BFF8A2986}"/>
              </a:ext>
            </a:extLst>
          </p:cNvPr>
          <p:cNvSpPr/>
          <p:nvPr/>
        </p:nvSpPr>
        <p:spPr>
          <a:xfrm>
            <a:off x="5852664" y="3213375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CA29F8-3412-A286-8631-32A4538A5F23}"/>
              </a:ext>
            </a:extLst>
          </p:cNvPr>
          <p:cNvGrpSpPr/>
          <p:nvPr/>
        </p:nvGrpSpPr>
        <p:grpSpPr>
          <a:xfrm>
            <a:off x="7168436" y="3057616"/>
            <a:ext cx="723368" cy="763277"/>
            <a:chOff x="2609849" y="2519101"/>
            <a:chExt cx="1137374" cy="124631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CF5E14-DAAC-1D87-CE97-189D83FA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A06979E-E565-B31F-E79E-C86DDD1D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5724F2-CEA4-5376-D056-826E201F68A2}"/>
              </a:ext>
            </a:extLst>
          </p:cNvPr>
          <p:cNvSpPr/>
          <p:nvPr/>
        </p:nvSpPr>
        <p:spPr>
          <a:xfrm>
            <a:off x="7966186" y="319195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AA31ED-E181-2A75-42F4-04CA6911FA7F}"/>
              </a:ext>
            </a:extLst>
          </p:cNvPr>
          <p:cNvSpPr/>
          <p:nvPr/>
        </p:nvSpPr>
        <p:spPr>
          <a:xfrm>
            <a:off x="10002409" y="231773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70F098-BADC-D51B-1B20-BEE3E3F910CA}"/>
              </a:ext>
            </a:extLst>
          </p:cNvPr>
          <p:cNvGrpSpPr/>
          <p:nvPr/>
        </p:nvGrpSpPr>
        <p:grpSpPr>
          <a:xfrm rot="19718319">
            <a:off x="9240491" y="2599290"/>
            <a:ext cx="723368" cy="763277"/>
            <a:chOff x="2609849" y="2519101"/>
            <a:chExt cx="1137374" cy="124631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7DF22-2D42-B208-1A54-BE9695676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9EEB94-5E32-0221-4FCC-4EF997337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2607D75-FB3E-957B-F125-A6B1D8BDDDE1}"/>
              </a:ext>
            </a:extLst>
          </p:cNvPr>
          <p:cNvSpPr/>
          <p:nvPr/>
        </p:nvSpPr>
        <p:spPr>
          <a:xfrm>
            <a:off x="9988859" y="413020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4BA634-9E41-A28A-D68D-DC0B6E59C4C4}"/>
              </a:ext>
            </a:extLst>
          </p:cNvPr>
          <p:cNvGrpSpPr/>
          <p:nvPr/>
        </p:nvGrpSpPr>
        <p:grpSpPr>
          <a:xfrm rot="2507663">
            <a:off x="9240491" y="3536838"/>
            <a:ext cx="723368" cy="763277"/>
            <a:chOff x="2609849" y="2519101"/>
            <a:chExt cx="1137374" cy="124631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BF7FC6-B0B2-796F-1969-2931EF2C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8D4062C-68DC-922E-0C93-417F3F08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6FF212F-C7B5-8214-9562-7D1563F0C414}"/>
              </a:ext>
            </a:extLst>
          </p:cNvPr>
          <p:cNvSpPr txBox="1"/>
          <p:nvPr/>
        </p:nvSpPr>
        <p:spPr>
          <a:xfrm>
            <a:off x="2222574" y="3835583"/>
            <a:ext cx="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0C1B5-C360-0B64-CA40-175B22D97001}"/>
              </a:ext>
            </a:extLst>
          </p:cNvPr>
          <p:cNvSpPr txBox="1"/>
          <p:nvPr/>
        </p:nvSpPr>
        <p:spPr>
          <a:xfrm>
            <a:off x="939326" y="3859957"/>
            <a:ext cx="72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E4C29F-A003-6F58-49F4-BF0B24C32843}"/>
              </a:ext>
            </a:extLst>
          </p:cNvPr>
          <p:cNvSpPr txBox="1"/>
          <p:nvPr/>
        </p:nvSpPr>
        <p:spPr>
          <a:xfrm>
            <a:off x="4161328" y="3835583"/>
            <a:ext cx="9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2D55-21D6-B6D6-9F55-727B1DB2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ER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47FD92-61E2-213B-CADB-C21A836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102"/>
            <a:ext cx="4765519" cy="3009429"/>
          </a:xfrm>
          <a:prstGeom prst="rect">
            <a:avLst/>
          </a:prstGeom>
        </p:spPr>
      </p:pic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06EBC0DF-4A1D-DD4C-12DF-00BA6743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45218"/>
              </p:ext>
            </p:extLst>
          </p:nvPr>
        </p:nvGraphicFramePr>
        <p:xfrm>
          <a:off x="5584797" y="57582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97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09365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DateCreated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0E3E0C-5DB5-2C05-35C6-55C5EB15183E}"/>
              </a:ext>
            </a:extLst>
          </p:cNvPr>
          <p:cNvSpPr txBox="1"/>
          <p:nvPr/>
        </p:nvSpPr>
        <p:spPr>
          <a:xfrm>
            <a:off x="5597239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Users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0FCE13-4C24-77CE-52BB-F6B2BDA6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13284"/>
              </p:ext>
            </p:extLst>
          </p:nvPr>
        </p:nvGraphicFramePr>
        <p:xfrm>
          <a:off x="8610826" y="567193"/>
          <a:ext cx="336486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3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118533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CoverArt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UploaderUsername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5945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UploadDate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0143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9636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5E53AA4-38A8-C20A-0677-300104229B66}"/>
              </a:ext>
            </a:extLst>
          </p:cNvPr>
          <p:cNvSpPr txBox="1"/>
          <p:nvPr/>
        </p:nvSpPr>
        <p:spPr>
          <a:xfrm>
            <a:off x="8610826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Albums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3D315B-A5C3-8062-06AC-C23E610C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62724"/>
              </p:ext>
            </p:extLst>
          </p:nvPr>
        </p:nvGraphicFramePr>
        <p:xfrm>
          <a:off x="5578576" y="330068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AlbumTitle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0791E3C-4AE5-48B7-EED1-93E1DEF2B272}"/>
              </a:ext>
            </a:extLst>
          </p:cNvPr>
          <p:cNvSpPr txBox="1"/>
          <p:nvPr/>
        </p:nvSpPr>
        <p:spPr>
          <a:xfrm>
            <a:off x="5591018" y="290531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Comments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FBF2B-EC91-3735-709B-4D64D6095A03}"/>
              </a:ext>
            </a:extLst>
          </p:cNvPr>
          <p:cNvSpPr/>
          <p:nvPr/>
        </p:nvSpPr>
        <p:spPr>
          <a:xfrm>
            <a:off x="1691148" y="2278338"/>
            <a:ext cx="147484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215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540</Words>
  <Application>Microsoft Office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WAD2 Group Project </vt:lpstr>
      <vt:lpstr>Project Overview</vt:lpstr>
      <vt:lpstr>User Personas</vt:lpstr>
      <vt:lpstr>Project Specification</vt:lpstr>
      <vt:lpstr>System Architecture Diagram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Pasha Matveiev</cp:lastModifiedBy>
  <cp:revision>17</cp:revision>
  <dcterms:created xsi:type="dcterms:W3CDTF">2025-02-21T14:34:30Z</dcterms:created>
  <dcterms:modified xsi:type="dcterms:W3CDTF">2025-02-22T18:32:24Z</dcterms:modified>
</cp:coreProperties>
</file>