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7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8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9.xml" ContentType="application/vnd.openxmlformats-officedocument.themeOverr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20.xml" ContentType="application/vnd.openxmlformats-officedocument.themeOverr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heme/themeOverride2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57" r:id="rId1"/>
  </p:sldMasterIdLst>
  <p:notesMasterIdLst>
    <p:notesMasterId r:id="rId22"/>
  </p:notesMasterIdLst>
  <p:handoutMasterIdLst>
    <p:handoutMasterId r:id="rId23"/>
  </p:handoutMasterIdLst>
  <p:sldIdLst>
    <p:sldId id="528" r:id="rId2"/>
    <p:sldId id="529" r:id="rId3"/>
    <p:sldId id="543" r:id="rId4"/>
    <p:sldId id="537" r:id="rId5"/>
    <p:sldId id="541" r:id="rId6"/>
    <p:sldId id="533" r:id="rId7"/>
    <p:sldId id="532" r:id="rId8"/>
    <p:sldId id="540" r:id="rId9"/>
    <p:sldId id="530" r:id="rId10"/>
    <p:sldId id="531" r:id="rId11"/>
    <p:sldId id="542" r:id="rId12"/>
    <p:sldId id="534" r:id="rId13"/>
    <p:sldId id="538" r:id="rId14"/>
    <p:sldId id="535" r:id="rId15"/>
    <p:sldId id="536" r:id="rId16"/>
    <p:sldId id="544" r:id="rId17"/>
    <p:sldId id="548" r:id="rId18"/>
    <p:sldId id="545" r:id="rId19"/>
    <p:sldId id="546" r:id="rId20"/>
    <p:sldId id="547" r:id="rId21"/>
  </p:sldIdLst>
  <p:sldSz cx="10287000" cy="6858000" type="35mm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54864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09728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4592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19456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743200" algn="l" defTabSz="1097280" rtl="0" eaLnBrk="1" latinLnBrk="0" hangingPunct="1">
      <a:defRPr sz="29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3291840" algn="l" defTabSz="1097280" rtl="0" eaLnBrk="1" latinLnBrk="0" hangingPunct="1">
      <a:defRPr sz="29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840480" algn="l" defTabSz="1097280" rtl="0" eaLnBrk="1" latinLnBrk="0" hangingPunct="1">
      <a:defRPr sz="29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4389120" algn="l" defTabSz="1097280" rtl="0" eaLnBrk="1" latinLnBrk="0" hangingPunct="1">
      <a:defRPr sz="29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at Saner" initials="FS" lastIdx="1" clrIdx="0">
    <p:extLst>
      <p:ext uri="{19B8F6BF-5375-455C-9EA6-DF929625EA0E}">
        <p15:presenceInfo xmlns:p15="http://schemas.microsoft.com/office/powerpoint/2012/main" userId="b66310cc4cffd2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6699FF"/>
    <a:srgbClr val="0066FF"/>
    <a:srgbClr val="99FF99"/>
    <a:srgbClr val="000066"/>
    <a:srgbClr val="00CCFF"/>
    <a:srgbClr val="33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94" autoAdjust="0"/>
    <p:restoredTop sz="50000" autoAdjust="0"/>
  </p:normalViewPr>
  <p:slideViewPr>
    <p:cSldViewPr>
      <p:cViewPr varScale="1">
        <p:scale>
          <a:sx n="111" d="100"/>
          <a:sy n="111" d="100"/>
        </p:scale>
        <p:origin x="888" y="126"/>
      </p:cViewPr>
      <p:guideLst>
        <p:guide orient="horz" pos="4319"/>
        <p:guide/>
      </p:guideLst>
    </p:cSldViewPr>
  </p:slideViewPr>
  <p:outlineViewPr>
    <p:cViewPr>
      <p:scale>
        <a:sx n="50" d="100"/>
        <a:sy n="50" d="100"/>
      </p:scale>
      <p:origin x="0" y="117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-Arbeitsblat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-Arbeitsblat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-Arbeitsblatt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-Arbeitsblat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-Arbeitsblatt1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package" Target="../embeddings/Microsoft_Excel-Arbeitsblatt1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package" Target="../embeddings/Microsoft_Excel-Arbeitsblatt14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package" Target="../embeddings/Microsoft_Excel-Arbeitsblatt15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package" Target="../embeddings/Microsoft_Excel-Arbeitsblatt16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package" Target="../embeddings/Microsoft_Excel-Arbeitsblatt17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9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package" Target="../embeddings/Microsoft_Excel-Arbeitsblatt18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-Arbeitsblatt1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0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package" Target="../embeddings/Microsoft_Excel-Arbeitsblatt19.xlsx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1.xm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package" Target="../embeddings/Microsoft_Excel-Arbeitsblatt20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-Arbeitsblat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-Arbeitsblat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-Arbeitsblat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-Arbeitsblat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-Arbeitsblat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-Arbeitsblat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-Arbeitsblat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Gesamtorganangebote</a:t>
            </a:r>
            <a:r>
              <a:rPr lang="de-DE" baseline="0"/>
              <a:t> 2023</a:t>
            </a:r>
          </a:p>
          <a:p>
            <a:pPr>
              <a:defRPr/>
            </a:pPr>
            <a:r>
              <a:rPr lang="de-DE" baseline="0"/>
              <a:t>n= 2115</a:t>
            </a:r>
            <a:endParaRPr lang="de-D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Tabelle1!$A$95</c:f>
              <c:strCache>
                <c:ptCount val="1"/>
                <c:pt idx="0">
                  <c:v>Leber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Tabelle1!$B$93:$N$94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  <c:pt idx="12">
                  <c:v>Summe</c:v>
                </c:pt>
              </c:strCache>
            </c:strRef>
          </c:cat>
          <c:val>
            <c:numRef>
              <c:f>Tabelle1!$B$95:$N$95</c:f>
              <c:numCache>
                <c:formatCode>General</c:formatCode>
                <c:ptCount val="13"/>
                <c:pt idx="0">
                  <c:v>60</c:v>
                </c:pt>
                <c:pt idx="1">
                  <c:v>81</c:v>
                </c:pt>
                <c:pt idx="2">
                  <c:v>100</c:v>
                </c:pt>
                <c:pt idx="3">
                  <c:v>93</c:v>
                </c:pt>
                <c:pt idx="4">
                  <c:v>136</c:v>
                </c:pt>
                <c:pt idx="5">
                  <c:v>97</c:v>
                </c:pt>
                <c:pt idx="6">
                  <c:v>75</c:v>
                </c:pt>
                <c:pt idx="7">
                  <c:v>93</c:v>
                </c:pt>
                <c:pt idx="8">
                  <c:v>99</c:v>
                </c:pt>
                <c:pt idx="9">
                  <c:v>112</c:v>
                </c:pt>
                <c:pt idx="10">
                  <c:v>113</c:v>
                </c:pt>
                <c:pt idx="11">
                  <c:v>119</c:v>
                </c:pt>
                <c:pt idx="12">
                  <c:v>1178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D9-4A51-A01B-EFDA32C8E8D7}"/>
            </c:ext>
          </c:extLst>
        </c:ser>
        <c:ser>
          <c:idx val="1"/>
          <c:order val="1"/>
          <c:tx>
            <c:strRef>
              <c:f>Tabelle1!$A$96</c:f>
              <c:strCache>
                <c:ptCount val="1"/>
                <c:pt idx="0">
                  <c:v>Niere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Tabelle1!$B$93:$N$94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  <c:pt idx="12">
                  <c:v>Summe</c:v>
                </c:pt>
              </c:strCache>
            </c:strRef>
          </c:cat>
          <c:val>
            <c:numRef>
              <c:f>Tabelle1!$B$96:$N$96</c:f>
              <c:numCache>
                <c:formatCode>General</c:formatCode>
                <c:ptCount val="13"/>
                <c:pt idx="0">
                  <c:v>17</c:v>
                </c:pt>
                <c:pt idx="1">
                  <c:v>22</c:v>
                </c:pt>
                <c:pt idx="2">
                  <c:v>22</c:v>
                </c:pt>
                <c:pt idx="3">
                  <c:v>11</c:v>
                </c:pt>
                <c:pt idx="4">
                  <c:v>37</c:v>
                </c:pt>
                <c:pt idx="5">
                  <c:v>20</c:v>
                </c:pt>
                <c:pt idx="6">
                  <c:v>20</c:v>
                </c:pt>
                <c:pt idx="7">
                  <c:v>12</c:v>
                </c:pt>
                <c:pt idx="8">
                  <c:v>26</c:v>
                </c:pt>
                <c:pt idx="9">
                  <c:v>22</c:v>
                </c:pt>
                <c:pt idx="10">
                  <c:v>45</c:v>
                </c:pt>
                <c:pt idx="11">
                  <c:v>38</c:v>
                </c:pt>
                <c:pt idx="12">
                  <c:v>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D9-4A51-A01B-EFDA32C8E8D7}"/>
            </c:ext>
          </c:extLst>
        </c:ser>
        <c:ser>
          <c:idx val="2"/>
          <c:order val="2"/>
          <c:tx>
            <c:strRef>
              <c:f>Tabelle1!$A$97</c:f>
              <c:strCache>
                <c:ptCount val="1"/>
                <c:pt idx="0">
                  <c:v>Herz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Tabelle1!$B$93:$N$94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  <c:pt idx="12">
                  <c:v>Summe</c:v>
                </c:pt>
              </c:strCache>
            </c:strRef>
          </c:cat>
          <c:val>
            <c:numRef>
              <c:f>Tabelle1!$B$97:$N$97</c:f>
              <c:numCache>
                <c:formatCode>General</c:formatCode>
                <c:ptCount val="13"/>
                <c:pt idx="0">
                  <c:v>32</c:v>
                </c:pt>
                <c:pt idx="1">
                  <c:v>32</c:v>
                </c:pt>
                <c:pt idx="2">
                  <c:v>10</c:v>
                </c:pt>
                <c:pt idx="3">
                  <c:v>16</c:v>
                </c:pt>
                <c:pt idx="4">
                  <c:v>9</c:v>
                </c:pt>
                <c:pt idx="5">
                  <c:v>13</c:v>
                </c:pt>
                <c:pt idx="6">
                  <c:v>16</c:v>
                </c:pt>
                <c:pt idx="7">
                  <c:v>14</c:v>
                </c:pt>
                <c:pt idx="8">
                  <c:v>13</c:v>
                </c:pt>
                <c:pt idx="9">
                  <c:v>6</c:v>
                </c:pt>
                <c:pt idx="10">
                  <c:v>13</c:v>
                </c:pt>
                <c:pt idx="11">
                  <c:v>15</c:v>
                </c:pt>
                <c:pt idx="12">
                  <c:v>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D9-4A51-A01B-EFDA32C8E8D7}"/>
            </c:ext>
          </c:extLst>
        </c:ser>
        <c:ser>
          <c:idx val="3"/>
          <c:order val="3"/>
          <c:tx>
            <c:strRef>
              <c:f>Tabelle1!$A$98</c:f>
              <c:strCache>
                <c:ptCount val="1"/>
                <c:pt idx="0">
                  <c:v>Lunge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Tabelle1!$B$93:$N$94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  <c:pt idx="12">
                  <c:v>Summe</c:v>
                </c:pt>
              </c:strCache>
            </c:strRef>
          </c:cat>
          <c:val>
            <c:numRef>
              <c:f>Tabelle1!$B$98:$N$98</c:f>
              <c:numCache>
                <c:formatCode>General</c:formatCode>
                <c:ptCount val="13"/>
                <c:pt idx="0">
                  <c:v>33</c:v>
                </c:pt>
                <c:pt idx="1">
                  <c:v>45</c:v>
                </c:pt>
                <c:pt idx="2">
                  <c:v>12</c:v>
                </c:pt>
                <c:pt idx="3">
                  <c:v>46</c:v>
                </c:pt>
                <c:pt idx="4">
                  <c:v>27</c:v>
                </c:pt>
                <c:pt idx="5">
                  <c:v>45</c:v>
                </c:pt>
                <c:pt idx="6">
                  <c:v>18</c:v>
                </c:pt>
                <c:pt idx="7">
                  <c:v>28</c:v>
                </c:pt>
                <c:pt idx="8">
                  <c:v>33</c:v>
                </c:pt>
                <c:pt idx="9">
                  <c:v>24</c:v>
                </c:pt>
                <c:pt idx="10">
                  <c:v>22</c:v>
                </c:pt>
                <c:pt idx="11">
                  <c:v>42</c:v>
                </c:pt>
                <c:pt idx="12">
                  <c:v>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D9-4A51-A01B-EFDA32C8E8D7}"/>
            </c:ext>
          </c:extLst>
        </c:ser>
        <c:ser>
          <c:idx val="4"/>
          <c:order val="4"/>
          <c:tx>
            <c:strRef>
              <c:f>Tabelle1!$A$99</c:f>
              <c:strCache>
                <c:ptCount val="1"/>
                <c:pt idx="0">
                  <c:v>PNTX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Tabelle1!$B$93:$N$94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  <c:pt idx="12">
                  <c:v>Summe</c:v>
                </c:pt>
              </c:strCache>
            </c:strRef>
          </c:cat>
          <c:val>
            <c:numRef>
              <c:f>Tabelle1!$B$99:$N$99</c:f>
              <c:numCache>
                <c:formatCode>General</c:formatCode>
                <c:ptCount val="13"/>
                <c:pt idx="0">
                  <c:v>11</c:v>
                </c:pt>
                <c:pt idx="1">
                  <c:v>7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3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  <c:pt idx="10">
                  <c:v>10</c:v>
                </c:pt>
                <c:pt idx="11">
                  <c:v>8</c:v>
                </c:pt>
                <c:pt idx="12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D9-4A51-A01B-EFDA32C8E8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3674560"/>
        <c:axId val="583673904"/>
      </c:barChart>
      <c:catAx>
        <c:axId val="58367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83673904"/>
        <c:crosses val="autoZero"/>
        <c:auto val="1"/>
        <c:lblAlgn val="ctr"/>
        <c:lblOffset val="100"/>
        <c:noMultiLvlLbl val="0"/>
      </c:catAx>
      <c:valAx>
        <c:axId val="58367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8367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Maschinenperfusion</a:t>
            </a:r>
            <a:r>
              <a:rPr lang="de-DE" baseline="0"/>
              <a:t> Leber 2023</a:t>
            </a:r>
            <a:endParaRPr lang="de-D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Tabelle3!$B$5:$N$5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  <c:pt idx="12">
                  <c:v>Summe</c:v>
                </c:pt>
              </c:strCache>
            </c:strRef>
          </c:cat>
          <c:val>
            <c:numRef>
              <c:f>Tabelle3!$B$6:$N$6</c:f>
              <c:numCache>
                <c:formatCode>General</c:formatCode>
                <c:ptCount val="13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5</c:v>
                </c:pt>
                <c:pt idx="10">
                  <c:v>6</c:v>
                </c:pt>
                <c:pt idx="11">
                  <c:v>5</c:v>
                </c:pt>
                <c:pt idx="12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DE-4F05-BC56-DD0BD25324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5378016"/>
        <c:axId val="455379000"/>
      </c:barChart>
      <c:catAx>
        <c:axId val="45537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5379000"/>
        <c:crosses val="autoZero"/>
        <c:auto val="1"/>
        <c:lblAlgn val="ctr"/>
        <c:lblOffset val="100"/>
        <c:noMultiLvlLbl val="0"/>
      </c:catAx>
      <c:valAx>
        <c:axId val="455379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55378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Konferenzbeschlüsse Januar-Dezember 2023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'LTx2020'!$A$89</c:f>
              <c:strCache>
                <c:ptCount val="1"/>
                <c:pt idx="0">
                  <c:v>WL-Bepsrechung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'LTx2020'!$B$88:$N$88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  <c:pt idx="12">
                  <c:v>Summe </c:v>
                </c:pt>
              </c:strCache>
            </c:strRef>
          </c:cat>
          <c:val>
            <c:numRef>
              <c:f>'LTx2020'!$B$89:$N$89</c:f>
              <c:numCache>
                <c:formatCode>General</c:formatCode>
                <c:ptCount val="13"/>
                <c:pt idx="0">
                  <c:v>18</c:v>
                </c:pt>
                <c:pt idx="1">
                  <c:v>11</c:v>
                </c:pt>
                <c:pt idx="2">
                  <c:v>15</c:v>
                </c:pt>
                <c:pt idx="3">
                  <c:v>14</c:v>
                </c:pt>
                <c:pt idx="4">
                  <c:v>5</c:v>
                </c:pt>
                <c:pt idx="5">
                  <c:v>19</c:v>
                </c:pt>
                <c:pt idx="6">
                  <c:v>16</c:v>
                </c:pt>
                <c:pt idx="7">
                  <c:v>11</c:v>
                </c:pt>
                <c:pt idx="8">
                  <c:v>10</c:v>
                </c:pt>
                <c:pt idx="9">
                  <c:v>21</c:v>
                </c:pt>
                <c:pt idx="10">
                  <c:v>5</c:v>
                </c:pt>
                <c:pt idx="11">
                  <c:v>6</c:v>
                </c:pt>
                <c:pt idx="12">
                  <c:v>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6C-4694-990A-C3CC1AF4FF92}"/>
            </c:ext>
          </c:extLst>
        </c:ser>
        <c:ser>
          <c:idx val="1"/>
          <c:order val="1"/>
          <c:tx>
            <c:strRef>
              <c:f>'LTx2020'!$A$90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'LTx2020'!$B$88:$N$88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  <c:pt idx="12">
                  <c:v>Summe </c:v>
                </c:pt>
              </c:strCache>
            </c:strRef>
          </c:cat>
          <c:val>
            <c:numRef>
              <c:f>'LTx2020'!$B$90:$N$90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596C-4694-990A-C3CC1AF4FF92}"/>
            </c:ext>
          </c:extLst>
        </c:ser>
        <c:ser>
          <c:idx val="2"/>
          <c:order val="2"/>
          <c:tx>
            <c:strRef>
              <c:f>'LTx2020'!$A$91</c:f>
              <c:strCache>
                <c:ptCount val="1"/>
                <c:pt idx="0">
                  <c:v>keine Listung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'LTx2020'!$B$88:$N$88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  <c:pt idx="12">
                  <c:v>Summe </c:v>
                </c:pt>
              </c:strCache>
            </c:strRef>
          </c:cat>
          <c:val>
            <c:numRef>
              <c:f>'LTx2020'!$B$91:$N$91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6C-4694-990A-C3CC1AF4FF92}"/>
            </c:ext>
          </c:extLst>
        </c:ser>
        <c:ser>
          <c:idx val="3"/>
          <c:order val="3"/>
          <c:tx>
            <c:strRef>
              <c:f>'LTx2020'!$A$92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'LTx2020'!$B$88:$N$88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  <c:pt idx="12">
                  <c:v>Summe </c:v>
                </c:pt>
              </c:strCache>
            </c:strRef>
          </c:cat>
          <c:val>
            <c:numRef>
              <c:f>'LTx2020'!$B$92:$N$92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3-596C-4694-990A-C3CC1AF4FF92}"/>
            </c:ext>
          </c:extLst>
        </c:ser>
        <c:ser>
          <c:idx val="4"/>
          <c:order val="4"/>
          <c:tx>
            <c:strRef>
              <c:f>'LTx2020'!$A$93</c:f>
              <c:strCache>
                <c:ptCount val="1"/>
                <c:pt idx="0">
                  <c:v>Konferenzen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  <a:sp3d>
              <a:contourClr>
                <a:schemeClr val="accent2">
                  <a:lumMod val="60000"/>
                  <a:lumOff val="4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'LTx2020'!$B$88:$N$88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  <c:pt idx="12">
                  <c:v>Summe </c:v>
                </c:pt>
              </c:strCache>
            </c:strRef>
          </c:cat>
          <c:val>
            <c:numRef>
              <c:f>'LTx2020'!$B$93:$N$93</c:f>
              <c:numCache>
                <c:formatCode>General</c:formatCode>
                <c:ptCount val="13"/>
                <c:pt idx="0">
                  <c:v>4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  <c:pt idx="10">
                  <c:v>3</c:v>
                </c:pt>
                <c:pt idx="11">
                  <c:v>3</c:v>
                </c:pt>
                <c:pt idx="1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6C-4694-990A-C3CC1AF4FF92}"/>
            </c:ext>
          </c:extLst>
        </c:ser>
        <c:ser>
          <c:idx val="5"/>
          <c:order val="5"/>
          <c:tx>
            <c:strRef>
              <c:f>'LTx2020'!$A$94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'LTx2020'!$B$88:$N$88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  <c:pt idx="12">
                  <c:v>Summe </c:v>
                </c:pt>
              </c:strCache>
            </c:strRef>
          </c:cat>
          <c:val>
            <c:numRef>
              <c:f>'LTx2020'!$B$94:$N$94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5-596C-4694-990A-C3CC1AF4FF92}"/>
            </c:ext>
          </c:extLst>
        </c:ser>
        <c:ser>
          <c:idx val="6"/>
          <c:order val="6"/>
          <c:tx>
            <c:strRef>
              <c:f>'LTx2020'!$A$95</c:f>
              <c:strCache>
                <c:ptCount val="1"/>
                <c:pt idx="0">
                  <c:v>Listung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'LTx2020'!$B$88:$N$88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  <c:pt idx="12">
                  <c:v>Summe </c:v>
                </c:pt>
              </c:strCache>
            </c:strRef>
          </c:cat>
          <c:val>
            <c:numRef>
              <c:f>'LTx2020'!$B$95:$N$95</c:f>
              <c:numCache>
                <c:formatCode>General</c:formatCode>
                <c:ptCount val="13"/>
                <c:pt idx="0">
                  <c:v>10</c:v>
                </c:pt>
                <c:pt idx="1">
                  <c:v>4</c:v>
                </c:pt>
                <c:pt idx="2">
                  <c:v>9</c:v>
                </c:pt>
                <c:pt idx="3">
                  <c:v>7</c:v>
                </c:pt>
                <c:pt idx="4">
                  <c:v>9</c:v>
                </c:pt>
                <c:pt idx="5">
                  <c:v>10</c:v>
                </c:pt>
                <c:pt idx="6">
                  <c:v>17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6</c:v>
                </c:pt>
                <c:pt idx="11">
                  <c:v>9</c:v>
                </c:pt>
                <c:pt idx="12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96C-4694-990A-C3CC1AF4F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771548688"/>
        <c:axId val="771546064"/>
      </c:barChart>
      <c:catAx>
        <c:axId val="77154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71546064"/>
        <c:crosses val="autoZero"/>
        <c:auto val="1"/>
        <c:lblAlgn val="ctr"/>
        <c:lblOffset val="100"/>
        <c:noMultiLvlLbl val="0"/>
      </c:catAx>
      <c:valAx>
        <c:axId val="77154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71548688"/>
        <c:crosses val="autoZero"/>
        <c:crossBetween val="between"/>
      </c:valAx>
      <c:spPr>
        <a:solidFill>
          <a:schemeClr val="accent5">
            <a:lumMod val="40000"/>
            <a:lumOff val="60000"/>
          </a:schemeClr>
        </a:solidFill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3"/>
        <c:delete val="1"/>
      </c:legendEntry>
      <c:legendEntry>
        <c:idx val="5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Konferenzbeschlüsse Januar-Dezember 2023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'LTx2020'!$A$125</c:f>
              <c:strCache>
                <c:ptCount val="1"/>
                <c:pt idx="0">
                  <c:v>Removen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'LTx2020'!$B$124:$N$124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  <c:pt idx="12">
                  <c:v>Summe </c:v>
                </c:pt>
              </c:strCache>
            </c:strRef>
          </c:cat>
          <c:val>
            <c:numRef>
              <c:f>'LTx2020'!$B$125:$N$125</c:f>
              <c:numCache>
                <c:formatCode>General</c:formatCode>
                <c:ptCount val="13"/>
                <c:pt idx="0">
                  <c:v>4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4</c:v>
                </c:pt>
                <c:pt idx="10">
                  <c:v>1</c:v>
                </c:pt>
                <c:pt idx="11">
                  <c:v>1</c:v>
                </c:pt>
                <c:pt idx="1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1B-46D6-962F-C2CEB5D50AF0}"/>
            </c:ext>
          </c:extLst>
        </c:ser>
        <c:ser>
          <c:idx val="1"/>
          <c:order val="1"/>
          <c:tx>
            <c:strRef>
              <c:f>'LTx2020'!$A$126</c:f>
              <c:strCache>
                <c:ptCount val="1"/>
                <c:pt idx="0">
                  <c:v>Fallbesprechung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'LTx2020'!$B$124:$N$124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  <c:pt idx="12">
                  <c:v>Summe </c:v>
                </c:pt>
              </c:strCache>
            </c:strRef>
          </c:cat>
          <c:val>
            <c:numRef>
              <c:f>'LTx2020'!$B$126:$N$126</c:f>
              <c:numCache>
                <c:formatCode>General</c:formatCode>
                <c:ptCount val="13"/>
                <c:pt idx="0">
                  <c:v>5</c:v>
                </c:pt>
                <c:pt idx="1">
                  <c:v>3</c:v>
                </c:pt>
                <c:pt idx="2">
                  <c:v>7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6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6</c:v>
                </c:pt>
                <c:pt idx="11">
                  <c:v>4</c:v>
                </c:pt>
                <c:pt idx="1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1B-46D6-962F-C2CEB5D50AF0}"/>
            </c:ext>
          </c:extLst>
        </c:ser>
        <c:ser>
          <c:idx val="2"/>
          <c:order val="2"/>
          <c:tx>
            <c:strRef>
              <c:f>'LTx2020'!$A$127</c:f>
              <c:strCache>
                <c:ptCount val="1"/>
                <c:pt idx="0">
                  <c:v>Wiedervorstellung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'LTx2020'!$B$124:$N$124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  <c:pt idx="12">
                  <c:v>Summe </c:v>
                </c:pt>
              </c:strCache>
            </c:strRef>
          </c:cat>
          <c:val>
            <c:numRef>
              <c:f>'LTx2020'!$B$127:$N$127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7</c:v>
                </c:pt>
                <c:pt idx="5">
                  <c:v>2</c:v>
                </c:pt>
                <c:pt idx="6">
                  <c:v>4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1B-46D6-962F-C2CEB5D50AF0}"/>
            </c:ext>
          </c:extLst>
        </c:ser>
        <c:ser>
          <c:idx val="3"/>
          <c:order val="3"/>
          <c:tx>
            <c:strRef>
              <c:f>'LTx2020'!$A$128</c:f>
              <c:strCache>
                <c:ptCount val="1"/>
                <c:pt idx="0">
                  <c:v>Nachbeprechung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'LTx2020'!$B$124:$N$124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  <c:pt idx="12">
                  <c:v>Summe </c:v>
                </c:pt>
              </c:strCache>
            </c:strRef>
          </c:cat>
          <c:val>
            <c:numRef>
              <c:f>'LTx2020'!$B$128:$N$128</c:f>
              <c:numCache>
                <c:formatCode>General</c:formatCode>
                <c:ptCount val="13"/>
                <c:pt idx="0">
                  <c:v>9</c:v>
                </c:pt>
                <c:pt idx="1">
                  <c:v>13</c:v>
                </c:pt>
                <c:pt idx="2">
                  <c:v>8</c:v>
                </c:pt>
                <c:pt idx="3">
                  <c:v>9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9</c:v>
                </c:pt>
                <c:pt idx="8">
                  <c:v>7</c:v>
                </c:pt>
                <c:pt idx="9">
                  <c:v>8</c:v>
                </c:pt>
                <c:pt idx="10">
                  <c:v>6</c:v>
                </c:pt>
                <c:pt idx="11">
                  <c:v>12</c:v>
                </c:pt>
                <c:pt idx="12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1B-46D6-962F-C2CEB5D50A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771548688"/>
        <c:axId val="771546064"/>
      </c:barChart>
      <c:catAx>
        <c:axId val="77154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71546064"/>
        <c:crosses val="autoZero"/>
        <c:auto val="1"/>
        <c:lblAlgn val="ctr"/>
        <c:lblOffset val="100"/>
        <c:noMultiLvlLbl val="0"/>
      </c:catAx>
      <c:valAx>
        <c:axId val="77154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71548688"/>
        <c:crosses val="autoZero"/>
        <c:crossBetween val="between"/>
      </c:valAx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949468216264199"/>
          <c:y val="0.9162083344029115"/>
          <c:w val="0.82781648118619833"/>
          <c:h val="6.18136372800430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bg1"/>
    </a:solidFill>
    <a:ln w="1270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Aktiv auf der Warteliste</a:t>
            </a:r>
          </a:p>
          <a:p>
            <a:pPr>
              <a:defRPr/>
            </a:pPr>
            <a:r>
              <a:rPr lang="de-DE"/>
              <a:t>Vestorben</a:t>
            </a:r>
            <a:r>
              <a:rPr lang="de-DE" baseline="0"/>
              <a:t> auf der Warteliste 2023</a:t>
            </a:r>
            <a:endParaRPr lang="de-D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Tabelle1!$A$24</c:f>
              <c:strCache>
                <c:ptCount val="1"/>
                <c:pt idx="0">
                  <c:v>Aktiv WL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Tabelle1!$B$23:$N$23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  <c:pt idx="12">
                  <c:v>Summe</c:v>
                </c:pt>
              </c:strCache>
            </c:strRef>
          </c:cat>
          <c:val>
            <c:numRef>
              <c:f>Tabelle1!$B$24:$N$24</c:f>
              <c:numCache>
                <c:formatCode>General</c:formatCode>
                <c:ptCount val="13"/>
                <c:pt idx="0">
                  <c:v>64</c:v>
                </c:pt>
                <c:pt idx="1">
                  <c:v>64</c:v>
                </c:pt>
                <c:pt idx="2">
                  <c:v>69</c:v>
                </c:pt>
                <c:pt idx="3">
                  <c:v>73</c:v>
                </c:pt>
                <c:pt idx="4">
                  <c:v>76</c:v>
                </c:pt>
                <c:pt idx="5">
                  <c:v>77</c:v>
                </c:pt>
                <c:pt idx="6">
                  <c:v>76</c:v>
                </c:pt>
                <c:pt idx="7">
                  <c:v>78</c:v>
                </c:pt>
                <c:pt idx="8">
                  <c:v>76</c:v>
                </c:pt>
                <c:pt idx="9">
                  <c:v>80</c:v>
                </c:pt>
                <c:pt idx="10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B4-4B99-B5F8-6725214B2AF6}"/>
            </c:ext>
          </c:extLst>
        </c:ser>
        <c:ser>
          <c:idx val="1"/>
          <c:order val="1"/>
          <c:tx>
            <c:strRef>
              <c:f>Tabelle1!$A$25</c:f>
              <c:strCache>
                <c:ptCount val="1"/>
                <c:pt idx="0">
                  <c:v>Verstoben WL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Tabelle1!$B$23:$N$23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  <c:pt idx="12">
                  <c:v>Summe</c:v>
                </c:pt>
              </c:strCache>
            </c:strRef>
          </c:cat>
          <c:val>
            <c:numRef>
              <c:f>Tabelle1!$B$25:$N$25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5</c:v>
                </c:pt>
                <c:pt idx="10">
                  <c:v>1</c:v>
                </c:pt>
                <c:pt idx="11">
                  <c:v>3</c:v>
                </c:pt>
                <c:pt idx="1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B4-4B99-B5F8-6725214B2A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1382416"/>
        <c:axId val="581389960"/>
      </c:barChart>
      <c:catAx>
        <c:axId val="58138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81389960"/>
        <c:crosses val="autoZero"/>
        <c:auto val="1"/>
        <c:lblAlgn val="ctr"/>
        <c:lblOffset val="100"/>
        <c:noMultiLvlLbl val="0"/>
      </c:catAx>
      <c:valAx>
        <c:axId val="581389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81382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Transplantation Deutschland 2023 </a:t>
            </a:r>
            <a:r>
              <a:rPr lang="en-US" baseline="0"/>
              <a:t>Januar bis Dezember</a:t>
            </a:r>
            <a:endParaRPr lang="en-US"/>
          </a:p>
          <a:p>
            <a:pPr>
              <a:defRPr/>
            </a:pPr>
            <a:r>
              <a:rPr lang="en-US"/>
              <a:t>Leber und Split ohne Lebendspende</a:t>
            </a:r>
          </a:p>
        </c:rich>
      </c:tx>
      <c:layout>
        <c:manualLayout>
          <c:xMode val="edge"/>
          <c:yMode val="edge"/>
          <c:x val="0.33015129098774382"/>
          <c:y val="1.90930787589498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'leber 2021'!$B$1</c:f>
              <c:strCache>
                <c:ptCount val="1"/>
                <c:pt idx="0">
                  <c:v>Whole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A32-4B57-B96A-7BB142705F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'leber 2021'!$A$2:$A$21</c:f>
              <c:strCache>
                <c:ptCount val="20"/>
                <c:pt idx="0">
                  <c:v>Hannover</c:v>
                </c:pt>
                <c:pt idx="1">
                  <c:v>München</c:v>
                </c:pt>
                <c:pt idx="2">
                  <c:v>Heidelberg</c:v>
                </c:pt>
                <c:pt idx="3">
                  <c:v>Hamburg</c:v>
                </c:pt>
                <c:pt idx="4">
                  <c:v>Münster</c:v>
                </c:pt>
                <c:pt idx="5">
                  <c:v>Tübingen</c:v>
                </c:pt>
                <c:pt idx="6">
                  <c:v>Jena</c:v>
                </c:pt>
                <c:pt idx="7">
                  <c:v>Mainz</c:v>
                </c:pt>
                <c:pt idx="8">
                  <c:v>Berlin</c:v>
                </c:pt>
                <c:pt idx="9">
                  <c:v>Essen</c:v>
                </c:pt>
                <c:pt idx="10">
                  <c:v>Aachen</c:v>
                </c:pt>
                <c:pt idx="11">
                  <c:v>Regensburg</c:v>
                </c:pt>
                <c:pt idx="12">
                  <c:v>Leipzig</c:v>
                </c:pt>
                <c:pt idx="13">
                  <c:v>Kiel</c:v>
                </c:pt>
                <c:pt idx="14">
                  <c:v>Bonn</c:v>
                </c:pt>
                <c:pt idx="15">
                  <c:v>Magdeburg</c:v>
                </c:pt>
                <c:pt idx="16">
                  <c:v>Frankfurt</c:v>
                </c:pt>
                <c:pt idx="17">
                  <c:v>Köln</c:v>
                </c:pt>
                <c:pt idx="18">
                  <c:v>Würzburg</c:v>
                </c:pt>
                <c:pt idx="19">
                  <c:v>Rostock</c:v>
                </c:pt>
              </c:strCache>
            </c:strRef>
          </c:cat>
          <c:val>
            <c:numRef>
              <c:f>'leber 2021'!$B$2:$B$21</c:f>
              <c:numCache>
                <c:formatCode>General</c:formatCode>
                <c:ptCount val="20"/>
                <c:pt idx="0">
                  <c:v>67</c:v>
                </c:pt>
                <c:pt idx="1">
                  <c:v>67</c:v>
                </c:pt>
                <c:pt idx="2">
                  <c:v>62</c:v>
                </c:pt>
                <c:pt idx="3">
                  <c:v>37</c:v>
                </c:pt>
                <c:pt idx="4">
                  <c:v>50</c:v>
                </c:pt>
                <c:pt idx="5">
                  <c:v>43</c:v>
                </c:pt>
                <c:pt idx="6">
                  <c:v>43</c:v>
                </c:pt>
                <c:pt idx="7">
                  <c:v>48</c:v>
                </c:pt>
                <c:pt idx="8">
                  <c:v>51</c:v>
                </c:pt>
                <c:pt idx="9">
                  <c:v>57</c:v>
                </c:pt>
                <c:pt idx="10">
                  <c:v>28</c:v>
                </c:pt>
                <c:pt idx="11">
                  <c:v>23</c:v>
                </c:pt>
                <c:pt idx="12">
                  <c:v>36</c:v>
                </c:pt>
                <c:pt idx="13">
                  <c:v>37</c:v>
                </c:pt>
                <c:pt idx="14">
                  <c:v>19</c:v>
                </c:pt>
                <c:pt idx="15">
                  <c:v>13</c:v>
                </c:pt>
                <c:pt idx="16">
                  <c:v>20</c:v>
                </c:pt>
                <c:pt idx="17">
                  <c:v>14</c:v>
                </c:pt>
                <c:pt idx="18">
                  <c:v>16</c:v>
                </c:pt>
                <c:pt idx="1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32-4B57-B96A-7BB142705FB1}"/>
            </c:ext>
          </c:extLst>
        </c:ser>
        <c:ser>
          <c:idx val="1"/>
          <c:order val="1"/>
          <c:tx>
            <c:strRef>
              <c:f>'leber 2021'!$C$1</c:f>
              <c:strCache>
                <c:ptCount val="1"/>
                <c:pt idx="0">
                  <c:v>Split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'leber 2021'!$A$2:$A$21</c:f>
              <c:strCache>
                <c:ptCount val="20"/>
                <c:pt idx="0">
                  <c:v>Hannover</c:v>
                </c:pt>
                <c:pt idx="1">
                  <c:v>München</c:v>
                </c:pt>
                <c:pt idx="2">
                  <c:v>Heidelberg</c:v>
                </c:pt>
                <c:pt idx="3">
                  <c:v>Hamburg</c:v>
                </c:pt>
                <c:pt idx="4">
                  <c:v>Münster</c:v>
                </c:pt>
                <c:pt idx="5">
                  <c:v>Tübingen</c:v>
                </c:pt>
                <c:pt idx="6">
                  <c:v>Jena</c:v>
                </c:pt>
                <c:pt idx="7">
                  <c:v>Mainz</c:v>
                </c:pt>
                <c:pt idx="8">
                  <c:v>Berlin</c:v>
                </c:pt>
                <c:pt idx="9">
                  <c:v>Essen</c:v>
                </c:pt>
                <c:pt idx="10">
                  <c:v>Aachen</c:v>
                </c:pt>
                <c:pt idx="11">
                  <c:v>Regensburg</c:v>
                </c:pt>
                <c:pt idx="12">
                  <c:v>Leipzig</c:v>
                </c:pt>
                <c:pt idx="13">
                  <c:v>Kiel</c:v>
                </c:pt>
                <c:pt idx="14">
                  <c:v>Bonn</c:v>
                </c:pt>
                <c:pt idx="15">
                  <c:v>Magdeburg</c:v>
                </c:pt>
                <c:pt idx="16">
                  <c:v>Frankfurt</c:v>
                </c:pt>
                <c:pt idx="17">
                  <c:v>Köln</c:v>
                </c:pt>
                <c:pt idx="18">
                  <c:v>Würzburg</c:v>
                </c:pt>
                <c:pt idx="19">
                  <c:v>Rostock</c:v>
                </c:pt>
              </c:strCache>
            </c:strRef>
          </c:cat>
          <c:val>
            <c:numRef>
              <c:f>'leber 2021'!$C$2:$C$21</c:f>
              <c:numCache>
                <c:formatCode>General</c:formatCode>
                <c:ptCount val="20"/>
                <c:pt idx="0">
                  <c:v>11</c:v>
                </c:pt>
                <c:pt idx="1">
                  <c:v>4</c:v>
                </c:pt>
                <c:pt idx="2">
                  <c:v>2</c:v>
                </c:pt>
                <c:pt idx="3">
                  <c:v>17</c:v>
                </c:pt>
                <c:pt idx="4">
                  <c:v>1</c:v>
                </c:pt>
                <c:pt idx="5">
                  <c:v>7</c:v>
                </c:pt>
                <c:pt idx="6">
                  <c:v>0</c:v>
                </c:pt>
                <c:pt idx="7">
                  <c:v>3</c:v>
                </c:pt>
                <c:pt idx="8">
                  <c:v>6</c:v>
                </c:pt>
                <c:pt idx="9">
                  <c:v>7</c:v>
                </c:pt>
                <c:pt idx="10">
                  <c:v>4</c:v>
                </c:pt>
                <c:pt idx="11">
                  <c:v>6</c:v>
                </c:pt>
                <c:pt idx="12">
                  <c:v>2</c:v>
                </c:pt>
                <c:pt idx="13">
                  <c:v>3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32-4B57-B96A-7BB142705F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6972440"/>
        <c:axId val="486973752"/>
      </c:barChart>
      <c:lineChart>
        <c:grouping val="standard"/>
        <c:varyColors val="0"/>
        <c:ser>
          <c:idx val="2"/>
          <c:order val="2"/>
          <c:tx>
            <c:strRef>
              <c:f>'leber 2021'!$D$1</c:f>
              <c:strCache>
                <c:ptCount val="1"/>
                <c:pt idx="0">
                  <c:v>Gesamt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'leber 2021'!$A$2:$A$21</c:f>
              <c:strCache>
                <c:ptCount val="20"/>
                <c:pt idx="0">
                  <c:v>Hannover</c:v>
                </c:pt>
                <c:pt idx="1">
                  <c:v>München</c:v>
                </c:pt>
                <c:pt idx="2">
                  <c:v>Heidelberg</c:v>
                </c:pt>
                <c:pt idx="3">
                  <c:v>Hamburg</c:v>
                </c:pt>
                <c:pt idx="4">
                  <c:v>Münster</c:v>
                </c:pt>
                <c:pt idx="5">
                  <c:v>Tübingen</c:v>
                </c:pt>
                <c:pt idx="6">
                  <c:v>Jena</c:v>
                </c:pt>
                <c:pt idx="7">
                  <c:v>Mainz</c:v>
                </c:pt>
                <c:pt idx="8">
                  <c:v>Berlin</c:v>
                </c:pt>
                <c:pt idx="9">
                  <c:v>Essen</c:v>
                </c:pt>
                <c:pt idx="10">
                  <c:v>Aachen</c:v>
                </c:pt>
                <c:pt idx="11">
                  <c:v>Regensburg</c:v>
                </c:pt>
                <c:pt idx="12">
                  <c:v>Leipzig</c:v>
                </c:pt>
                <c:pt idx="13">
                  <c:v>Kiel</c:v>
                </c:pt>
                <c:pt idx="14">
                  <c:v>Bonn</c:v>
                </c:pt>
                <c:pt idx="15">
                  <c:v>Magdeburg</c:v>
                </c:pt>
                <c:pt idx="16">
                  <c:v>Frankfurt</c:v>
                </c:pt>
                <c:pt idx="17">
                  <c:v>Köln</c:v>
                </c:pt>
                <c:pt idx="18">
                  <c:v>Würzburg</c:v>
                </c:pt>
                <c:pt idx="19">
                  <c:v>Rostock</c:v>
                </c:pt>
              </c:strCache>
            </c:strRef>
          </c:cat>
          <c:val>
            <c:numRef>
              <c:f>'leber 2021'!$D$2:$D$21</c:f>
              <c:numCache>
                <c:formatCode>General</c:formatCode>
                <c:ptCount val="20"/>
                <c:pt idx="0">
                  <c:v>78</c:v>
                </c:pt>
                <c:pt idx="1">
                  <c:v>71</c:v>
                </c:pt>
                <c:pt idx="2">
                  <c:v>64</c:v>
                </c:pt>
                <c:pt idx="3">
                  <c:v>54</c:v>
                </c:pt>
                <c:pt idx="4">
                  <c:v>51</c:v>
                </c:pt>
                <c:pt idx="5">
                  <c:v>50</c:v>
                </c:pt>
                <c:pt idx="6">
                  <c:v>43</c:v>
                </c:pt>
                <c:pt idx="7">
                  <c:v>51</c:v>
                </c:pt>
                <c:pt idx="8">
                  <c:v>57</c:v>
                </c:pt>
                <c:pt idx="9">
                  <c:v>64</c:v>
                </c:pt>
                <c:pt idx="10">
                  <c:v>32</c:v>
                </c:pt>
                <c:pt idx="11">
                  <c:v>29</c:v>
                </c:pt>
                <c:pt idx="12">
                  <c:v>38</c:v>
                </c:pt>
                <c:pt idx="13">
                  <c:v>40</c:v>
                </c:pt>
                <c:pt idx="14">
                  <c:v>21</c:v>
                </c:pt>
                <c:pt idx="15">
                  <c:v>14</c:v>
                </c:pt>
                <c:pt idx="16">
                  <c:v>20</c:v>
                </c:pt>
                <c:pt idx="17">
                  <c:v>14</c:v>
                </c:pt>
                <c:pt idx="18">
                  <c:v>16</c:v>
                </c:pt>
                <c:pt idx="1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A32-4B57-B96A-7BB142705F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6972440"/>
        <c:axId val="486973752"/>
      </c:lineChart>
      <c:catAx>
        <c:axId val="486972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6973752"/>
        <c:crosses val="autoZero"/>
        <c:auto val="1"/>
        <c:lblAlgn val="ctr"/>
        <c:lblOffset val="100"/>
        <c:noMultiLvlLbl val="0"/>
      </c:catAx>
      <c:valAx>
        <c:axId val="486973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86972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Gesamtnierenangebote 2023 </a:t>
            </a:r>
            <a:endParaRPr lang="en-US" baseline="0"/>
          </a:p>
          <a:p>
            <a:pPr>
              <a:defRPr/>
            </a:pPr>
            <a:r>
              <a:rPr lang="en-US" baseline="0"/>
              <a:t>n = 292</a:t>
            </a:r>
            <a:endParaRPr lang="en-US"/>
          </a:p>
        </c:rich>
      </c:tx>
      <c:layout>
        <c:manualLayout>
          <c:xMode val="edge"/>
          <c:yMode val="edge"/>
          <c:x val="0.1226111111111110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Tabelle2!$A$2</c:f>
              <c:strCache>
                <c:ptCount val="1"/>
                <c:pt idx="0">
                  <c:v>Gesamt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849-47CC-A1FC-2955C7A653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849-47CC-A1FC-2955C7A653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Tabelle2!$B$1:$C$1</c:f>
              <c:strCache>
                <c:ptCount val="2"/>
                <c:pt idx="1">
                  <c:v>NTX</c:v>
                </c:pt>
              </c:strCache>
            </c:strRef>
          </c:cat>
          <c:val>
            <c:numRef>
              <c:f>Tabelle2!$B$2:$C$2</c:f>
              <c:numCache>
                <c:formatCode>General</c:formatCode>
                <c:ptCount val="2"/>
                <c:pt idx="0">
                  <c:v>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49-47CC-A1FC-2955C7A653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Gesamtnierenangebote 2022 </a:t>
            </a:r>
            <a:endParaRPr lang="en-US" baseline="0"/>
          </a:p>
          <a:p>
            <a:pPr>
              <a:defRPr/>
            </a:pPr>
            <a:r>
              <a:rPr lang="en-US" baseline="0"/>
              <a:t>n = 312</a:t>
            </a:r>
            <a:endParaRPr lang="en-US"/>
          </a:p>
        </c:rich>
      </c:tx>
      <c:layout>
        <c:manualLayout>
          <c:xMode val="edge"/>
          <c:yMode val="edge"/>
          <c:x val="0.1226111111111110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Pankreas/Nierenangebote 2023</a:t>
            </a:r>
          </a:p>
          <a:p>
            <a:pPr>
              <a:defRPr/>
            </a:pPr>
            <a:r>
              <a:rPr lang="en-US" baseline="0"/>
              <a:t>n= 81</a:t>
            </a:r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1732082239720035"/>
          <c:y val="2.38214288495837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E2C-42B5-8543-71E87A69FF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E2C-42B5-8543-71E87A69FFB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Tabelle2!$A$23:$A$24</c:f>
              <c:strCache>
                <c:ptCount val="2"/>
                <c:pt idx="0">
                  <c:v>Angebote</c:v>
                </c:pt>
                <c:pt idx="1">
                  <c:v>PNTX</c:v>
                </c:pt>
              </c:strCache>
            </c:strRef>
          </c:cat>
          <c:val>
            <c:numRef>
              <c:f>Tabelle2!$B$23:$B$24</c:f>
              <c:numCache>
                <c:formatCode>General</c:formatCode>
                <c:ptCount val="2"/>
                <c:pt idx="0">
                  <c:v>81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2C-42B5-8543-71E87A69FF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NTX 2023 </a:t>
            </a:r>
          </a:p>
          <a:p>
            <a:pPr>
              <a:defRPr/>
            </a:pPr>
            <a:r>
              <a:rPr lang="en-US"/>
              <a:t>n = 83</a:t>
            </a:r>
          </a:p>
        </c:rich>
      </c:tx>
      <c:layout>
        <c:manualLayout>
          <c:xMode val="edge"/>
          <c:yMode val="edge"/>
          <c:x val="0.27043044619422574"/>
          <c:y val="9.259259259259258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50C-4920-A757-727BC9BDCF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50C-4920-A757-727BC9BDCF3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50C-4920-A757-727BC9BDCF3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50C-4920-A757-727BC9BDCF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Tabelle2!$A$9:$A$12</c:f>
              <c:strCache>
                <c:ptCount val="4"/>
                <c:pt idx="1">
                  <c:v>Gesamt</c:v>
                </c:pt>
                <c:pt idx="2">
                  <c:v>Erwachsene</c:v>
                </c:pt>
                <c:pt idx="3">
                  <c:v>Kinder</c:v>
                </c:pt>
              </c:strCache>
            </c:strRef>
          </c:cat>
          <c:val>
            <c:numRef>
              <c:f>Tabelle2!$B$9:$B$12</c:f>
              <c:numCache>
                <c:formatCode>General</c:formatCode>
                <c:ptCount val="4"/>
                <c:pt idx="1">
                  <c:v>83</c:v>
                </c:pt>
                <c:pt idx="2">
                  <c:v>73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50C-4920-A757-727BC9BDCF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NTX </a:t>
            </a:r>
            <a:r>
              <a:rPr lang="en-US" dirty="0" smtClean="0"/>
              <a:t>2023 </a:t>
            </a:r>
            <a:endParaRPr lang="en-US" dirty="0"/>
          </a:p>
          <a:p>
            <a:pPr>
              <a:defRPr/>
            </a:pPr>
            <a:r>
              <a:rPr lang="en-US" dirty="0"/>
              <a:t>n=83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D5C-4E2C-9C6E-2D810F0646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D5C-4E2C-9C6E-2D810F0646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D5C-4E2C-9C6E-2D810F0646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D5C-4E2C-9C6E-2D810F06467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Tabelle2!$A$14:$A$17</c:f>
              <c:strCache>
                <c:ptCount val="4"/>
                <c:pt idx="1">
                  <c:v>Gesamt</c:v>
                </c:pt>
                <c:pt idx="2">
                  <c:v>postmortal</c:v>
                </c:pt>
                <c:pt idx="3">
                  <c:v>Lebendspende</c:v>
                </c:pt>
              </c:strCache>
            </c:strRef>
          </c:cat>
          <c:val>
            <c:numRef>
              <c:f>Tabelle2!$B$14:$B$17</c:f>
              <c:numCache>
                <c:formatCode>General</c:formatCode>
                <c:ptCount val="4"/>
                <c:pt idx="1">
                  <c:v>83</c:v>
                </c:pt>
                <c:pt idx="2">
                  <c:v>66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5C-4E2C-9C6E-2D810F0646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Organangebote</a:t>
            </a:r>
            <a:r>
              <a:rPr lang="de-DE" baseline="0"/>
              <a:t>  2023</a:t>
            </a:r>
          </a:p>
          <a:p>
            <a:pPr>
              <a:defRPr/>
            </a:pPr>
            <a:r>
              <a:rPr lang="de-DE" baseline="0"/>
              <a:t>n = 1178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D2-4CB1-873C-5051B04A65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D2-4CB1-873C-5051B04A65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D2-4CB1-873C-5051B04A65A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'LTx2020'!$A$12:$A$14</c:f>
              <c:strCache>
                <c:ptCount val="3"/>
                <c:pt idx="0">
                  <c:v>komp. Angebote</c:v>
                </c:pt>
                <c:pt idx="1">
                  <c:v>ext. Allocation</c:v>
                </c:pt>
                <c:pt idx="2">
                  <c:v>primär</c:v>
                </c:pt>
              </c:strCache>
            </c:strRef>
          </c:cat>
          <c:val>
            <c:numRef>
              <c:f>'LTx2020'!$B$12:$B$14</c:f>
              <c:numCache>
                <c:formatCode>General</c:formatCode>
                <c:ptCount val="3"/>
                <c:pt idx="0">
                  <c:v>170</c:v>
                </c:pt>
                <c:pt idx="1">
                  <c:v>71</c:v>
                </c:pt>
                <c:pt idx="2">
                  <c:v>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5D2-4CB1-873C-5051B04A6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Maschinenperfusion</a:t>
            </a:r>
            <a:r>
              <a:rPr lang="en-US" baseline="0"/>
              <a:t> Niere 2023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Tabelle3!$B$1:$N$1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  <c:pt idx="12">
                  <c:v>Summe</c:v>
                </c:pt>
              </c:strCache>
            </c:strRef>
          </c:cat>
          <c:val>
            <c:numRef>
              <c:f>Tabelle3!$B$2:$N$2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1</c:v>
                </c:pt>
                <c:pt idx="11">
                  <c:v>2</c:v>
                </c:pt>
                <c:pt idx="1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98-451B-B5ED-69B88FB226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4502896"/>
        <c:axId val="574504208"/>
      </c:barChart>
      <c:catAx>
        <c:axId val="57450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4504208"/>
        <c:crosses val="autoZero"/>
        <c:auto val="1"/>
        <c:lblAlgn val="ctr"/>
        <c:lblOffset val="100"/>
        <c:noMultiLvlLbl val="0"/>
      </c:catAx>
      <c:valAx>
        <c:axId val="574504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450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Nierentransplantation</a:t>
            </a:r>
            <a:r>
              <a:rPr lang="en-US" baseline="0" dirty="0"/>
              <a:t> /</a:t>
            </a:r>
            <a:r>
              <a:rPr lang="en-US" baseline="0" dirty="0" err="1"/>
              <a:t>Pankreas</a:t>
            </a:r>
            <a:r>
              <a:rPr lang="en-US" baseline="0" dirty="0"/>
              <a:t>-Nierentransplantation Deutschland</a:t>
            </a:r>
          </a:p>
          <a:p>
            <a:pPr>
              <a:defRPr/>
            </a:pPr>
            <a:r>
              <a:rPr lang="en-US" baseline="0" dirty="0"/>
              <a:t>2023 </a:t>
            </a:r>
            <a:r>
              <a:rPr lang="en-US" baseline="0" dirty="0" err="1"/>
              <a:t>Januar</a:t>
            </a:r>
            <a:r>
              <a:rPr lang="en-US" baseline="0" dirty="0"/>
              <a:t> </a:t>
            </a:r>
            <a:r>
              <a:rPr lang="en-US" baseline="0" dirty="0" err="1"/>
              <a:t>bis</a:t>
            </a:r>
            <a:r>
              <a:rPr lang="en-US" baseline="0" dirty="0"/>
              <a:t> </a:t>
            </a:r>
            <a:r>
              <a:rPr lang="en-US" baseline="0" dirty="0" err="1"/>
              <a:t>Dezember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'Niere-pankreas'!$B$1</c:f>
              <c:strCache>
                <c:ptCount val="1"/>
                <c:pt idx="0">
                  <c:v>Niere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04-4BC5-A219-8B0AD2713B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'Niere-pankreas'!$A$2:$A$36</c:f>
              <c:strCache>
                <c:ptCount val="35"/>
                <c:pt idx="0">
                  <c:v>Berlin</c:v>
                </c:pt>
                <c:pt idx="1">
                  <c:v>Hannover</c:v>
                </c:pt>
                <c:pt idx="2">
                  <c:v>Heidelberg</c:v>
                </c:pt>
                <c:pt idx="3">
                  <c:v>München</c:v>
                </c:pt>
                <c:pt idx="4">
                  <c:v>Münster</c:v>
                </c:pt>
                <c:pt idx="5">
                  <c:v>Bochum</c:v>
                </c:pt>
                <c:pt idx="6">
                  <c:v>Köln</c:v>
                </c:pt>
                <c:pt idx="7">
                  <c:v>Dresden</c:v>
                </c:pt>
                <c:pt idx="8">
                  <c:v>Essen</c:v>
                </c:pt>
                <c:pt idx="9">
                  <c:v>Düsseldorf</c:v>
                </c:pt>
                <c:pt idx="10">
                  <c:v>Nürnberg</c:v>
                </c:pt>
                <c:pt idx="11">
                  <c:v>Hamburg</c:v>
                </c:pt>
                <c:pt idx="12">
                  <c:v>Freiburg</c:v>
                </c:pt>
                <c:pt idx="13">
                  <c:v>Regensburg</c:v>
                </c:pt>
                <c:pt idx="14">
                  <c:v>Stuttgart</c:v>
                </c:pt>
                <c:pt idx="15">
                  <c:v>Lübeck</c:v>
                </c:pt>
                <c:pt idx="16">
                  <c:v>Leipzig</c:v>
                </c:pt>
                <c:pt idx="17">
                  <c:v>Frankfurt</c:v>
                </c:pt>
                <c:pt idx="18">
                  <c:v>Jena</c:v>
                </c:pt>
                <c:pt idx="19">
                  <c:v>Mainz</c:v>
                </c:pt>
                <c:pt idx="20">
                  <c:v>Marburg</c:v>
                </c:pt>
                <c:pt idx="21">
                  <c:v>Homburg-Saar</c:v>
                </c:pt>
                <c:pt idx="22">
                  <c:v>Tübingen</c:v>
                </c:pt>
                <c:pt idx="23">
                  <c:v>Halle</c:v>
                </c:pt>
                <c:pt idx="24">
                  <c:v>Kaiserslautern</c:v>
                </c:pt>
                <c:pt idx="25">
                  <c:v>Würzburg</c:v>
                </c:pt>
                <c:pt idx="26">
                  <c:v>Augsburg</c:v>
                </c:pt>
                <c:pt idx="27">
                  <c:v>Kiel</c:v>
                </c:pt>
                <c:pt idx="28">
                  <c:v>Hannover Schmünden</c:v>
                </c:pt>
                <c:pt idx="29">
                  <c:v>Bonn</c:v>
                </c:pt>
                <c:pt idx="30">
                  <c:v>Rostock</c:v>
                </c:pt>
                <c:pt idx="31">
                  <c:v>Aachen</c:v>
                </c:pt>
                <c:pt idx="32">
                  <c:v>Mannheim</c:v>
                </c:pt>
                <c:pt idx="33">
                  <c:v>Gießen</c:v>
                </c:pt>
                <c:pt idx="34">
                  <c:v>Bremen</c:v>
                </c:pt>
              </c:strCache>
            </c:strRef>
          </c:cat>
          <c:val>
            <c:numRef>
              <c:f>'Niere-pankreas'!$B$2:$B$36</c:f>
              <c:numCache>
                <c:formatCode>General</c:formatCode>
                <c:ptCount val="35"/>
                <c:pt idx="0">
                  <c:v>135</c:v>
                </c:pt>
                <c:pt idx="1">
                  <c:v>121</c:v>
                </c:pt>
                <c:pt idx="2">
                  <c:v>87</c:v>
                </c:pt>
                <c:pt idx="3">
                  <c:v>69</c:v>
                </c:pt>
                <c:pt idx="4">
                  <c:v>49</c:v>
                </c:pt>
                <c:pt idx="5">
                  <c:v>52</c:v>
                </c:pt>
                <c:pt idx="6">
                  <c:v>69</c:v>
                </c:pt>
                <c:pt idx="7">
                  <c:v>36</c:v>
                </c:pt>
                <c:pt idx="8">
                  <c:v>66</c:v>
                </c:pt>
                <c:pt idx="9">
                  <c:v>50</c:v>
                </c:pt>
                <c:pt idx="10">
                  <c:v>52</c:v>
                </c:pt>
                <c:pt idx="11">
                  <c:v>63</c:v>
                </c:pt>
                <c:pt idx="12">
                  <c:v>56</c:v>
                </c:pt>
                <c:pt idx="13">
                  <c:v>42</c:v>
                </c:pt>
                <c:pt idx="14">
                  <c:v>39</c:v>
                </c:pt>
                <c:pt idx="15">
                  <c:v>23</c:v>
                </c:pt>
                <c:pt idx="16">
                  <c:v>35</c:v>
                </c:pt>
                <c:pt idx="17">
                  <c:v>30</c:v>
                </c:pt>
                <c:pt idx="18">
                  <c:v>44</c:v>
                </c:pt>
                <c:pt idx="19">
                  <c:v>40</c:v>
                </c:pt>
                <c:pt idx="20">
                  <c:v>24</c:v>
                </c:pt>
                <c:pt idx="21">
                  <c:v>26</c:v>
                </c:pt>
                <c:pt idx="22">
                  <c:v>31</c:v>
                </c:pt>
                <c:pt idx="23">
                  <c:v>37</c:v>
                </c:pt>
                <c:pt idx="24">
                  <c:v>16</c:v>
                </c:pt>
                <c:pt idx="25">
                  <c:v>23</c:v>
                </c:pt>
                <c:pt idx="26">
                  <c:v>18</c:v>
                </c:pt>
                <c:pt idx="27">
                  <c:v>29</c:v>
                </c:pt>
                <c:pt idx="28">
                  <c:v>33</c:v>
                </c:pt>
                <c:pt idx="29">
                  <c:v>21</c:v>
                </c:pt>
                <c:pt idx="30">
                  <c:v>10</c:v>
                </c:pt>
                <c:pt idx="31">
                  <c:v>22</c:v>
                </c:pt>
                <c:pt idx="32">
                  <c:v>20</c:v>
                </c:pt>
                <c:pt idx="33">
                  <c:v>15</c:v>
                </c:pt>
                <c:pt idx="3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04-4BC5-A219-8B0AD2713B84}"/>
            </c:ext>
          </c:extLst>
        </c:ser>
        <c:ser>
          <c:idx val="1"/>
          <c:order val="1"/>
          <c:tx>
            <c:strRef>
              <c:f>'Niere-pankreas'!$C$1</c:f>
              <c:strCache>
                <c:ptCount val="1"/>
                <c:pt idx="0">
                  <c:v>PNTX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'Niere-pankreas'!$A$2:$A$36</c:f>
              <c:strCache>
                <c:ptCount val="35"/>
                <c:pt idx="0">
                  <c:v>Berlin</c:v>
                </c:pt>
                <c:pt idx="1">
                  <c:v>Hannover</c:v>
                </c:pt>
                <c:pt idx="2">
                  <c:v>Heidelberg</c:v>
                </c:pt>
                <c:pt idx="3">
                  <c:v>München</c:v>
                </c:pt>
                <c:pt idx="4">
                  <c:v>Münster</c:v>
                </c:pt>
                <c:pt idx="5">
                  <c:v>Bochum</c:v>
                </c:pt>
                <c:pt idx="6">
                  <c:v>Köln</c:v>
                </c:pt>
                <c:pt idx="7">
                  <c:v>Dresden</c:v>
                </c:pt>
                <c:pt idx="8">
                  <c:v>Essen</c:v>
                </c:pt>
                <c:pt idx="9">
                  <c:v>Düsseldorf</c:v>
                </c:pt>
                <c:pt idx="10">
                  <c:v>Nürnberg</c:v>
                </c:pt>
                <c:pt idx="11">
                  <c:v>Hamburg</c:v>
                </c:pt>
                <c:pt idx="12">
                  <c:v>Freiburg</c:v>
                </c:pt>
                <c:pt idx="13">
                  <c:v>Regensburg</c:v>
                </c:pt>
                <c:pt idx="14">
                  <c:v>Stuttgart</c:v>
                </c:pt>
                <c:pt idx="15">
                  <c:v>Lübeck</c:v>
                </c:pt>
                <c:pt idx="16">
                  <c:v>Leipzig</c:v>
                </c:pt>
                <c:pt idx="17">
                  <c:v>Frankfurt</c:v>
                </c:pt>
                <c:pt idx="18">
                  <c:v>Jena</c:v>
                </c:pt>
                <c:pt idx="19">
                  <c:v>Mainz</c:v>
                </c:pt>
                <c:pt idx="20">
                  <c:v>Marburg</c:v>
                </c:pt>
                <c:pt idx="21">
                  <c:v>Homburg-Saar</c:v>
                </c:pt>
                <c:pt idx="22">
                  <c:v>Tübingen</c:v>
                </c:pt>
                <c:pt idx="23">
                  <c:v>Halle</c:v>
                </c:pt>
                <c:pt idx="24">
                  <c:v>Kaiserslautern</c:v>
                </c:pt>
                <c:pt idx="25">
                  <c:v>Würzburg</c:v>
                </c:pt>
                <c:pt idx="26">
                  <c:v>Augsburg</c:v>
                </c:pt>
                <c:pt idx="27">
                  <c:v>Kiel</c:v>
                </c:pt>
                <c:pt idx="28">
                  <c:v>Hannover Schmünden</c:v>
                </c:pt>
                <c:pt idx="29">
                  <c:v>Bonn</c:v>
                </c:pt>
                <c:pt idx="30">
                  <c:v>Rostock</c:v>
                </c:pt>
                <c:pt idx="31">
                  <c:v>Aachen</c:v>
                </c:pt>
                <c:pt idx="32">
                  <c:v>Mannheim</c:v>
                </c:pt>
                <c:pt idx="33">
                  <c:v>Gießen</c:v>
                </c:pt>
                <c:pt idx="34">
                  <c:v>Bremen</c:v>
                </c:pt>
              </c:strCache>
            </c:strRef>
          </c:cat>
          <c:val>
            <c:numRef>
              <c:f>'Niere-pankreas'!$C$2:$C$36</c:f>
              <c:numCache>
                <c:formatCode>General</c:formatCode>
                <c:ptCount val="35"/>
                <c:pt idx="0">
                  <c:v>9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3</c:v>
                </c:pt>
                <c:pt idx="5">
                  <c:v>7</c:v>
                </c:pt>
                <c:pt idx="6">
                  <c:v>1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9</c:v>
                </c:pt>
                <c:pt idx="11">
                  <c:v>1</c:v>
                </c:pt>
                <c:pt idx="12">
                  <c:v>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3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0</c:v>
                </c:pt>
                <c:pt idx="29">
                  <c:v>0</c:v>
                </c:pt>
                <c:pt idx="30">
                  <c:v>2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404-4BC5-A219-8B0AD2713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8018928"/>
        <c:axId val="588019256"/>
      </c:barChart>
      <c:catAx>
        <c:axId val="58801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88019256"/>
        <c:crosses val="autoZero"/>
        <c:auto val="1"/>
        <c:lblAlgn val="ctr"/>
        <c:lblOffset val="100"/>
        <c:noMultiLvlLbl val="0"/>
      </c:catAx>
      <c:valAx>
        <c:axId val="588019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8801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Lebertransplantation </a:t>
            </a:r>
            <a:r>
              <a:rPr lang="de-DE" baseline="0"/>
              <a:t>  LTx 2023</a:t>
            </a:r>
          </a:p>
          <a:p>
            <a:pPr>
              <a:defRPr/>
            </a:pPr>
            <a:r>
              <a:rPr lang="de-DE" baseline="0"/>
              <a:t>n = 67</a:t>
            </a:r>
          </a:p>
          <a:p>
            <a:pPr>
              <a:defRPr/>
            </a:pPr>
            <a:endParaRPr lang="de-DE" baseline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EF-4D8A-A204-B28B0CEEE45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EF-4D8A-A204-B28B0CEEE45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'LTx2020'!$A$29:$A$30</c:f>
              <c:strCache>
                <c:ptCount val="2"/>
                <c:pt idx="0">
                  <c:v>Erwachsene</c:v>
                </c:pt>
                <c:pt idx="1">
                  <c:v>Kinder</c:v>
                </c:pt>
              </c:strCache>
            </c:strRef>
          </c:cat>
          <c:val>
            <c:numRef>
              <c:f>'LTx2020'!$B$29:$B$30</c:f>
              <c:numCache>
                <c:formatCode>General</c:formatCode>
                <c:ptCount val="2"/>
                <c:pt idx="0">
                  <c:v>57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2EF-4D8A-A204-B28B0CEEE4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Lebertransplantation 2023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Tabelle1!$A$51</c:f>
              <c:strCache>
                <c:ptCount val="1"/>
                <c:pt idx="0">
                  <c:v>Gesamt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Tabelle1!$B$50:$N$50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  <c:pt idx="12">
                  <c:v>Summe</c:v>
                </c:pt>
              </c:strCache>
            </c:strRef>
          </c:cat>
          <c:val>
            <c:numRef>
              <c:f>Tabelle1!$B$51:$N$51</c:f>
              <c:numCache>
                <c:formatCode>General</c:formatCode>
                <c:ptCount val="13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6</c:v>
                </c:pt>
                <c:pt idx="6">
                  <c:v>7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10</c:v>
                </c:pt>
                <c:pt idx="11">
                  <c:v>11</c:v>
                </c:pt>
                <c:pt idx="12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2B-45AD-8993-EB267C63B5DF}"/>
            </c:ext>
          </c:extLst>
        </c:ser>
        <c:ser>
          <c:idx val="1"/>
          <c:order val="1"/>
          <c:tx>
            <c:strRef>
              <c:f>Tabelle1!$A$52</c:f>
              <c:strCache>
                <c:ptCount val="1"/>
                <c:pt idx="0">
                  <c:v>Erwachsene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Tabelle1!$B$50:$N$50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  <c:pt idx="12">
                  <c:v>Summe</c:v>
                </c:pt>
              </c:strCache>
            </c:strRef>
          </c:cat>
          <c:val>
            <c:numRef>
              <c:f>Tabelle1!$B$52:$N$52</c:f>
              <c:numCache>
                <c:formatCode>General</c:formatCode>
                <c:ptCount val="13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6</c:v>
                </c:pt>
                <c:pt idx="7">
                  <c:v>3</c:v>
                </c:pt>
                <c:pt idx="8">
                  <c:v>4</c:v>
                </c:pt>
                <c:pt idx="9">
                  <c:v>7</c:v>
                </c:pt>
                <c:pt idx="10">
                  <c:v>9</c:v>
                </c:pt>
                <c:pt idx="11">
                  <c:v>9</c:v>
                </c:pt>
                <c:pt idx="12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2B-45AD-8993-EB267C63B5DF}"/>
            </c:ext>
          </c:extLst>
        </c:ser>
        <c:ser>
          <c:idx val="2"/>
          <c:order val="2"/>
          <c:tx>
            <c:strRef>
              <c:f>Tabelle1!$A$53</c:f>
              <c:strCache>
                <c:ptCount val="1"/>
                <c:pt idx="0">
                  <c:v>Kinder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Tabelle1!$B$50:$N$50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  <c:pt idx="12">
                  <c:v>Summe</c:v>
                </c:pt>
              </c:strCache>
            </c:strRef>
          </c:cat>
          <c:val>
            <c:numRef>
              <c:f>Tabelle1!$B$53:$N$53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1</c:v>
                </c:pt>
                <c:pt idx="11">
                  <c:v>2</c:v>
                </c:pt>
                <c:pt idx="1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2B-45AD-8993-EB267C63B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9028624"/>
        <c:axId val="699026000"/>
      </c:barChart>
      <c:catAx>
        <c:axId val="69902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9026000"/>
        <c:crosses val="autoZero"/>
        <c:auto val="1"/>
        <c:lblAlgn val="ctr"/>
        <c:lblOffset val="100"/>
        <c:noMultiLvlLbl val="0"/>
      </c:catAx>
      <c:valAx>
        <c:axId val="69902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902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Lebertransplantation UK-Essen </a:t>
            </a:r>
          </a:p>
          <a:p>
            <a:pPr>
              <a:defRPr/>
            </a:pPr>
            <a:r>
              <a:rPr lang="de-DE"/>
              <a:t>n</a:t>
            </a:r>
            <a:r>
              <a:rPr lang="de-DE" baseline="0"/>
              <a:t> = 67</a:t>
            </a:r>
            <a:endParaRPr lang="de-D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699-4336-93C1-A7DC3A81D1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699-4336-93C1-A7DC3A81D1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699-4336-93C1-A7DC3A81D1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699-4336-93C1-A7DC3A81D1D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699-4336-93C1-A7DC3A81D1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'LTx2020'!$A$19:$A$23</c:f>
              <c:strCache>
                <c:ptCount val="5"/>
                <c:pt idx="0">
                  <c:v>komp. Angebote</c:v>
                </c:pt>
                <c:pt idx="1">
                  <c:v>ext. Allocation</c:v>
                </c:pt>
                <c:pt idx="2">
                  <c:v>primär</c:v>
                </c:pt>
                <c:pt idx="3">
                  <c:v>HU</c:v>
                </c:pt>
                <c:pt idx="4">
                  <c:v>Lebendspende</c:v>
                </c:pt>
              </c:strCache>
            </c:strRef>
          </c:cat>
          <c:val>
            <c:numRef>
              <c:f>'LTx2020'!$B$19:$B$23</c:f>
              <c:numCache>
                <c:formatCode>General</c:formatCode>
                <c:ptCount val="5"/>
                <c:pt idx="0">
                  <c:v>10</c:v>
                </c:pt>
                <c:pt idx="1">
                  <c:v>11</c:v>
                </c:pt>
                <c:pt idx="2">
                  <c:v>46</c:v>
                </c:pt>
                <c:pt idx="3">
                  <c:v>12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699-4336-93C1-A7DC3A81D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Lebertransplantation 2023</a:t>
            </a:r>
          </a:p>
          <a:p>
            <a:pPr>
              <a:defRPr/>
            </a:pPr>
            <a:r>
              <a:rPr lang="en-US"/>
              <a:t>n</a:t>
            </a:r>
            <a:r>
              <a:rPr lang="en-US" baseline="0"/>
              <a:t> =67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057-438D-94FF-CD2662596D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057-438D-94FF-CD2662596D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057-438D-94FF-CD2662596D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057-438D-94FF-CD2662596DC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'LTx2020'!$A$32:$A$35</c:f>
              <c:strCache>
                <c:ptCount val="4"/>
                <c:pt idx="0">
                  <c:v>LTX 2023</c:v>
                </c:pt>
                <c:pt idx="1">
                  <c:v>Gesamt</c:v>
                </c:pt>
                <c:pt idx="2">
                  <c:v>postmortal</c:v>
                </c:pt>
                <c:pt idx="3">
                  <c:v>Lebendspende</c:v>
                </c:pt>
              </c:strCache>
            </c:strRef>
          </c:cat>
          <c:val>
            <c:numRef>
              <c:f>'LTx2020'!$B$32:$B$35</c:f>
              <c:numCache>
                <c:formatCode>General</c:formatCode>
                <c:ptCount val="4"/>
                <c:pt idx="1">
                  <c:v>67</c:v>
                </c:pt>
                <c:pt idx="2">
                  <c:v>64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057-438D-94FF-CD2662596D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Lebertransplantation 2023</a:t>
            </a:r>
            <a:endParaRPr lang="de-DE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Tabelle1!$A$56</c:f>
              <c:strCache>
                <c:ptCount val="1"/>
                <c:pt idx="0">
                  <c:v>Gesamt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Tabelle1!$B$55:$N$55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  <c:pt idx="12">
                  <c:v>Summe</c:v>
                </c:pt>
              </c:strCache>
            </c:strRef>
          </c:cat>
          <c:val>
            <c:numRef>
              <c:f>Tabelle1!$B$56:$N$56</c:f>
              <c:numCache>
                <c:formatCode>General</c:formatCode>
                <c:ptCount val="13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6</c:v>
                </c:pt>
                <c:pt idx="5">
                  <c:v>6</c:v>
                </c:pt>
                <c:pt idx="6">
                  <c:v>7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10</c:v>
                </c:pt>
                <c:pt idx="11">
                  <c:v>11</c:v>
                </c:pt>
                <c:pt idx="12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CB-42D9-8F81-73CAAA68AD73}"/>
            </c:ext>
          </c:extLst>
        </c:ser>
        <c:ser>
          <c:idx val="1"/>
          <c:order val="1"/>
          <c:tx>
            <c:strRef>
              <c:f>Tabelle1!$A$57</c:f>
              <c:strCache>
                <c:ptCount val="1"/>
                <c:pt idx="0">
                  <c:v>postmortal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Tabelle1!$B$55:$N$55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  <c:pt idx="12">
                  <c:v>Summe</c:v>
                </c:pt>
              </c:strCache>
            </c:strRef>
          </c:cat>
          <c:val>
            <c:numRef>
              <c:f>Tabelle1!$B$57:$N$57</c:f>
              <c:numCache>
                <c:formatCode>General</c:formatCode>
                <c:ptCount val="13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  <c:pt idx="7">
                  <c:v>3</c:v>
                </c:pt>
                <c:pt idx="8">
                  <c:v>5</c:v>
                </c:pt>
                <c:pt idx="9">
                  <c:v>7</c:v>
                </c:pt>
                <c:pt idx="10">
                  <c:v>10</c:v>
                </c:pt>
                <c:pt idx="11">
                  <c:v>11</c:v>
                </c:pt>
                <c:pt idx="12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CB-42D9-8F81-73CAAA68AD73}"/>
            </c:ext>
          </c:extLst>
        </c:ser>
        <c:ser>
          <c:idx val="2"/>
          <c:order val="2"/>
          <c:tx>
            <c:strRef>
              <c:f>Tabelle1!$A$58</c:f>
              <c:strCache>
                <c:ptCount val="1"/>
                <c:pt idx="0">
                  <c:v>Lebendspende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Tabelle1!$B$55:$N$55</c:f>
              <c:strCache>
                <c:ptCount val="13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  <c:pt idx="12">
                  <c:v>Summe</c:v>
                </c:pt>
              </c:strCache>
            </c:strRef>
          </c:cat>
          <c:val>
            <c:numRef>
              <c:f>Tabelle1!$B$58:$N$58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CB-42D9-8F81-73CAAA68AD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8611400"/>
        <c:axId val="698611728"/>
      </c:barChart>
      <c:catAx>
        <c:axId val="698611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8611728"/>
        <c:crosses val="autoZero"/>
        <c:auto val="1"/>
        <c:lblAlgn val="ctr"/>
        <c:lblOffset val="100"/>
        <c:noMultiLvlLbl val="0"/>
      </c:catAx>
      <c:valAx>
        <c:axId val="698611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8611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Ext. Allocation</a:t>
            </a:r>
          </a:p>
          <a:p>
            <a:pPr>
              <a:defRPr/>
            </a:pPr>
            <a:r>
              <a:rPr lang="de-DE"/>
              <a:t>LTx 2023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'LTx2020'!$A$3</c:f>
              <c:strCache>
                <c:ptCount val="1"/>
                <c:pt idx="0">
                  <c:v>ext. Allocation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'LTx2020'!$B$2:$M$2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'LTx2020'!$B$3:$M$3</c:f>
              <c:numCache>
                <c:formatCode>General</c:formatCode>
                <c:ptCount val="12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3</c:v>
                </c:pt>
                <c:pt idx="4">
                  <c:v>11</c:v>
                </c:pt>
                <c:pt idx="5">
                  <c:v>3</c:v>
                </c:pt>
                <c:pt idx="6">
                  <c:v>5</c:v>
                </c:pt>
                <c:pt idx="7">
                  <c:v>5</c:v>
                </c:pt>
                <c:pt idx="8">
                  <c:v>3</c:v>
                </c:pt>
                <c:pt idx="9">
                  <c:v>3</c:v>
                </c:pt>
                <c:pt idx="10">
                  <c:v>10</c:v>
                </c:pt>
                <c:pt idx="1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15-4BB1-BBCF-7C76F6532B64}"/>
            </c:ext>
          </c:extLst>
        </c:ser>
        <c:ser>
          <c:idx val="1"/>
          <c:order val="1"/>
          <c:tx>
            <c:strRef>
              <c:f>'LTx2020'!$A$4</c:f>
              <c:strCache>
                <c:ptCount val="1"/>
                <c:pt idx="0">
                  <c:v>LTx ext. Allocation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'LTx2020'!$B$2:$M$2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'LTx2020'!$B$4:$M$4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15-4BB1-BBCF-7C76F6532B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4112696"/>
        <c:axId val="494113680"/>
      </c:barChart>
      <c:catAx>
        <c:axId val="494112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4113680"/>
        <c:crosses val="autoZero"/>
        <c:auto val="1"/>
        <c:lblAlgn val="ctr"/>
        <c:lblOffset val="100"/>
        <c:noMultiLvlLbl val="0"/>
      </c:catAx>
      <c:valAx>
        <c:axId val="49411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94112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400" b="0" i="0" baseline="0">
                <a:effectLst/>
              </a:rPr>
              <a:t>Komp. Angebote</a:t>
            </a:r>
            <a:endParaRPr lang="de-DE" sz="1400">
              <a:effectLst/>
            </a:endParaRPr>
          </a:p>
          <a:p>
            <a:pPr>
              <a:defRPr/>
            </a:pPr>
            <a:r>
              <a:rPr lang="de-DE" sz="1400" b="0" i="0" baseline="0">
                <a:effectLst/>
              </a:rPr>
              <a:t>LTx 2023</a:t>
            </a:r>
            <a:endParaRPr lang="de-DE" sz="1400">
              <a:effectLst/>
            </a:endParaRPr>
          </a:p>
          <a:p>
            <a:pPr>
              <a:defRPr/>
            </a:pPr>
            <a:endParaRPr lang="de-D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'LTx2020'!$A$6</c:f>
              <c:strCache>
                <c:ptCount val="1"/>
                <c:pt idx="0">
                  <c:v>komp. Angebote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'LTx2020'!$B$5:$M$5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'LTx2020'!$B$6:$M$6</c:f>
              <c:numCache>
                <c:formatCode>General</c:formatCode>
                <c:ptCount val="12"/>
                <c:pt idx="0">
                  <c:v>8</c:v>
                </c:pt>
                <c:pt idx="1">
                  <c:v>16</c:v>
                </c:pt>
                <c:pt idx="2">
                  <c:v>10</c:v>
                </c:pt>
                <c:pt idx="3">
                  <c:v>12</c:v>
                </c:pt>
                <c:pt idx="4">
                  <c:v>13</c:v>
                </c:pt>
                <c:pt idx="5">
                  <c:v>13</c:v>
                </c:pt>
                <c:pt idx="6">
                  <c:v>17</c:v>
                </c:pt>
                <c:pt idx="7">
                  <c:v>13</c:v>
                </c:pt>
                <c:pt idx="8">
                  <c:v>12</c:v>
                </c:pt>
                <c:pt idx="9">
                  <c:v>28</c:v>
                </c:pt>
                <c:pt idx="10">
                  <c:v>7</c:v>
                </c:pt>
                <c:pt idx="1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84-4282-8C4E-4972EB58B05C}"/>
            </c:ext>
          </c:extLst>
        </c:ser>
        <c:ser>
          <c:idx val="1"/>
          <c:order val="1"/>
          <c:tx>
            <c:strRef>
              <c:f>'LTx2020'!$A$7</c:f>
              <c:strCache>
                <c:ptCount val="1"/>
                <c:pt idx="0">
                  <c:v>LTx komp. Angebote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'LTx2020'!$B$5:$M$5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Mrz</c:v>
                </c:pt>
                <c:pt idx="3">
                  <c:v>Apr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'LTx2020'!$B$7:$M$7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2</c:v>
                </c:pt>
                <c:pt idx="9">
                  <c:v>2</c:v>
                </c:pt>
                <c:pt idx="10">
                  <c:v>0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84-4282-8C4E-4972EB58B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4132240"/>
        <c:axId val="574136832"/>
      </c:barChart>
      <c:catAx>
        <c:axId val="57413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4136832"/>
        <c:crosses val="autoZero"/>
        <c:auto val="1"/>
        <c:lblAlgn val="ctr"/>
        <c:lblOffset val="100"/>
        <c:noMultiLvlLbl val="0"/>
      </c:catAx>
      <c:valAx>
        <c:axId val="57413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413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hteck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2973388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de-DE" dirty="0" smtClean="0"/>
              <a:t>Prof Dr.med. Andreas Paul</a:t>
            </a:r>
            <a:endParaRPr lang="de-DE" dirty="0"/>
          </a:p>
        </p:txBody>
      </p:sp>
      <p:sp>
        <p:nvSpPr>
          <p:cNvPr id="77827" name="Rechteck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3"/>
            <a:ext cx="2897188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7828" name="Rechteck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8803"/>
            <a:ext cx="29733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7829" name="Rechteck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48803"/>
            <a:ext cx="28971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14A5C15-8AAF-448B-93C1-6F3588AEB27F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877110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hteck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2973388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de-DE" dirty="0" smtClean="0"/>
              <a:t>Prof Dr.med. Andreas Paul</a:t>
            </a:r>
            <a:endParaRPr lang="de-DE" dirty="0"/>
          </a:p>
        </p:txBody>
      </p:sp>
      <p:sp>
        <p:nvSpPr>
          <p:cNvPr id="34819" name="Rechteck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3"/>
            <a:ext cx="2897188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7412" name="Rechteck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2138" y="762000"/>
            <a:ext cx="560070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hteck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2" y="4724403"/>
            <a:ext cx="4954588" cy="44957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hteck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8803"/>
            <a:ext cx="29733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4823" name="Rechteck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8803"/>
            <a:ext cx="28971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DE91EA9-043C-47EB-92A2-6A1AE6F30EBC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972063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54864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09728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4592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19456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56AE84A-E65A-A64A-A6F6-1752C6E768A6}"/>
              </a:ext>
            </a:extLst>
          </p:cNvPr>
          <p:cNvSpPr/>
          <p:nvPr userDrawn="1"/>
        </p:nvSpPr>
        <p:spPr>
          <a:xfrm>
            <a:off x="0" y="0"/>
            <a:ext cx="10287000" cy="642310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3000"/>
                  <a:lumOff val="97000"/>
                </a:schemeClr>
              </a:gs>
              <a:gs pos="100000">
                <a:schemeClr val="bg1">
                  <a:lumMod val="83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50" dirty="0">
              <a:latin typeface="+mj-lt"/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2B62A7E9-A1A4-4B78-A24C-CE7AD4996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9062" y="6511751"/>
            <a:ext cx="470544" cy="276999"/>
          </a:xfrm>
          <a:prstGeom prst="rect">
            <a:avLst/>
          </a:prstGeom>
        </p:spPr>
        <p:txBody>
          <a:bodyPr/>
          <a:lstStyle>
            <a:lvl1pPr algn="l">
              <a:defRPr sz="1013" baseline="0">
                <a:solidFill>
                  <a:schemeClr val="bg1">
                    <a:lumMod val="65000"/>
                  </a:schemeClr>
                </a:solidFill>
                <a:latin typeface="TheSans 7-Bold" pitchFamily="2" charset="0"/>
              </a:defRPr>
            </a:lvl1pPr>
          </a:lstStyle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1">
            <a:extLst>
              <a:ext uri="{FF2B5EF4-FFF2-40B4-BE49-F238E27FC236}">
                <a16:creationId xmlns:a16="http://schemas.microsoft.com/office/drawing/2014/main" id="{C24C6526-CD06-4080-92F3-348CFC2FE6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12881" y="174172"/>
            <a:ext cx="2977412" cy="383041"/>
          </a:xfrm>
          <a:prstGeom prst="rect">
            <a:avLst/>
          </a:prstGeom>
        </p:spPr>
        <p:txBody>
          <a:bodyPr lIns="0"/>
          <a:lstStyle>
            <a:lvl1pPr marL="0" indent="0" algn="r">
              <a:buNone/>
              <a:defRPr sz="844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indent="0" algn="r">
              <a:buNone/>
            </a:pPr>
            <a:r>
              <a:rPr lang="de-DE" sz="844" dirty="0"/>
              <a:t>Autor (anpassen)</a:t>
            </a:r>
            <a:endParaRPr lang="de-DE" sz="844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0434B6B2-E7A2-D640-ADE3-E4BDABCC2A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18594" y="3458766"/>
            <a:ext cx="8468406" cy="1428313"/>
          </a:xfrm>
          <a:prstGeom prst="rect">
            <a:avLst/>
          </a:prstGeom>
          <a:solidFill>
            <a:schemeClr val="tx1">
              <a:lumMod val="75000"/>
              <a:lumOff val="25000"/>
              <a:alpha val="27000"/>
            </a:schemeClr>
          </a:solidFill>
        </p:spPr>
        <p:txBody>
          <a:bodyPr wrap="square" lIns="288000" tIns="360000" rIns="288000" bIns="360000" anchor="ctr" anchorCtr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4557" b="1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Ich bin der Titel der Präsentation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C220CD16-DFA2-8545-8456-A49E22B264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33" y="832528"/>
            <a:ext cx="5887102" cy="268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9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439CEEF-C6DC-4411-AA7F-8CB92A55B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3452556E-02D3-4D30-B448-A665CD4E73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1503" y="603217"/>
            <a:ext cx="9092831" cy="1108018"/>
          </a:xfrm>
          <a:prstGeom prst="rect">
            <a:avLst/>
          </a:prstGeom>
        </p:spPr>
        <p:txBody>
          <a:bodyPr lIns="0" tIns="108000" bIns="108000"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84"/>
              </a:spcBef>
              <a:buFontTx/>
              <a:buNone/>
              <a:defRPr sz="2953" baseline="0">
                <a:solidFill>
                  <a:srgbClr val="00338D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67825CB3-45C7-42F8-82A5-03DB803168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1503" y="1711235"/>
            <a:ext cx="4447524" cy="4450080"/>
          </a:xfrm>
          <a:prstGeom prst="rect">
            <a:avLst/>
          </a:prstGeom>
        </p:spPr>
        <p:txBody>
          <a:bodyPr lIns="0" tIns="180000"/>
          <a:lstStyle>
            <a:lvl1pPr marL="192893" indent="-192893" algn="l">
              <a:lnSpc>
                <a:spcPts val="1899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519" baseline="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A4A6A421-0A2F-4D7A-82E8-106C6BD344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32771" y="1711235"/>
            <a:ext cx="4447524" cy="4450080"/>
          </a:xfrm>
          <a:prstGeom prst="rect">
            <a:avLst/>
          </a:prstGeom>
        </p:spPr>
        <p:txBody>
          <a:bodyPr lIns="0" tIns="180000"/>
          <a:lstStyle>
            <a:lvl1pPr marL="192893" indent="-192893" algn="l">
              <a:lnSpc>
                <a:spcPts val="1899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519" baseline="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8554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439CEEF-C6DC-4411-AA7F-8CB92A55B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6FD29362-ABAB-4FCF-8A79-623B0A0270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1503" y="603217"/>
            <a:ext cx="9092831" cy="1108018"/>
          </a:xfrm>
          <a:prstGeom prst="rect">
            <a:avLst/>
          </a:prstGeom>
        </p:spPr>
        <p:txBody>
          <a:bodyPr lIns="0" tIns="108000" bIns="108000"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84"/>
              </a:spcBef>
              <a:buFontTx/>
              <a:buNone/>
              <a:defRPr sz="2953" baseline="0">
                <a:solidFill>
                  <a:srgbClr val="00338D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EB228363-D434-41AC-9A4B-0D77D57971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1502" y="1711235"/>
            <a:ext cx="9092831" cy="4450080"/>
          </a:xfrm>
          <a:prstGeom prst="rect">
            <a:avLst/>
          </a:prstGeom>
        </p:spPr>
        <p:txBody>
          <a:bodyPr lIns="0" tIns="180000"/>
          <a:lstStyle>
            <a:lvl1pPr marL="192893" indent="-192893" algn="l">
              <a:lnSpc>
                <a:spcPts val="1899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519" baseline="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2839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mit vi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439CEEF-C6DC-4411-AA7F-8CB92A55B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6FD29362-ABAB-4FCF-8A79-623B0A0270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1503" y="603217"/>
            <a:ext cx="9092831" cy="1108018"/>
          </a:xfrm>
          <a:prstGeom prst="rect">
            <a:avLst/>
          </a:prstGeom>
        </p:spPr>
        <p:txBody>
          <a:bodyPr lIns="0" tIns="108000" bIns="108000"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84"/>
              </a:spcBef>
              <a:buFontTx/>
              <a:buNone/>
              <a:defRPr sz="2953" baseline="0">
                <a:solidFill>
                  <a:srgbClr val="00338D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EB228363-D434-41AC-9A4B-0D77D57971B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1502" y="1711235"/>
            <a:ext cx="9092831" cy="4450080"/>
          </a:xfrm>
          <a:prstGeom prst="rect">
            <a:avLst/>
          </a:prstGeom>
        </p:spPr>
        <p:txBody>
          <a:bodyPr lIns="0" tIns="180000"/>
          <a:lstStyle>
            <a:lvl1pPr marL="192893" indent="-192893" algn="l">
              <a:lnSpc>
                <a:spcPct val="13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519" baseline="0">
                <a:latin typeface="+mn-lt"/>
              </a:defRPr>
            </a:lvl1pPr>
          </a:lstStyle>
          <a:p>
            <a:r>
              <a:rPr lang="de-DE" dirty="0"/>
              <a:t>Folie mit viel Text</a:t>
            </a:r>
          </a:p>
        </p:txBody>
      </p:sp>
    </p:spTree>
    <p:extLst>
      <p:ext uri="{BB962C8B-B14F-4D97-AF65-F5344CB8AC3E}">
        <p14:creationId xmlns:p14="http://schemas.microsoft.com/office/powerpoint/2010/main" val="3824463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439CEEF-C6DC-4411-AA7F-8CB92A55B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690AC82-D109-4319-BBCE-CAB1BBF35A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9548" y="1173480"/>
            <a:ext cx="3636540" cy="430997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844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Textplatzhalter 16">
            <a:extLst>
              <a:ext uri="{FF2B5EF4-FFF2-40B4-BE49-F238E27FC236}">
                <a16:creationId xmlns:a16="http://schemas.microsoft.com/office/drawing/2014/main" id="{24942C39-D09B-4E7E-BB82-5EC4619A84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1504" y="603217"/>
            <a:ext cx="5382766" cy="1108018"/>
          </a:xfrm>
          <a:prstGeom prst="rect">
            <a:avLst/>
          </a:prstGeom>
        </p:spPr>
        <p:txBody>
          <a:bodyPr lIns="0" tIns="108000" bIns="108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84"/>
              </a:spcBef>
              <a:buFontTx/>
              <a:buNone/>
              <a:defRPr sz="2953" baseline="0">
                <a:solidFill>
                  <a:srgbClr val="00338D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EF60FC0-64AF-4D10-9431-35E2BBF01B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1503" y="1711235"/>
            <a:ext cx="5382767" cy="4450080"/>
          </a:xfrm>
          <a:prstGeom prst="rect">
            <a:avLst/>
          </a:prstGeom>
        </p:spPr>
        <p:txBody>
          <a:bodyPr lIns="0" tIns="180000"/>
          <a:lstStyle>
            <a:lvl1pPr marL="192893" indent="-192893" algn="l">
              <a:lnSpc>
                <a:spcPts val="1899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519" baseline="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71234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und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439CEEF-C6DC-4411-AA7F-8CB92A55B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690AC82-D109-4319-BBCE-CAB1BBF35A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13804" y="1160323"/>
            <a:ext cx="4219587" cy="500099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844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Textplatzhalter 16">
            <a:extLst>
              <a:ext uri="{FF2B5EF4-FFF2-40B4-BE49-F238E27FC236}">
                <a16:creationId xmlns:a16="http://schemas.microsoft.com/office/drawing/2014/main" id="{C5E8BD5B-C0C6-467D-941D-9D1467358E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46492" y="603217"/>
            <a:ext cx="5737842" cy="1108018"/>
          </a:xfrm>
          <a:prstGeom prst="rect">
            <a:avLst/>
          </a:prstGeom>
        </p:spPr>
        <p:txBody>
          <a:bodyPr lIns="0" tIns="108000" bIns="108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84"/>
              </a:spcBef>
              <a:buFontTx/>
              <a:buNone/>
              <a:defRPr sz="2953" baseline="0">
                <a:solidFill>
                  <a:srgbClr val="00338D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057E42D3-88A7-4F32-B092-0AECD41C3F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46492" y="1711235"/>
            <a:ext cx="5731796" cy="4450080"/>
          </a:xfrm>
          <a:prstGeom prst="rect">
            <a:avLst/>
          </a:prstGeom>
        </p:spPr>
        <p:txBody>
          <a:bodyPr lIns="0" tIns="180000"/>
          <a:lstStyle>
            <a:lvl1pPr marL="192893" indent="-192893" algn="l">
              <a:lnSpc>
                <a:spcPts val="1899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519" baseline="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05667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439CEEF-C6DC-4411-AA7F-8CB92A55B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Bildplatzhalter 12">
            <a:extLst>
              <a:ext uri="{FF2B5EF4-FFF2-40B4-BE49-F238E27FC236}">
                <a16:creationId xmlns:a16="http://schemas.microsoft.com/office/drawing/2014/main" id="{95E939FD-6546-4690-BBB4-E6BC256C68B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4989196" cy="6453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 sz="844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2FE3E160-E97B-42A0-A493-005C9DD67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6587" y="603217"/>
            <a:ext cx="4497747" cy="1108018"/>
          </a:xfrm>
          <a:prstGeom prst="rect">
            <a:avLst/>
          </a:prstGeom>
        </p:spPr>
        <p:txBody>
          <a:bodyPr lIns="0" tIns="108000" bIns="108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84"/>
              </a:spcBef>
              <a:buFontTx/>
              <a:buNone/>
              <a:defRPr sz="2953" baseline="0">
                <a:solidFill>
                  <a:srgbClr val="00338D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87C6C6F3-EE63-4ACC-AAEC-23DD58BCC5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6587" y="1711235"/>
            <a:ext cx="4497747" cy="4450080"/>
          </a:xfrm>
          <a:prstGeom prst="rect">
            <a:avLst/>
          </a:prstGeom>
        </p:spPr>
        <p:txBody>
          <a:bodyPr lIns="0" tIns="180000"/>
          <a:lstStyle>
            <a:lvl1pPr marL="192893" indent="-192893" algn="l">
              <a:lnSpc>
                <a:spcPts val="1899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519" baseline="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43368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ellen Ty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439CEEF-C6DC-4411-AA7F-8CB92A55B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A45CC4EA-A552-41AF-A852-242E9F1E174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1502" y="5922057"/>
            <a:ext cx="9094974" cy="52369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844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B58EABD7-30D3-423D-9020-C24977B222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1503" y="603217"/>
            <a:ext cx="9092831" cy="1108018"/>
          </a:xfrm>
          <a:prstGeom prst="rect">
            <a:avLst/>
          </a:prstGeom>
        </p:spPr>
        <p:txBody>
          <a:bodyPr lIns="0" tIns="108000" bIns="108000"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84"/>
              </a:spcBef>
              <a:buFontTx/>
              <a:buNone/>
              <a:defRPr sz="2953" baseline="0">
                <a:solidFill>
                  <a:srgbClr val="00338D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Tabellenüberschrift</a:t>
            </a:r>
          </a:p>
        </p:txBody>
      </p:sp>
    </p:spTree>
    <p:extLst>
      <p:ext uri="{BB962C8B-B14F-4D97-AF65-F5344CB8AC3E}">
        <p14:creationId xmlns:p14="http://schemas.microsoft.com/office/powerpoint/2010/main" val="3218133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ellen Ty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439CEEF-C6DC-4411-AA7F-8CB92A55B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A45CC4EA-A552-41AF-A852-242E9F1E174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1502" y="5922057"/>
            <a:ext cx="9094974" cy="52369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844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Bildplatzhalter 10">
            <a:extLst>
              <a:ext uri="{FF2B5EF4-FFF2-40B4-BE49-F238E27FC236}">
                <a16:creationId xmlns:a16="http://schemas.microsoft.com/office/drawing/2014/main" id="{E6961F5D-0C1C-4EC3-9C1C-FE9D8D3E3A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9115" y="1740979"/>
            <a:ext cx="989402" cy="11726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844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Bildplatzhalter 10">
            <a:extLst>
              <a:ext uri="{FF2B5EF4-FFF2-40B4-BE49-F238E27FC236}">
                <a16:creationId xmlns:a16="http://schemas.microsoft.com/office/drawing/2014/main" id="{E7B56187-0105-45F9-B68E-78D7737204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82818" y="1740979"/>
            <a:ext cx="989402" cy="11726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844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2B87BFCA-5AED-43A5-A46F-4C5CEEA92A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56521" y="1740979"/>
            <a:ext cx="989402" cy="11726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844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Bildplatzhalter 10">
            <a:extLst>
              <a:ext uri="{FF2B5EF4-FFF2-40B4-BE49-F238E27FC236}">
                <a16:creationId xmlns:a16="http://schemas.microsoft.com/office/drawing/2014/main" id="{C0503099-9DEB-4BA5-9D37-9E10129084C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24762" y="1740979"/>
            <a:ext cx="989402" cy="11726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844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3264C458-D681-446E-976F-EF805F39A5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87540" y="1740979"/>
            <a:ext cx="989402" cy="11726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844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6C01FBE5-D1D8-4293-910E-E68C5A4C78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1503" y="603217"/>
            <a:ext cx="9092831" cy="1108018"/>
          </a:xfrm>
          <a:prstGeom prst="rect">
            <a:avLst/>
          </a:prstGeom>
        </p:spPr>
        <p:txBody>
          <a:bodyPr lIns="0" tIns="108000" bIns="108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84"/>
              </a:spcBef>
              <a:buFontTx/>
              <a:buNone/>
              <a:defRPr sz="2953" baseline="0">
                <a:solidFill>
                  <a:srgbClr val="00338D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Tabellenüberschrift</a:t>
            </a:r>
          </a:p>
        </p:txBody>
      </p:sp>
    </p:spTree>
    <p:extLst>
      <p:ext uri="{BB962C8B-B14F-4D97-AF65-F5344CB8AC3E}">
        <p14:creationId xmlns:p14="http://schemas.microsoft.com/office/powerpoint/2010/main" val="2714332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1F5681C-5179-419F-B18D-4639927E5BCB}"/>
              </a:ext>
            </a:extLst>
          </p:cNvPr>
          <p:cNvSpPr/>
          <p:nvPr userDrawn="1"/>
        </p:nvSpPr>
        <p:spPr>
          <a:xfrm>
            <a:off x="0" y="1"/>
            <a:ext cx="10293888" cy="6453051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47" dirty="0">
              <a:solidFill>
                <a:srgbClr val="EC65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02B3D1-11AF-413C-8168-9A4B9EBCD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3F88FB4F-1F80-44B4-8E81-381B185DF4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980" y="1116871"/>
            <a:ext cx="2672783" cy="1445139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ctr">
              <a:buFontTx/>
              <a:buNone/>
              <a:defRPr sz="7594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de-DE" dirty="0"/>
              <a:t>0.000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2A01F991-869A-47C9-9CBF-F1ABC43B44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980" y="2350284"/>
            <a:ext cx="2672783" cy="362984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ctr">
              <a:buFontTx/>
              <a:buNone/>
              <a:defRPr sz="1519" cap="all" baseline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/>
            <a:r>
              <a:rPr lang="de-DE" dirty="0"/>
              <a:t>Hier steht ein </a:t>
            </a:r>
            <a:r>
              <a:rPr lang="de-DE" dirty="0" err="1"/>
              <a:t>keyfact</a:t>
            </a:r>
            <a:endParaRPr lang="de-DE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9D7D1E92-F845-4043-B8B7-7523F6AB86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1497" y="3466011"/>
            <a:ext cx="1584385" cy="65967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519" cap="all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de-DE" dirty="0"/>
              <a:t>Hier steht </a:t>
            </a:r>
            <a:br>
              <a:rPr lang="de-DE" dirty="0"/>
            </a:br>
            <a:r>
              <a:rPr lang="de-DE" dirty="0"/>
              <a:t>ein </a:t>
            </a:r>
            <a:r>
              <a:rPr lang="de-DE" dirty="0" err="1"/>
              <a:t>keyfact</a:t>
            </a:r>
            <a:endParaRPr lang="de-DE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4CD460FE-2010-4145-9F73-36DAB05E39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2914" y="4157517"/>
            <a:ext cx="1786448" cy="138436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10126" cap="all" baseline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/>
            <a:r>
              <a:rPr lang="de-DE" dirty="0"/>
              <a:t>00</a:t>
            </a:r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130396A0-6F39-49A7-B90B-3FF3B54F48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53729" y="5535715"/>
            <a:ext cx="1848530" cy="393056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ctr">
              <a:buFontTx/>
              <a:buNone/>
              <a:defRPr sz="1688" cap="all" baseline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/>
            <a:r>
              <a:rPr lang="de-DE" dirty="0"/>
              <a:t>K e y f a c t</a:t>
            </a:r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C511E806-0756-47FD-B01B-7CE8A947EC9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06891" y="1789247"/>
            <a:ext cx="1825483" cy="294805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r">
              <a:buFontTx/>
              <a:buNone/>
              <a:defRPr sz="16032" spc="-253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de-DE" dirty="0"/>
              <a:t>0.</a:t>
            </a:r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B73BD255-F5D0-4345-A9F8-9166F07329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33233" y="1571315"/>
            <a:ext cx="1889781" cy="2196563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buFontTx/>
              <a:buNone/>
              <a:defRPr sz="11813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de-DE" dirty="0"/>
              <a:t>00</a:t>
            </a:r>
          </a:p>
        </p:txBody>
      </p:sp>
      <p:sp>
        <p:nvSpPr>
          <p:cNvPr id="16" name="Textplatzhalter 16">
            <a:extLst>
              <a:ext uri="{FF2B5EF4-FFF2-40B4-BE49-F238E27FC236}">
                <a16:creationId xmlns:a16="http://schemas.microsoft.com/office/drawing/2014/main" id="{F9717CAB-BE2F-490E-B3D5-8E293A2A2BD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13419" y="3754777"/>
            <a:ext cx="1363946" cy="46769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sz="1013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Hier steht ein </a:t>
            </a:r>
            <a:r>
              <a:rPr lang="de-DE" dirty="0" err="1"/>
              <a:t>keyfact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2C4CB78-DE68-4834-97E2-78E11DB59C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78174" y="4795157"/>
            <a:ext cx="4326051" cy="89314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FontTx/>
              <a:buNone/>
              <a:defRPr sz="5063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de-DE" dirty="0"/>
              <a:t>00 Milliarden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287E3A13-EA76-450E-97EA-BBBB14947A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02280" y="5543414"/>
            <a:ext cx="4277836" cy="31024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1181" cap="none" baseline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/>
            <a:r>
              <a:rPr lang="de-DE" dirty="0"/>
              <a:t>Hier steht ein </a:t>
            </a:r>
            <a:r>
              <a:rPr lang="de-DE" dirty="0" err="1"/>
              <a:t>Keyfact</a:t>
            </a:r>
            <a:endParaRPr lang="de-DE" dirty="0"/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859DFA4-86CC-4B26-98E3-DC29DB22172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38902" y="2568782"/>
            <a:ext cx="2218134" cy="1896096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r">
              <a:buFontTx/>
              <a:buNone/>
              <a:defRPr sz="10126" cap="all" baseline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de-DE" dirty="0"/>
              <a:t>0,0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051AB301-51D6-4B50-A164-C47D48C5B2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87808" y="4105975"/>
            <a:ext cx="1331798" cy="272832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r">
              <a:buFontTx/>
              <a:buNone/>
              <a:defRPr sz="1013" cap="none" baseline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/>
            <a:r>
              <a:rPr lang="de-DE" dirty="0"/>
              <a:t>X-Anteil</a:t>
            </a:r>
          </a:p>
        </p:txBody>
      </p:sp>
      <p:sp>
        <p:nvSpPr>
          <p:cNvPr id="21" name="Textplatzhalter 16">
            <a:extLst>
              <a:ext uri="{FF2B5EF4-FFF2-40B4-BE49-F238E27FC236}">
                <a16:creationId xmlns:a16="http://schemas.microsoft.com/office/drawing/2014/main" id="{25E71305-A29E-4CEC-ADE4-F2B0575494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414441" y="3401785"/>
            <a:ext cx="505164" cy="693523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r">
              <a:buFontTx/>
              <a:buNone/>
              <a:defRPr sz="3375" cap="all" baseline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de-DE" dirty="0"/>
              <a:t>%</a:t>
            </a:r>
          </a:p>
        </p:txBody>
      </p:sp>
      <p:sp>
        <p:nvSpPr>
          <p:cNvPr id="22" name="Textplatzhalter 16">
            <a:extLst>
              <a:ext uri="{FF2B5EF4-FFF2-40B4-BE49-F238E27FC236}">
                <a16:creationId xmlns:a16="http://schemas.microsoft.com/office/drawing/2014/main" id="{913A3BE5-FA93-4497-B4C0-483BE6D3078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205491" y="2705754"/>
            <a:ext cx="986408" cy="2728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>
              <a:buFontTx/>
              <a:buNone/>
              <a:defRPr sz="1013" cap="none" baseline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/>
            <a:r>
              <a:rPr lang="de-DE" dirty="0"/>
              <a:t>Mehr als</a:t>
            </a:r>
          </a:p>
        </p:txBody>
      </p:sp>
      <p:sp>
        <p:nvSpPr>
          <p:cNvPr id="23" name="Textplatzhalter 16">
            <a:extLst>
              <a:ext uri="{FF2B5EF4-FFF2-40B4-BE49-F238E27FC236}">
                <a16:creationId xmlns:a16="http://schemas.microsoft.com/office/drawing/2014/main" id="{705EF4D7-D17F-4A30-83F0-5A5B9FF791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87582" y="583845"/>
            <a:ext cx="3695745" cy="99418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l">
              <a:buFontTx/>
              <a:buNone/>
              <a:defRPr sz="5063" cap="all" baseline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de-DE" dirty="0"/>
              <a:t>00.000.000</a:t>
            </a:r>
          </a:p>
        </p:txBody>
      </p: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820E812B-BC38-4079-8C89-B3FE32830A6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803657" y="1399774"/>
            <a:ext cx="3695745" cy="362984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buFontTx/>
              <a:buNone/>
              <a:defRPr sz="1519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Hier steht ein </a:t>
            </a:r>
            <a:r>
              <a:rPr lang="de-DE" dirty="0" err="1"/>
              <a:t>keyfact</a:t>
            </a:r>
            <a:endParaRPr lang="de-DE" dirty="0"/>
          </a:p>
        </p:txBody>
      </p:sp>
      <p:sp>
        <p:nvSpPr>
          <p:cNvPr id="27" name="Textplatzhalter 16">
            <a:extLst>
              <a:ext uri="{FF2B5EF4-FFF2-40B4-BE49-F238E27FC236}">
                <a16:creationId xmlns:a16="http://schemas.microsoft.com/office/drawing/2014/main" id="{4021A13D-A4DC-4297-85BA-EE669DCEE0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2729" y="526108"/>
            <a:ext cx="4876736" cy="756718"/>
          </a:xfrm>
          <a:prstGeom prst="rect">
            <a:avLst/>
          </a:prstGeom>
        </p:spPr>
        <p:txBody>
          <a:bodyPr tIns="108000" bIns="108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84"/>
              </a:spcBef>
              <a:buFontTx/>
              <a:buNone/>
              <a:defRPr sz="2953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Keyfacts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8658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- Konta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1F5681C-5179-419F-B18D-4639927E5BCB}"/>
              </a:ext>
            </a:extLst>
          </p:cNvPr>
          <p:cNvSpPr/>
          <p:nvPr userDrawn="1"/>
        </p:nvSpPr>
        <p:spPr>
          <a:xfrm>
            <a:off x="0" y="557213"/>
            <a:ext cx="10287000" cy="6300787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47" dirty="0"/>
          </a:p>
        </p:txBody>
      </p:sp>
      <p:sp>
        <p:nvSpPr>
          <p:cNvPr id="8" name="Bildplatzhalter 10">
            <a:extLst>
              <a:ext uri="{FF2B5EF4-FFF2-40B4-BE49-F238E27FC236}">
                <a16:creationId xmlns:a16="http://schemas.microsoft.com/office/drawing/2014/main" id="{C862BB49-2E0A-43DF-AB95-81A36A1A16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1503" y="2201238"/>
            <a:ext cx="1265676" cy="150006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844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614C326-FA7F-49DF-A7C3-BD938E5A18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20056" y="2515035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Bezeichnung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05EDE8D-E209-4992-83BE-7D56968CCF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20056" y="2265442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589422CA-EDF5-4A38-8C30-8489201774E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91503" y="4166182"/>
            <a:ext cx="1265676" cy="150006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844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377B03DB-9659-4991-83E4-400A08BF105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085661" y="2201238"/>
            <a:ext cx="1265676" cy="150006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844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7" name="Bildplatzhalter 10">
            <a:extLst>
              <a:ext uri="{FF2B5EF4-FFF2-40B4-BE49-F238E27FC236}">
                <a16:creationId xmlns:a16="http://schemas.microsoft.com/office/drawing/2014/main" id="{AB5EE05C-924C-46FA-A7E6-0B30D8A5BBF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085661" y="4166182"/>
            <a:ext cx="1265676" cy="150006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844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BE8F135C-E63C-47FD-88E9-B2A8FFB772E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020056" y="2818077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Telefon	09 99/ 99 99 99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4E5C6C61-FA54-4DCB-BB03-20BA6925CF2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20056" y="3063316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Fax	09 99/ 99 99 99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7B6460D4-4EAD-46E7-8EF4-77C8C954ADD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20056" y="3366358"/>
            <a:ext cx="2990264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E-Mail	name.nachname@ume.de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482D356E-60F1-440E-AD33-6A31E90659B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14213" y="2515035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Bezeichnung</a:t>
            </a:r>
          </a:p>
        </p:txBody>
      </p:sp>
      <p:sp>
        <p:nvSpPr>
          <p:cNvPr id="32" name="Textplatzhalter 10">
            <a:extLst>
              <a:ext uri="{FF2B5EF4-FFF2-40B4-BE49-F238E27FC236}">
                <a16:creationId xmlns:a16="http://schemas.microsoft.com/office/drawing/2014/main" id="{D1421593-9A42-4756-B6BD-B6A56D561D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14213" y="2265442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3" name="Textplatzhalter 10">
            <a:extLst>
              <a:ext uri="{FF2B5EF4-FFF2-40B4-BE49-F238E27FC236}">
                <a16:creationId xmlns:a16="http://schemas.microsoft.com/office/drawing/2014/main" id="{749846E8-6C24-4D72-AC28-382400701F1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14213" y="2818077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Telefon	09 99/ 99 99 99</a:t>
            </a:r>
          </a:p>
        </p:txBody>
      </p:sp>
      <p:sp>
        <p:nvSpPr>
          <p:cNvPr id="34" name="Textplatzhalter 10">
            <a:extLst>
              <a:ext uri="{FF2B5EF4-FFF2-40B4-BE49-F238E27FC236}">
                <a16:creationId xmlns:a16="http://schemas.microsoft.com/office/drawing/2014/main" id="{735F71B9-086B-48AB-A0C8-1B34E9A81BA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14213" y="3063316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Fax	09 99/ 99 99 99</a:t>
            </a:r>
          </a:p>
        </p:txBody>
      </p:sp>
      <p:sp>
        <p:nvSpPr>
          <p:cNvPr id="35" name="Textplatzhalter 10">
            <a:extLst>
              <a:ext uri="{FF2B5EF4-FFF2-40B4-BE49-F238E27FC236}">
                <a16:creationId xmlns:a16="http://schemas.microsoft.com/office/drawing/2014/main" id="{A0BAEED4-1C80-46D6-82AF-8B2F690AB9F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514213" y="3366358"/>
            <a:ext cx="3061515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E-Mail	name.nachname@ume.de</a:t>
            </a:r>
          </a:p>
        </p:txBody>
      </p:sp>
      <p:sp>
        <p:nvSpPr>
          <p:cNvPr id="37" name="Textplatzhalter 10">
            <a:extLst>
              <a:ext uri="{FF2B5EF4-FFF2-40B4-BE49-F238E27FC236}">
                <a16:creationId xmlns:a16="http://schemas.microsoft.com/office/drawing/2014/main" id="{7954CAB9-8EC3-4926-8C22-FBF373B7D2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020056" y="4479979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Bezeichnung</a:t>
            </a:r>
          </a:p>
        </p:txBody>
      </p:sp>
      <p:sp>
        <p:nvSpPr>
          <p:cNvPr id="38" name="Textplatzhalter 10">
            <a:extLst>
              <a:ext uri="{FF2B5EF4-FFF2-40B4-BE49-F238E27FC236}">
                <a16:creationId xmlns:a16="http://schemas.microsoft.com/office/drawing/2014/main" id="{870F7206-74CD-491B-8CAA-423B11C2A51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0056" y="4230386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9" name="Textplatzhalter 10">
            <a:extLst>
              <a:ext uri="{FF2B5EF4-FFF2-40B4-BE49-F238E27FC236}">
                <a16:creationId xmlns:a16="http://schemas.microsoft.com/office/drawing/2014/main" id="{48F5EDAB-C2B9-4F9C-89F6-354DE057B66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020056" y="4783021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Telefon	09 99/ 99 99 99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C70044BC-02A7-4D10-97BE-1705CD83E24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020056" y="5028260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Fax	09 99/ 99 99 99</a:t>
            </a:r>
          </a:p>
        </p:txBody>
      </p:sp>
      <p:sp>
        <p:nvSpPr>
          <p:cNvPr id="41" name="Textplatzhalter 10">
            <a:extLst>
              <a:ext uri="{FF2B5EF4-FFF2-40B4-BE49-F238E27FC236}">
                <a16:creationId xmlns:a16="http://schemas.microsoft.com/office/drawing/2014/main" id="{8867ACA4-928D-4EED-90CB-A8A8C749358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0056" y="5326948"/>
            <a:ext cx="2990264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E-Mail	name.nachname@ume.de</a:t>
            </a:r>
          </a:p>
        </p:txBody>
      </p:sp>
      <p:sp>
        <p:nvSpPr>
          <p:cNvPr id="43" name="Textplatzhalter 10">
            <a:extLst>
              <a:ext uri="{FF2B5EF4-FFF2-40B4-BE49-F238E27FC236}">
                <a16:creationId xmlns:a16="http://schemas.microsoft.com/office/drawing/2014/main" id="{90C51CD6-9B41-4176-8135-EDE9D6054B7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14213" y="4468835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Bezeichnung</a:t>
            </a:r>
          </a:p>
        </p:txBody>
      </p:sp>
      <p:sp>
        <p:nvSpPr>
          <p:cNvPr id="44" name="Textplatzhalter 10">
            <a:extLst>
              <a:ext uri="{FF2B5EF4-FFF2-40B4-BE49-F238E27FC236}">
                <a16:creationId xmlns:a16="http://schemas.microsoft.com/office/drawing/2014/main" id="{904F48FA-04CA-47A1-9AD6-D8556A63677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514213" y="4219242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45" name="Textplatzhalter 10">
            <a:extLst>
              <a:ext uri="{FF2B5EF4-FFF2-40B4-BE49-F238E27FC236}">
                <a16:creationId xmlns:a16="http://schemas.microsoft.com/office/drawing/2014/main" id="{FE0925CA-CAC9-4E2B-A8ED-3DA999BE537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514213" y="4771877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Telefon	09 99/ 99 99 99</a:t>
            </a:r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B37DF468-F305-43D7-964C-C54187B6D47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514213" y="5017116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Fax	09 99/ 99 99 99</a:t>
            </a:r>
          </a:p>
        </p:txBody>
      </p:sp>
      <p:sp>
        <p:nvSpPr>
          <p:cNvPr id="47" name="Textplatzhalter 10">
            <a:extLst>
              <a:ext uri="{FF2B5EF4-FFF2-40B4-BE49-F238E27FC236}">
                <a16:creationId xmlns:a16="http://schemas.microsoft.com/office/drawing/2014/main" id="{503AE377-CCDC-4491-B874-77954B7AF64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514213" y="5315804"/>
            <a:ext cx="3061515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E-Mail	name.nachname@ume.de</a:t>
            </a:r>
          </a:p>
        </p:txBody>
      </p:sp>
      <p:sp>
        <p:nvSpPr>
          <p:cNvPr id="30" name="Textplatzhalter 16">
            <a:extLst>
              <a:ext uri="{FF2B5EF4-FFF2-40B4-BE49-F238E27FC236}">
                <a16:creationId xmlns:a16="http://schemas.microsoft.com/office/drawing/2014/main" id="{E14CA82A-14D9-4153-A94B-6BAAD46AF6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1503" y="603217"/>
            <a:ext cx="8679250" cy="1108018"/>
          </a:xfrm>
          <a:prstGeom prst="rect">
            <a:avLst/>
          </a:prstGeom>
        </p:spPr>
        <p:txBody>
          <a:bodyPr lIns="0" tIns="108000" bIns="108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84"/>
              </a:spcBef>
              <a:buFontTx/>
              <a:buNone/>
              <a:defRPr sz="2953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Hier steht ein Schlusswort und Kontakte</a:t>
            </a:r>
          </a:p>
        </p:txBody>
      </p:sp>
    </p:spTree>
    <p:extLst>
      <p:ext uri="{BB962C8B-B14F-4D97-AF65-F5344CB8AC3E}">
        <p14:creationId xmlns:p14="http://schemas.microsoft.com/office/powerpoint/2010/main" val="3492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06D285C1-B69F-435B-899A-B7C51A82FB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57213"/>
            <a:ext cx="10287000" cy="6300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 sz="844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2B62A7E9-A1A4-4B78-A24C-CE7AD4996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9062" y="6511751"/>
            <a:ext cx="470544" cy="276999"/>
          </a:xfrm>
          <a:prstGeom prst="rect">
            <a:avLst/>
          </a:prstGeom>
        </p:spPr>
        <p:txBody>
          <a:bodyPr/>
          <a:lstStyle>
            <a:lvl1pPr algn="l">
              <a:defRPr sz="1013" baseline="0">
                <a:solidFill>
                  <a:schemeClr val="bg1">
                    <a:lumMod val="65000"/>
                  </a:schemeClr>
                </a:solidFill>
                <a:latin typeface="TheSans 7-Bold" pitchFamily="2" charset="0"/>
              </a:defRPr>
            </a:lvl1pPr>
          </a:lstStyle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5D3CCC57-2B67-4A02-8FB3-A17A0DF527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" y="3562267"/>
            <a:ext cx="4930527" cy="2234843"/>
          </a:xfrm>
          <a:prstGeom prst="rect">
            <a:avLst/>
          </a:prstGeom>
          <a:solidFill>
            <a:schemeClr val="tx1">
              <a:lumMod val="75000"/>
              <a:lumOff val="25000"/>
              <a:alpha val="42000"/>
            </a:schemeClr>
          </a:solidFill>
        </p:spPr>
        <p:txBody>
          <a:bodyPr wrap="square" lIns="54000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641" b="1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Ich bin der</a:t>
            </a:r>
            <a:br>
              <a:rPr lang="de-DE" dirty="0"/>
            </a:br>
            <a:r>
              <a:rPr lang="de-DE" dirty="0"/>
              <a:t>Titel der </a:t>
            </a:r>
            <a:br>
              <a:rPr lang="de-DE" dirty="0"/>
            </a:br>
            <a:r>
              <a:rPr lang="de-DE" dirty="0"/>
              <a:t>Präsentation</a:t>
            </a:r>
          </a:p>
        </p:txBody>
      </p:sp>
      <p:sp>
        <p:nvSpPr>
          <p:cNvPr id="15" name="Textplatzhalter 11">
            <a:extLst>
              <a:ext uri="{FF2B5EF4-FFF2-40B4-BE49-F238E27FC236}">
                <a16:creationId xmlns:a16="http://schemas.microsoft.com/office/drawing/2014/main" id="{C24C6526-CD06-4080-92F3-348CFC2FE6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12881" y="174172"/>
            <a:ext cx="2977412" cy="383041"/>
          </a:xfrm>
          <a:prstGeom prst="rect">
            <a:avLst/>
          </a:prstGeom>
        </p:spPr>
        <p:txBody>
          <a:bodyPr lIns="0"/>
          <a:lstStyle>
            <a:lvl1pPr marL="0" indent="0" algn="r">
              <a:buNone/>
              <a:defRPr sz="844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indent="0" algn="r">
              <a:buNone/>
            </a:pPr>
            <a:r>
              <a:rPr lang="de-DE" sz="844" dirty="0"/>
              <a:t>Autor (anpassen)</a:t>
            </a:r>
            <a:endParaRPr lang="de-DE" sz="844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13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hlussfolie - Konta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1F5681C-5179-419F-B18D-4639927E5BCB}"/>
              </a:ext>
            </a:extLst>
          </p:cNvPr>
          <p:cNvSpPr/>
          <p:nvPr userDrawn="1"/>
        </p:nvSpPr>
        <p:spPr>
          <a:xfrm>
            <a:off x="0" y="695483"/>
            <a:ext cx="10287000" cy="6880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47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02B3D1-11AF-413C-8168-9A4B9EBCD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389BF76-DFE7-496A-BA59-D02ACF5C097D}"/>
              </a:ext>
            </a:extLst>
          </p:cNvPr>
          <p:cNvSpPr/>
          <p:nvPr userDrawn="1"/>
        </p:nvSpPr>
        <p:spPr>
          <a:xfrm>
            <a:off x="0" y="6162518"/>
            <a:ext cx="10287000" cy="69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47" dirty="0"/>
          </a:p>
        </p:txBody>
      </p:sp>
      <p:sp>
        <p:nvSpPr>
          <p:cNvPr id="42" name="Textplatzhalter 16">
            <a:extLst>
              <a:ext uri="{FF2B5EF4-FFF2-40B4-BE49-F238E27FC236}">
                <a16:creationId xmlns:a16="http://schemas.microsoft.com/office/drawing/2014/main" id="{A5A2DB63-C7F2-4FAB-9C5D-7F77134BEC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1503" y="603217"/>
            <a:ext cx="8679250" cy="1108018"/>
          </a:xfrm>
          <a:prstGeom prst="rect">
            <a:avLst/>
          </a:prstGeom>
        </p:spPr>
        <p:txBody>
          <a:bodyPr lIns="0" tIns="108000" bIns="108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84"/>
              </a:spcBef>
              <a:buFontTx/>
              <a:buNone/>
              <a:defRPr sz="2953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Hier steht ein Schlusswort und Kontakte</a:t>
            </a:r>
          </a:p>
        </p:txBody>
      </p:sp>
      <p:sp>
        <p:nvSpPr>
          <p:cNvPr id="30" name="Bildplatzhalter 10">
            <a:extLst>
              <a:ext uri="{FF2B5EF4-FFF2-40B4-BE49-F238E27FC236}">
                <a16:creationId xmlns:a16="http://schemas.microsoft.com/office/drawing/2014/main" id="{2043D7E4-4767-4C17-BE7D-3F23AAA24A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1503" y="2201238"/>
            <a:ext cx="1265676" cy="150006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844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A1CE89E5-4D21-440F-8AE2-8AB247064E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20056" y="2515035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Bezeichnung</a:t>
            </a:r>
          </a:p>
        </p:txBody>
      </p:sp>
      <p:sp>
        <p:nvSpPr>
          <p:cNvPr id="32" name="Textplatzhalter 10">
            <a:extLst>
              <a:ext uri="{FF2B5EF4-FFF2-40B4-BE49-F238E27FC236}">
                <a16:creationId xmlns:a16="http://schemas.microsoft.com/office/drawing/2014/main" id="{990B92DB-A1D9-46C9-B2A6-7D1E17481F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020056" y="2265442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3" name="Bildplatzhalter 10">
            <a:extLst>
              <a:ext uri="{FF2B5EF4-FFF2-40B4-BE49-F238E27FC236}">
                <a16:creationId xmlns:a16="http://schemas.microsoft.com/office/drawing/2014/main" id="{33A49959-F854-4CF0-A777-B88F5A855A3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91503" y="4166182"/>
            <a:ext cx="1265676" cy="150006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844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34" name="Bildplatzhalter 10">
            <a:extLst>
              <a:ext uri="{FF2B5EF4-FFF2-40B4-BE49-F238E27FC236}">
                <a16:creationId xmlns:a16="http://schemas.microsoft.com/office/drawing/2014/main" id="{66D60F33-FE91-452E-94D3-43E60BCE9AA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085661" y="2201238"/>
            <a:ext cx="1265676" cy="150006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844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35" name="Bildplatzhalter 10">
            <a:extLst>
              <a:ext uri="{FF2B5EF4-FFF2-40B4-BE49-F238E27FC236}">
                <a16:creationId xmlns:a16="http://schemas.microsoft.com/office/drawing/2014/main" id="{01C76F4F-6A39-4280-831C-850F82E273B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085661" y="4166182"/>
            <a:ext cx="1265676" cy="150006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844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36" name="Textplatzhalter 10">
            <a:extLst>
              <a:ext uri="{FF2B5EF4-FFF2-40B4-BE49-F238E27FC236}">
                <a16:creationId xmlns:a16="http://schemas.microsoft.com/office/drawing/2014/main" id="{B0F9DE73-2980-48AC-AE54-FE9EAF8314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020056" y="2818077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Telefon	09 99/ 99 99 99</a:t>
            </a:r>
          </a:p>
        </p:txBody>
      </p:sp>
      <p:sp>
        <p:nvSpPr>
          <p:cNvPr id="37" name="Textplatzhalter 10">
            <a:extLst>
              <a:ext uri="{FF2B5EF4-FFF2-40B4-BE49-F238E27FC236}">
                <a16:creationId xmlns:a16="http://schemas.microsoft.com/office/drawing/2014/main" id="{5988E41D-58F3-4891-9DAF-D9F6326F9DB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20056" y="3063316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Fax	09 99/ 99 99 99</a:t>
            </a:r>
          </a:p>
        </p:txBody>
      </p:sp>
      <p:sp>
        <p:nvSpPr>
          <p:cNvPr id="38" name="Textplatzhalter 10">
            <a:extLst>
              <a:ext uri="{FF2B5EF4-FFF2-40B4-BE49-F238E27FC236}">
                <a16:creationId xmlns:a16="http://schemas.microsoft.com/office/drawing/2014/main" id="{12D9466D-6CB4-4361-ACEF-B838DF64F5B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020056" y="3366358"/>
            <a:ext cx="2990264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E-Mail	name.nachname@ume.de</a:t>
            </a:r>
          </a:p>
        </p:txBody>
      </p:sp>
      <p:sp>
        <p:nvSpPr>
          <p:cNvPr id="39" name="Textplatzhalter 10">
            <a:extLst>
              <a:ext uri="{FF2B5EF4-FFF2-40B4-BE49-F238E27FC236}">
                <a16:creationId xmlns:a16="http://schemas.microsoft.com/office/drawing/2014/main" id="{EED3C9D2-6BAE-486C-BD3C-8A8BA7DD0D5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14213" y="2515035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Bezeichnung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4503779E-868F-428B-9E61-E9D099C5CE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14213" y="2265442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41" name="Textplatzhalter 10">
            <a:extLst>
              <a:ext uri="{FF2B5EF4-FFF2-40B4-BE49-F238E27FC236}">
                <a16:creationId xmlns:a16="http://schemas.microsoft.com/office/drawing/2014/main" id="{92667DF6-74C1-40B3-8F11-0BC5BA7854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14213" y="2818077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Telefon	09 99/ 99 99 99</a:t>
            </a:r>
          </a:p>
        </p:txBody>
      </p:sp>
      <p:sp>
        <p:nvSpPr>
          <p:cNvPr id="43" name="Textplatzhalter 10">
            <a:extLst>
              <a:ext uri="{FF2B5EF4-FFF2-40B4-BE49-F238E27FC236}">
                <a16:creationId xmlns:a16="http://schemas.microsoft.com/office/drawing/2014/main" id="{2EE06A34-D8F7-42F1-B9FB-9F83E9702AE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14213" y="3063316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Fax	09 99/ 99 99 99</a:t>
            </a:r>
          </a:p>
        </p:txBody>
      </p:sp>
      <p:sp>
        <p:nvSpPr>
          <p:cNvPr id="44" name="Textplatzhalter 10">
            <a:extLst>
              <a:ext uri="{FF2B5EF4-FFF2-40B4-BE49-F238E27FC236}">
                <a16:creationId xmlns:a16="http://schemas.microsoft.com/office/drawing/2014/main" id="{ED94C8DD-5C02-4323-BDD7-1612311917B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514213" y="3366358"/>
            <a:ext cx="3061515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E-Mail	name.nachname@ume.de</a:t>
            </a:r>
          </a:p>
        </p:txBody>
      </p:sp>
      <p:sp>
        <p:nvSpPr>
          <p:cNvPr id="45" name="Textplatzhalter 10">
            <a:extLst>
              <a:ext uri="{FF2B5EF4-FFF2-40B4-BE49-F238E27FC236}">
                <a16:creationId xmlns:a16="http://schemas.microsoft.com/office/drawing/2014/main" id="{F79262B3-DD8A-4542-B25B-8B7C4875333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020056" y="4479979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Bezeichnung</a:t>
            </a:r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5C62B3C0-0FF6-4DAD-A1AC-0CA430D6FE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0056" y="4230386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47" name="Textplatzhalter 10">
            <a:extLst>
              <a:ext uri="{FF2B5EF4-FFF2-40B4-BE49-F238E27FC236}">
                <a16:creationId xmlns:a16="http://schemas.microsoft.com/office/drawing/2014/main" id="{50F9C9EC-E1A0-48E8-B23C-9D3565CF8D1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020056" y="4783021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Telefon	09 99/ 99 99 99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9EB2298C-402B-4E0B-95D0-6D8A225B1C0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020056" y="5028260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Fax	09 99/ 99 99 99</a:t>
            </a:r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E45AC80A-E26A-4487-B8B2-2575408A1A8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0056" y="5326948"/>
            <a:ext cx="2990264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E-Mail	name.nachname@ume.de</a:t>
            </a:r>
          </a:p>
        </p:txBody>
      </p:sp>
      <p:sp>
        <p:nvSpPr>
          <p:cNvPr id="51" name="Textplatzhalter 10">
            <a:extLst>
              <a:ext uri="{FF2B5EF4-FFF2-40B4-BE49-F238E27FC236}">
                <a16:creationId xmlns:a16="http://schemas.microsoft.com/office/drawing/2014/main" id="{1DAF50FC-AC46-4F82-9BCE-4B231CEF76F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14213" y="4468835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Bezeichnung</a:t>
            </a:r>
          </a:p>
        </p:txBody>
      </p:sp>
      <p:sp>
        <p:nvSpPr>
          <p:cNvPr id="52" name="Textplatzhalter 10">
            <a:extLst>
              <a:ext uri="{FF2B5EF4-FFF2-40B4-BE49-F238E27FC236}">
                <a16:creationId xmlns:a16="http://schemas.microsoft.com/office/drawing/2014/main" id="{DAB479D8-E21E-4AE1-B91E-6DC93B8A966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514213" y="4219242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3" name="Textplatzhalter 10">
            <a:extLst>
              <a:ext uri="{FF2B5EF4-FFF2-40B4-BE49-F238E27FC236}">
                <a16:creationId xmlns:a16="http://schemas.microsoft.com/office/drawing/2014/main" id="{DEF8F81D-E11E-49CF-B360-502F8FEA950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514213" y="4771877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Telefon	09 99/ 99 99 99</a:t>
            </a:r>
          </a:p>
        </p:txBody>
      </p:sp>
      <p:sp>
        <p:nvSpPr>
          <p:cNvPr id="77" name="Textplatzhalter 10">
            <a:extLst>
              <a:ext uri="{FF2B5EF4-FFF2-40B4-BE49-F238E27FC236}">
                <a16:creationId xmlns:a16="http://schemas.microsoft.com/office/drawing/2014/main" id="{65CEA2BE-0414-40DC-B87E-E6C0F050E45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514213" y="5017116"/>
            <a:ext cx="275654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Fax	09 99/ 99 99 99</a:t>
            </a:r>
          </a:p>
        </p:txBody>
      </p:sp>
      <p:sp>
        <p:nvSpPr>
          <p:cNvPr id="78" name="Textplatzhalter 10">
            <a:extLst>
              <a:ext uri="{FF2B5EF4-FFF2-40B4-BE49-F238E27FC236}">
                <a16:creationId xmlns:a16="http://schemas.microsoft.com/office/drawing/2014/main" id="{BE83968B-056B-47D5-A618-3A31940A445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514213" y="5315804"/>
            <a:ext cx="3061515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8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85785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7157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356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141" indent="0">
              <a:buNone/>
              <a:defRPr sz="928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E-Mail	name.nachname@ume.de</a:t>
            </a:r>
          </a:p>
        </p:txBody>
      </p:sp>
      <p:sp>
        <p:nvSpPr>
          <p:cNvPr id="79" name="Textplatzhalter 11">
            <a:extLst>
              <a:ext uri="{FF2B5EF4-FFF2-40B4-BE49-F238E27FC236}">
                <a16:creationId xmlns:a16="http://schemas.microsoft.com/office/drawing/2014/main" id="{24F09D0A-F13A-4937-BC6A-FB51835976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1502" y="6267321"/>
            <a:ext cx="9094974" cy="52369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844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819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- län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06D285C1-B69F-435B-899A-B7C51A82FB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57213"/>
            <a:ext cx="10287000" cy="6300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 sz="844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2B62A7E9-A1A4-4B78-A24C-CE7AD4996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9062" y="6511751"/>
            <a:ext cx="470544" cy="276999"/>
          </a:xfrm>
          <a:prstGeom prst="rect">
            <a:avLst/>
          </a:prstGeom>
        </p:spPr>
        <p:txBody>
          <a:bodyPr/>
          <a:lstStyle>
            <a:lvl1pPr algn="l">
              <a:defRPr sz="1013" baseline="0">
                <a:solidFill>
                  <a:schemeClr val="bg1">
                    <a:lumMod val="65000"/>
                  </a:schemeClr>
                </a:solidFill>
                <a:latin typeface="TheSans 7-Bold" pitchFamily="2" charset="0"/>
              </a:defRPr>
            </a:lvl1pPr>
          </a:lstStyle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4BED0F1E-13EF-492D-A036-B362525E05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050796"/>
            <a:ext cx="10287000" cy="978446"/>
          </a:xfrm>
          <a:prstGeom prst="rect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txBody>
          <a:bodyPr wrap="square" lIns="540000" tIns="21600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641" b="1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80A33B2E-5BD1-47DF-92C3-6923FB3FA5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029244"/>
            <a:ext cx="10287000" cy="700605"/>
          </a:xfrm>
          <a:prstGeom prst="rect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txBody>
          <a:bodyPr wrap="square" lIns="540000" bIns="28800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363" b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Titel der  Präsentation</a:t>
            </a:r>
          </a:p>
        </p:txBody>
      </p:sp>
      <p:sp>
        <p:nvSpPr>
          <p:cNvPr id="14" name="Textplatzhalter 11">
            <a:extLst>
              <a:ext uri="{FF2B5EF4-FFF2-40B4-BE49-F238E27FC236}">
                <a16:creationId xmlns:a16="http://schemas.microsoft.com/office/drawing/2014/main" id="{DA0A790B-6E8B-4902-BB4B-985A5650544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12881" y="174172"/>
            <a:ext cx="2977412" cy="383041"/>
          </a:xfrm>
          <a:prstGeom prst="rect">
            <a:avLst/>
          </a:prstGeom>
        </p:spPr>
        <p:txBody>
          <a:bodyPr lIns="0"/>
          <a:lstStyle>
            <a:lvl1pPr marL="0" indent="0" algn="r">
              <a:buNone/>
              <a:defRPr sz="844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indent="0" algn="r">
              <a:buNone/>
            </a:pPr>
            <a:r>
              <a:rPr lang="de-DE" sz="844" dirty="0"/>
              <a:t>Autor (anpassen)</a:t>
            </a:r>
            <a:endParaRPr lang="de-DE" sz="844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8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- län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06D285C1-B69F-435B-899A-B7C51A82FB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57214"/>
            <a:ext cx="10287000" cy="5605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 sz="844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9C4A996-469E-4D91-B079-B1417818E2AA}"/>
              </a:ext>
            </a:extLst>
          </p:cNvPr>
          <p:cNvSpPr/>
          <p:nvPr userDrawn="1"/>
        </p:nvSpPr>
        <p:spPr>
          <a:xfrm>
            <a:off x="0" y="6162516"/>
            <a:ext cx="10287000" cy="695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47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2875E6BC-ABA8-4798-8581-1D472BB19F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050796"/>
            <a:ext cx="10287000" cy="978446"/>
          </a:xfrm>
          <a:prstGeom prst="rect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txBody>
          <a:bodyPr wrap="square" lIns="540000" tIns="21600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641" b="1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CCD21261-123C-4EF2-B9A5-804431B4A1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029244"/>
            <a:ext cx="10287000" cy="700605"/>
          </a:xfrm>
          <a:prstGeom prst="rect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txBody>
          <a:bodyPr wrap="square" lIns="540000" bIns="28800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363" b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Titel der  Präsentation</a:t>
            </a:r>
          </a:p>
        </p:txBody>
      </p:sp>
      <p:sp>
        <p:nvSpPr>
          <p:cNvPr id="9" name="Textplatzhalter 11">
            <a:extLst>
              <a:ext uri="{FF2B5EF4-FFF2-40B4-BE49-F238E27FC236}">
                <a16:creationId xmlns:a16="http://schemas.microsoft.com/office/drawing/2014/main" id="{C2D4E330-9B90-480C-9DD7-C5EF772553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12881" y="174172"/>
            <a:ext cx="2977412" cy="383041"/>
          </a:xfrm>
          <a:prstGeom prst="rect">
            <a:avLst/>
          </a:prstGeom>
        </p:spPr>
        <p:txBody>
          <a:bodyPr lIns="0"/>
          <a:lstStyle>
            <a:lvl1pPr marL="0" indent="0" algn="r">
              <a:buNone/>
              <a:defRPr sz="844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indent="0" algn="r">
              <a:buNone/>
            </a:pPr>
            <a:r>
              <a:rPr lang="de-DE" sz="844" dirty="0"/>
              <a:t>Autor (anpassen)</a:t>
            </a:r>
            <a:endParaRPr lang="de-DE" sz="844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F55E126-427A-4CAA-8504-D97EB3AF98E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90624" y="6225901"/>
            <a:ext cx="1639491" cy="51310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013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Partnerlogo</a:t>
            </a:r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4D399F61-5040-449E-8F46-57561A8D9FB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520469" y="6225901"/>
            <a:ext cx="1639491" cy="51310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013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Partnerlogo</a:t>
            </a: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FF6B49E4-6315-49F2-BBE2-D3E0D842E1D7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550315" y="6225901"/>
            <a:ext cx="1639491" cy="51310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013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Partnerlogo</a:t>
            </a:r>
          </a:p>
        </p:txBody>
      </p:sp>
      <p:sp>
        <p:nvSpPr>
          <p:cNvPr id="18" name="Bildplatzhalter 6">
            <a:extLst>
              <a:ext uri="{FF2B5EF4-FFF2-40B4-BE49-F238E27FC236}">
                <a16:creationId xmlns:a16="http://schemas.microsoft.com/office/drawing/2014/main" id="{A8367184-A5C9-40E7-A6AC-9F199E9A709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251797" y="6225901"/>
            <a:ext cx="1639491" cy="51310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013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Zweitlogo</a:t>
            </a:r>
          </a:p>
        </p:txBody>
      </p:sp>
    </p:spTree>
    <p:extLst>
      <p:ext uri="{BB962C8B-B14F-4D97-AF65-F5344CB8AC3E}">
        <p14:creationId xmlns:p14="http://schemas.microsoft.com/office/powerpoint/2010/main" val="300653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12">
            <a:extLst>
              <a:ext uri="{FF2B5EF4-FFF2-40B4-BE49-F238E27FC236}">
                <a16:creationId xmlns:a16="http://schemas.microsoft.com/office/drawing/2014/main" id="{3288711E-9C6B-4B73-9FDB-6C10928287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-20516"/>
            <a:ext cx="10294348" cy="6474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 sz="844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02B3D1-11AF-413C-8168-9A4B9EBCD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9062" y="6532796"/>
            <a:ext cx="470544" cy="259584"/>
          </a:xfrm>
        </p:spPr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7806A971-9791-4398-B35F-EEA7FEDAF9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718234"/>
            <a:ext cx="10287000" cy="1077685"/>
          </a:xfrm>
          <a:prstGeom prst="rect">
            <a:avLst/>
          </a:prstGeom>
          <a:solidFill>
            <a:schemeClr val="tx1">
              <a:lumMod val="75000"/>
              <a:lumOff val="25000"/>
              <a:alpha val="40000"/>
            </a:schemeClr>
          </a:solidFill>
        </p:spPr>
        <p:txBody>
          <a:bodyPr wrap="square" lIns="1584000" tIns="180000" bIns="18000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641" b="1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Titel der Präsentation</a:t>
            </a:r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CF77F9B9-6E99-4E4A-8C46-D8C159F220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77" y="4997447"/>
            <a:ext cx="788976" cy="54219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88" b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Teil 1</a:t>
            </a:r>
          </a:p>
        </p:txBody>
      </p:sp>
    </p:spTree>
    <p:extLst>
      <p:ext uri="{BB962C8B-B14F-4D97-AF65-F5344CB8AC3E}">
        <p14:creationId xmlns:p14="http://schemas.microsoft.com/office/powerpoint/2010/main" val="267797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1F5681C-5179-419F-B18D-4639927E5BCB}"/>
              </a:ext>
            </a:extLst>
          </p:cNvPr>
          <p:cNvSpPr/>
          <p:nvPr userDrawn="1"/>
        </p:nvSpPr>
        <p:spPr>
          <a:xfrm>
            <a:off x="0" y="1"/>
            <a:ext cx="10287000" cy="6453051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47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02B3D1-11AF-413C-8168-9A4B9EBCD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3F88FB4F-1F80-44B4-8E81-381B185DF4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29" y="1619794"/>
            <a:ext cx="9107669" cy="293914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3797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Ich bin ein Zwischentitel</a:t>
            </a:r>
          </a:p>
        </p:txBody>
      </p:sp>
    </p:spTree>
    <p:extLst>
      <p:ext uri="{BB962C8B-B14F-4D97-AF65-F5344CB8AC3E}">
        <p14:creationId xmlns:p14="http://schemas.microsoft.com/office/powerpoint/2010/main" val="110996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ischentitel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1F5681C-5179-419F-B18D-4639927E5BCB}"/>
              </a:ext>
            </a:extLst>
          </p:cNvPr>
          <p:cNvSpPr/>
          <p:nvPr userDrawn="1"/>
        </p:nvSpPr>
        <p:spPr>
          <a:xfrm>
            <a:off x="0" y="1"/>
            <a:ext cx="10287000" cy="6453051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47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02B3D1-11AF-413C-8168-9A4B9EBCD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3F88FB4F-1F80-44B4-8E81-381B185DF4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29" y="1239996"/>
            <a:ext cx="9070011" cy="167193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FontTx/>
              <a:buNone/>
              <a:defRPr sz="3797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Ich bin ein weiterer </a:t>
            </a:r>
            <a:br>
              <a:rPr lang="de-DE" dirty="0"/>
            </a:br>
            <a:r>
              <a:rPr lang="de-DE" dirty="0"/>
              <a:t>Zwischentitel über zwei Zeilen.</a:t>
            </a:r>
          </a:p>
        </p:txBody>
      </p:sp>
      <p:sp>
        <p:nvSpPr>
          <p:cNvPr id="5" name="Bildplatzhalter 10">
            <a:extLst>
              <a:ext uri="{FF2B5EF4-FFF2-40B4-BE49-F238E27FC236}">
                <a16:creationId xmlns:a16="http://schemas.microsoft.com/office/drawing/2014/main" id="{0FEE242D-2FFF-4F4F-8538-F2FC89BC68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6528" y="3039440"/>
            <a:ext cx="2353944" cy="27898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844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DC523DF-AA8C-4720-AFF2-7C22D5AB33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829" y="695484"/>
            <a:ext cx="9070011" cy="5445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56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Resumee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122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439CEEF-C6DC-4411-AA7F-8CB92A55B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690AC82-D109-4319-BBCE-CAB1BBF35A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56914" y="1711009"/>
            <a:ext cx="2925366" cy="445007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844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F51D0592-1BF8-49C7-923B-FF47F66D3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1503" y="603217"/>
            <a:ext cx="9092831" cy="1108018"/>
          </a:xfrm>
          <a:prstGeom prst="rect">
            <a:avLst/>
          </a:prstGeom>
        </p:spPr>
        <p:txBody>
          <a:bodyPr lIns="0" tIns="108000" bIns="108000"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84"/>
              </a:spcBef>
              <a:buFontTx/>
              <a:buNone/>
              <a:defRPr sz="2953" baseline="0">
                <a:solidFill>
                  <a:srgbClr val="00338D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B2E4BA56-51C1-4ADB-B410-6729AB3F79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1502" y="1711235"/>
            <a:ext cx="5966460" cy="4450080"/>
          </a:xfrm>
          <a:prstGeom prst="rect">
            <a:avLst/>
          </a:prstGeom>
        </p:spPr>
        <p:txBody>
          <a:bodyPr lIns="0" tIns="180000"/>
          <a:lstStyle>
            <a:lvl1pPr marL="192893" indent="-192893" algn="l">
              <a:lnSpc>
                <a:spcPts val="1899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519" baseline="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9251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_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439CEEF-C6DC-4411-AA7F-8CB92A55B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690AC82-D109-4319-BBCE-CAB1BBF35A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0287000" cy="685799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844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FB670B5C-E2CF-ED4B-8DC6-95279AAEC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1503" y="603217"/>
            <a:ext cx="9092831" cy="1108018"/>
          </a:xfrm>
          <a:prstGeom prst="rect">
            <a:avLst/>
          </a:prstGeom>
        </p:spPr>
        <p:txBody>
          <a:bodyPr lIns="0" tIns="108000" bIns="108000" anchor="b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84"/>
              </a:spcBef>
              <a:buFontTx/>
              <a:buNone/>
              <a:defRPr sz="2953" baseline="0">
                <a:solidFill>
                  <a:srgbClr val="00338D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B48EC6F-7087-AB44-8D2C-0AC4FA6021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1503" y="1711235"/>
            <a:ext cx="9103995" cy="4450080"/>
          </a:xfrm>
          <a:prstGeom prst="rect">
            <a:avLst/>
          </a:prstGeom>
        </p:spPr>
        <p:txBody>
          <a:bodyPr lIns="0" tIns="180000"/>
          <a:lstStyle>
            <a:lvl1pPr marL="192893" indent="-192893" algn="l">
              <a:lnSpc>
                <a:spcPts val="1899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519" baseline="0">
                <a:latin typeface="+mn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9380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9F06E98-756F-400D-BEF6-37A3BBCAF64E}"/>
              </a:ext>
            </a:extLst>
          </p:cNvPr>
          <p:cNvSpPr/>
          <p:nvPr userDrawn="1"/>
        </p:nvSpPr>
        <p:spPr>
          <a:xfrm>
            <a:off x="506369" y="6598416"/>
            <a:ext cx="1523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algn="l" rtl="0"/>
            <a:r>
              <a:rPr lang="de-DE" sz="1350" b="0" i="0" u="none" strike="noStrike" baseline="30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© Universitätsmedizin Essen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86F3B1-2C21-4C5B-AA4F-481F4EFD083E}"/>
              </a:ext>
            </a:extLst>
          </p:cNvPr>
          <p:cNvCxnSpPr>
            <a:cxnSpLocks/>
          </p:cNvCxnSpPr>
          <p:nvPr userDrawn="1"/>
        </p:nvCxnSpPr>
        <p:spPr>
          <a:xfrm>
            <a:off x="9382575" y="6581001"/>
            <a:ext cx="0" cy="13850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937B90DA-1D04-4D81-B98C-B3283F5D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9062" y="6529167"/>
            <a:ext cx="470544" cy="259584"/>
          </a:xfrm>
          <a:prstGeom prst="rect">
            <a:avLst/>
          </a:prstGeom>
        </p:spPr>
        <p:txBody>
          <a:bodyPr/>
          <a:lstStyle>
            <a:lvl1pPr algn="l">
              <a:defRPr sz="844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0140B7D-4E3F-4943-B170-95D3AD5A9920}"/>
              </a:ext>
            </a:extLst>
          </p:cNvPr>
          <p:cNvCxnSpPr/>
          <p:nvPr userDrawn="1"/>
        </p:nvCxnSpPr>
        <p:spPr>
          <a:xfrm>
            <a:off x="0" y="6457406"/>
            <a:ext cx="10287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B6AA63E9-BEA8-4BD4-9296-0C93E4A67AA2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94779" y="6516105"/>
            <a:ext cx="200564" cy="279653"/>
          </a:xfrm>
          <a:prstGeom prst="rect">
            <a:avLst/>
          </a:prstGeom>
        </p:spPr>
      </p:pic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3B9EA97-0634-4447-BFF5-A98BD636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31" y="480270"/>
            <a:ext cx="8872538" cy="132556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06A0E1-C5BE-4880-A185-026BE03BA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B8B55EC-DCBC-4F88-9A24-5FA484038A82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82" y="-68589"/>
            <a:ext cx="1543912" cy="70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3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  <p:sldLayoutId id="2147483876" r:id="rId19"/>
    <p:sldLayoutId id="2147483877" r:id="rId20"/>
  </p:sldLayoutIdLst>
  <p:hf hdr="0"/>
  <p:txStyles>
    <p:titleStyle>
      <a:lvl1pPr algn="l" defTabSz="771571" rtl="0" eaLnBrk="1" latinLnBrk="0" hangingPunct="1">
        <a:lnSpc>
          <a:spcPct val="90000"/>
        </a:lnSpc>
        <a:spcBef>
          <a:spcPct val="0"/>
        </a:spcBef>
        <a:buNone/>
        <a:defRPr sz="2953" kern="1200">
          <a:solidFill>
            <a:srgbClr val="00338D"/>
          </a:solidFill>
          <a:latin typeface="+mj-lt"/>
          <a:ea typeface="+mj-ea"/>
          <a:cs typeface="+mj-cs"/>
        </a:defRPr>
      </a:lvl1pPr>
    </p:titleStyle>
    <p:bodyStyle>
      <a:lvl1pPr marL="192893" indent="-192893" algn="l" defTabSz="771571" rtl="0" eaLnBrk="1" latinLnBrk="0" hangingPunct="1">
        <a:lnSpc>
          <a:spcPct val="125000"/>
        </a:lnSpc>
        <a:spcBef>
          <a:spcPts val="844"/>
        </a:spcBef>
        <a:buClr>
          <a:schemeClr val="accent1"/>
        </a:buClr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1pPr>
      <a:lvl2pPr marL="578678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2"/>
          </a:solidFill>
          <a:latin typeface="+mn-lt"/>
          <a:ea typeface="+mn-ea"/>
          <a:cs typeface="+mn-cs"/>
        </a:defRPr>
      </a:lvl2pPr>
      <a:lvl3pPr marL="964463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844" kern="1200">
          <a:solidFill>
            <a:schemeClr val="tx2"/>
          </a:solidFill>
          <a:latin typeface="+mn-lt"/>
          <a:ea typeface="+mn-ea"/>
          <a:cs typeface="+mn-cs"/>
        </a:defRPr>
      </a:lvl3pPr>
      <a:lvl4pPr marL="1350249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844" kern="1200">
          <a:solidFill>
            <a:schemeClr val="tx2"/>
          </a:solidFill>
          <a:latin typeface="+mn-lt"/>
          <a:ea typeface="+mn-ea"/>
          <a:cs typeface="+mn-cs"/>
        </a:defRPr>
      </a:lvl4pPr>
      <a:lvl5pPr marL="1736034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844" kern="1200">
          <a:solidFill>
            <a:schemeClr val="tx2"/>
          </a:solidFill>
          <a:latin typeface="+mn-lt"/>
          <a:ea typeface="+mn-ea"/>
          <a:cs typeface="+mn-cs"/>
        </a:defRPr>
      </a:lvl5pPr>
      <a:lvl6pPr marL="2121819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507605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893390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3279176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1pPr>
      <a:lvl2pPr marL="385785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2pPr>
      <a:lvl3pPr marL="771571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3pPr>
      <a:lvl4pPr marL="1157356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4pPr>
      <a:lvl5pPr marL="1543141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5pPr>
      <a:lvl6pPr marL="1928927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314712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700498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3086283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2442A2E-2C68-6842-B316-44020EBDB38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Heidrun Kuhlmann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433D15-A3B8-274F-8937-781E3C1E1C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9004" y="2557882"/>
            <a:ext cx="8064896" cy="3532158"/>
          </a:xfrm>
        </p:spPr>
        <p:txBody>
          <a:bodyPr/>
          <a:lstStyle/>
          <a:p>
            <a:r>
              <a:rPr lang="de-DE" dirty="0" smtClean="0"/>
              <a:t>Jahresbericht Lebertransplantation</a:t>
            </a:r>
          </a:p>
          <a:p>
            <a:r>
              <a:rPr lang="de-DE" dirty="0"/>
              <a:t>v</a:t>
            </a:r>
            <a:r>
              <a:rPr lang="de-DE" dirty="0" smtClean="0"/>
              <a:t>om 01.01.2023- 31.12.2023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317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DC8B94-830A-3C4B-B107-569D4B353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17B13-C917-E040-A50E-94C58CDB76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045" y="326114"/>
            <a:ext cx="8064895" cy="1590718"/>
          </a:xfrm>
        </p:spPr>
        <p:txBody>
          <a:bodyPr/>
          <a:lstStyle/>
          <a:p>
            <a:r>
              <a:rPr lang="de-DE" dirty="0" smtClean="0"/>
              <a:t>Organangebote über Rescue Allocation mit LTx</a:t>
            </a:r>
          </a:p>
          <a:p>
            <a:r>
              <a:rPr lang="de-DE" dirty="0" smtClean="0"/>
              <a:t>Januar bis Dezember </a:t>
            </a:r>
            <a:r>
              <a:rPr lang="de-DE" dirty="0" smtClean="0"/>
              <a:t>2023</a:t>
            </a:r>
            <a:endParaRPr lang="de-DE" dirty="0"/>
          </a:p>
        </p:txBody>
      </p:sp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5533"/>
              </p:ext>
            </p:extLst>
          </p:nvPr>
        </p:nvGraphicFramePr>
        <p:xfrm>
          <a:off x="1399084" y="2057400"/>
          <a:ext cx="6984776" cy="31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472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DC8B94-830A-3C4B-B107-569D4B353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17B13-C917-E040-A50E-94C58CDB76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045" y="326114"/>
            <a:ext cx="7344815" cy="1086662"/>
          </a:xfrm>
        </p:spPr>
        <p:txBody>
          <a:bodyPr/>
          <a:lstStyle/>
          <a:p>
            <a:r>
              <a:rPr lang="de-DE" dirty="0" smtClean="0"/>
              <a:t>Maschinenperfusion Leber </a:t>
            </a:r>
            <a:r>
              <a:rPr lang="de-DE" dirty="0" smtClean="0"/>
              <a:t>2023</a:t>
            </a:r>
            <a:endParaRPr lang="de-DE" dirty="0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93055"/>
              </p:ext>
            </p:extLst>
          </p:nvPr>
        </p:nvGraphicFramePr>
        <p:xfrm>
          <a:off x="1687116" y="2057400"/>
          <a:ext cx="6192688" cy="3099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16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DC8B94-830A-3C4B-B107-569D4B353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17B13-C917-E040-A50E-94C58CDB76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045" y="326114"/>
            <a:ext cx="7488831" cy="1158670"/>
          </a:xfrm>
        </p:spPr>
        <p:txBody>
          <a:bodyPr/>
          <a:lstStyle/>
          <a:p>
            <a:r>
              <a:rPr lang="de-DE" dirty="0" smtClean="0"/>
              <a:t>Konferenzen und </a:t>
            </a:r>
            <a:r>
              <a:rPr lang="de-DE" dirty="0" smtClean="0"/>
              <a:t>Beschlüsse 2023</a:t>
            </a:r>
            <a:endParaRPr lang="de-DE" dirty="0" smtClean="0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509186"/>
              </p:ext>
            </p:extLst>
          </p:nvPr>
        </p:nvGraphicFramePr>
        <p:xfrm>
          <a:off x="581025" y="1695450"/>
          <a:ext cx="9124950" cy="4109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50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DC8B94-830A-3C4B-B107-569D4B353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17B13-C917-E040-A50E-94C58CDB76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045" y="326114"/>
            <a:ext cx="7848871" cy="1158670"/>
          </a:xfrm>
        </p:spPr>
        <p:txBody>
          <a:bodyPr/>
          <a:lstStyle/>
          <a:p>
            <a:r>
              <a:rPr lang="de-DE" dirty="0" smtClean="0"/>
              <a:t>Konferenzen und </a:t>
            </a:r>
            <a:r>
              <a:rPr lang="de-DE" dirty="0" smtClean="0"/>
              <a:t>Beschlüsse 2023</a:t>
            </a:r>
            <a:endParaRPr lang="de-DE" dirty="0" smtClean="0"/>
          </a:p>
        </p:txBody>
      </p:sp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204093"/>
              </p:ext>
            </p:extLst>
          </p:nvPr>
        </p:nvGraphicFramePr>
        <p:xfrm>
          <a:off x="581025" y="1395412"/>
          <a:ext cx="9124950" cy="4265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88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DC8B94-830A-3C4B-B107-569D4B353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17B13-C917-E040-A50E-94C58CDB76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045" y="326114"/>
            <a:ext cx="7632847" cy="1518710"/>
          </a:xfrm>
        </p:spPr>
        <p:txBody>
          <a:bodyPr/>
          <a:lstStyle/>
          <a:p>
            <a:r>
              <a:rPr lang="de-DE" dirty="0" smtClean="0"/>
              <a:t>Aktiv Warteliste</a:t>
            </a:r>
          </a:p>
          <a:p>
            <a:r>
              <a:rPr lang="de-DE" dirty="0" smtClean="0"/>
              <a:t>Verstorben auf der Warteliste</a:t>
            </a:r>
          </a:p>
          <a:p>
            <a:r>
              <a:rPr lang="de-DE" dirty="0" smtClean="0"/>
              <a:t>Januar bis Dezember </a:t>
            </a:r>
            <a:r>
              <a:rPr lang="de-DE" dirty="0" smtClean="0"/>
              <a:t>2023</a:t>
            </a:r>
            <a:endParaRPr lang="de-DE" dirty="0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398914"/>
              </p:ext>
            </p:extLst>
          </p:nvPr>
        </p:nvGraphicFramePr>
        <p:xfrm>
          <a:off x="1327076" y="2057400"/>
          <a:ext cx="6336704" cy="3243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06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DC8B94-830A-3C4B-B107-569D4B353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17B13-C917-E040-A50E-94C58CDB76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045" y="188640"/>
            <a:ext cx="7848871" cy="1440160"/>
          </a:xfrm>
        </p:spPr>
        <p:txBody>
          <a:bodyPr/>
          <a:lstStyle/>
          <a:p>
            <a:r>
              <a:rPr lang="de-DE" sz="2400" dirty="0" smtClean="0"/>
              <a:t>Transplantation Deutschland Januar bis Dezember </a:t>
            </a:r>
            <a:r>
              <a:rPr lang="de-DE" sz="2400" dirty="0" smtClean="0"/>
              <a:t>2023</a:t>
            </a:r>
            <a:endParaRPr lang="de-DE" sz="2400" dirty="0" smtClean="0"/>
          </a:p>
          <a:p>
            <a:r>
              <a:rPr lang="de-DE" sz="2400" dirty="0" smtClean="0"/>
              <a:t>Leber und Split ohne Lebendspende</a:t>
            </a:r>
            <a:endParaRPr lang="de-DE" sz="2400" dirty="0"/>
          </a:p>
        </p:txBody>
      </p:sp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956279"/>
              </p:ext>
            </p:extLst>
          </p:nvPr>
        </p:nvGraphicFramePr>
        <p:xfrm>
          <a:off x="1039045" y="1528762"/>
          <a:ext cx="7776863" cy="380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336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DC8B94-830A-3C4B-B107-569D4B353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17B13-C917-E040-A50E-94C58CDB76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045" y="188640"/>
            <a:ext cx="6912767" cy="1080120"/>
          </a:xfrm>
        </p:spPr>
        <p:txBody>
          <a:bodyPr/>
          <a:lstStyle/>
          <a:p>
            <a:r>
              <a:rPr lang="de-DE" sz="2800" dirty="0" smtClean="0"/>
              <a:t>Nierenangebote </a:t>
            </a:r>
            <a:r>
              <a:rPr lang="de-DE" sz="2800" dirty="0" smtClean="0"/>
              <a:t>2023</a:t>
            </a:r>
            <a:endParaRPr lang="de-DE" sz="2800" dirty="0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788995"/>
              </p:ext>
            </p:extLst>
          </p:nvPr>
        </p:nvGraphicFramePr>
        <p:xfrm>
          <a:off x="1831132" y="2057400"/>
          <a:ext cx="5256584" cy="2955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70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DC8B94-830A-3C4B-B107-569D4B353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17B13-C917-E040-A50E-94C58CDB76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045" y="188640"/>
            <a:ext cx="7344815" cy="1080120"/>
          </a:xfrm>
        </p:spPr>
        <p:txBody>
          <a:bodyPr/>
          <a:lstStyle/>
          <a:p>
            <a:r>
              <a:rPr lang="de-DE" sz="2800" dirty="0" smtClean="0"/>
              <a:t>Pankreas/Nierenangebote </a:t>
            </a:r>
            <a:r>
              <a:rPr lang="de-DE" sz="2800" dirty="0" smtClean="0"/>
              <a:t>2023</a:t>
            </a:r>
            <a:endParaRPr lang="de-DE" sz="2800" dirty="0"/>
          </a:p>
        </p:txBody>
      </p:sp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680098"/>
              </p:ext>
            </p:extLst>
          </p:nvPr>
        </p:nvGraphicFramePr>
        <p:xfrm>
          <a:off x="2191172" y="2057400"/>
          <a:ext cx="5616624" cy="3099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297858"/>
              </p:ext>
            </p:extLst>
          </p:nvPr>
        </p:nvGraphicFramePr>
        <p:xfrm>
          <a:off x="1687116" y="1824037"/>
          <a:ext cx="6336704" cy="3333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24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DC8B94-830A-3C4B-B107-569D4B353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17B13-C917-E040-A50E-94C58CDB76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045" y="188640"/>
            <a:ext cx="7128791" cy="1008112"/>
          </a:xfrm>
        </p:spPr>
        <p:txBody>
          <a:bodyPr/>
          <a:lstStyle/>
          <a:p>
            <a:r>
              <a:rPr lang="de-DE" sz="2800" dirty="0" smtClean="0"/>
              <a:t>Nierentransplantation </a:t>
            </a:r>
            <a:r>
              <a:rPr lang="de-DE" sz="2800" dirty="0" smtClean="0"/>
              <a:t>2023</a:t>
            </a:r>
            <a:endParaRPr lang="de-DE" sz="2800" dirty="0"/>
          </a:p>
        </p:txBody>
      </p:sp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233802"/>
              </p:ext>
            </p:extLst>
          </p:nvPr>
        </p:nvGraphicFramePr>
        <p:xfrm>
          <a:off x="462980" y="197072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m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022639"/>
              </p:ext>
            </p:extLst>
          </p:nvPr>
        </p:nvGraphicFramePr>
        <p:xfrm>
          <a:off x="4855468" y="1844824"/>
          <a:ext cx="3816424" cy="2869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487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DC8B94-830A-3C4B-B107-569D4B353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17B13-C917-E040-A50E-94C58CDB76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045" y="188640"/>
            <a:ext cx="7272807" cy="1152128"/>
          </a:xfrm>
        </p:spPr>
        <p:txBody>
          <a:bodyPr/>
          <a:lstStyle/>
          <a:p>
            <a:r>
              <a:rPr lang="de-DE" sz="2800" dirty="0" smtClean="0"/>
              <a:t>Maschinenperfusion Niere </a:t>
            </a:r>
            <a:r>
              <a:rPr lang="de-DE" sz="2800" dirty="0" smtClean="0"/>
              <a:t>2023</a:t>
            </a:r>
            <a:endParaRPr lang="de-DE" sz="2800" dirty="0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604393"/>
              </p:ext>
            </p:extLst>
          </p:nvPr>
        </p:nvGraphicFramePr>
        <p:xfrm>
          <a:off x="1471092" y="2057400"/>
          <a:ext cx="6336704" cy="2955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114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DC8B94-830A-3C4B-B107-569D4B353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17B13-C917-E040-A50E-94C58CDB76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045" y="326114"/>
            <a:ext cx="7848872" cy="1108018"/>
          </a:xfrm>
        </p:spPr>
        <p:txBody>
          <a:bodyPr/>
          <a:lstStyle/>
          <a:p>
            <a:r>
              <a:rPr lang="de-DE" dirty="0" smtClean="0"/>
              <a:t>Gesamtorganangebote </a:t>
            </a:r>
            <a:r>
              <a:rPr lang="de-DE" dirty="0" smtClean="0"/>
              <a:t>2023</a:t>
            </a:r>
            <a:endParaRPr lang="de-DE" dirty="0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4580645"/>
              </p:ext>
            </p:extLst>
          </p:nvPr>
        </p:nvGraphicFramePr>
        <p:xfrm>
          <a:off x="1471092" y="1844824"/>
          <a:ext cx="6336704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294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DC8B94-830A-3C4B-B107-569D4B353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17B13-C917-E040-A50E-94C58CDB76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7737" y="404664"/>
            <a:ext cx="7992887" cy="1440160"/>
          </a:xfrm>
        </p:spPr>
        <p:txBody>
          <a:bodyPr/>
          <a:lstStyle/>
          <a:p>
            <a:pPr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solidFill>
                  <a:srgbClr val="000099"/>
                </a:solidFill>
              </a:rPr>
              <a:t>Nierentransplantation /Pankreas-Nierentransplantation Deutschland</a:t>
            </a:r>
          </a:p>
          <a:p>
            <a:pPr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 smtClean="0">
                <a:solidFill>
                  <a:srgbClr val="000099"/>
                </a:solidFill>
              </a:rPr>
              <a:t>2023</a:t>
            </a:r>
            <a:endParaRPr lang="en-US" sz="2400" b="1" dirty="0">
              <a:solidFill>
                <a:srgbClr val="000099"/>
              </a:solidFill>
            </a:endParaRPr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922229"/>
              </p:ext>
            </p:extLst>
          </p:nvPr>
        </p:nvGraphicFramePr>
        <p:xfrm>
          <a:off x="751012" y="1844824"/>
          <a:ext cx="8526338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173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DC8B94-830A-3C4B-B107-569D4B353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17B13-C917-E040-A50E-94C58CDB76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045" y="326114"/>
            <a:ext cx="8136904" cy="1108018"/>
          </a:xfrm>
        </p:spPr>
        <p:txBody>
          <a:bodyPr/>
          <a:lstStyle/>
          <a:p>
            <a:r>
              <a:rPr lang="de-DE" dirty="0" smtClean="0"/>
              <a:t>Organangebote  Leber</a:t>
            </a:r>
          </a:p>
          <a:p>
            <a:r>
              <a:rPr lang="de-DE" dirty="0" smtClean="0"/>
              <a:t>Januar bis Dezember </a:t>
            </a:r>
            <a:r>
              <a:rPr lang="de-DE" dirty="0" smtClean="0"/>
              <a:t>2023</a:t>
            </a:r>
            <a:endParaRPr lang="de-DE" dirty="0"/>
          </a:p>
        </p:txBody>
      </p:sp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374018"/>
              </p:ext>
            </p:extLst>
          </p:nvPr>
        </p:nvGraphicFramePr>
        <p:xfrm>
          <a:off x="1543100" y="1995486"/>
          <a:ext cx="6480720" cy="3233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967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DC8B94-830A-3C4B-B107-569D4B353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17B13-C917-E040-A50E-94C58CDB76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045" y="326114"/>
            <a:ext cx="7344816" cy="1108018"/>
          </a:xfrm>
        </p:spPr>
        <p:txBody>
          <a:bodyPr/>
          <a:lstStyle/>
          <a:p>
            <a:r>
              <a:rPr lang="de-DE" dirty="0" smtClean="0"/>
              <a:t>Lebertransplantation</a:t>
            </a:r>
          </a:p>
          <a:p>
            <a:r>
              <a:rPr lang="de-DE" dirty="0" smtClean="0"/>
              <a:t>Januar bis Dezember </a:t>
            </a:r>
            <a:r>
              <a:rPr lang="de-DE" dirty="0" smtClean="0"/>
              <a:t>2023</a:t>
            </a:r>
            <a:endParaRPr lang="de-DE" dirty="0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891923"/>
              </p:ext>
            </p:extLst>
          </p:nvPr>
        </p:nvGraphicFramePr>
        <p:xfrm>
          <a:off x="1615108" y="1985962"/>
          <a:ext cx="6120680" cy="3315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80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DC8B94-830A-3C4B-B107-569D4B353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17B13-C917-E040-A50E-94C58CDB76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045" y="326114"/>
            <a:ext cx="7848872" cy="1108018"/>
          </a:xfrm>
        </p:spPr>
        <p:txBody>
          <a:bodyPr/>
          <a:lstStyle/>
          <a:p>
            <a:r>
              <a:rPr lang="de-DE" dirty="0" smtClean="0"/>
              <a:t>Lebertransplantation</a:t>
            </a:r>
          </a:p>
          <a:p>
            <a:r>
              <a:rPr lang="de-DE" dirty="0" smtClean="0"/>
              <a:t>Januar bis Dezember </a:t>
            </a:r>
            <a:r>
              <a:rPr lang="de-DE" dirty="0" smtClean="0"/>
              <a:t>2023</a:t>
            </a:r>
            <a:endParaRPr lang="de-DE" dirty="0"/>
          </a:p>
        </p:txBody>
      </p:sp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873597"/>
              </p:ext>
            </p:extLst>
          </p:nvPr>
        </p:nvGraphicFramePr>
        <p:xfrm>
          <a:off x="1471092" y="2057400"/>
          <a:ext cx="6264696" cy="3315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7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DC8B94-830A-3C4B-B107-569D4B353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17B13-C917-E040-A50E-94C58CDB76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045" y="326114"/>
            <a:ext cx="8352928" cy="1108018"/>
          </a:xfrm>
        </p:spPr>
        <p:txBody>
          <a:bodyPr/>
          <a:lstStyle/>
          <a:p>
            <a:r>
              <a:rPr lang="de-DE" dirty="0" smtClean="0"/>
              <a:t>Lebertransplantation</a:t>
            </a:r>
          </a:p>
          <a:p>
            <a:r>
              <a:rPr lang="de-DE" dirty="0" smtClean="0"/>
              <a:t>Januar bis Dezember </a:t>
            </a:r>
            <a:r>
              <a:rPr lang="de-DE" dirty="0" smtClean="0"/>
              <a:t>2023</a:t>
            </a:r>
            <a:endParaRPr lang="de-DE" dirty="0"/>
          </a:p>
        </p:txBody>
      </p:sp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254656"/>
              </p:ext>
            </p:extLst>
          </p:nvPr>
        </p:nvGraphicFramePr>
        <p:xfrm>
          <a:off x="1615108" y="2057400"/>
          <a:ext cx="6264696" cy="3387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918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DC8B94-830A-3C4B-B107-569D4B353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17B13-C917-E040-A50E-94C58CDB76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045" y="326114"/>
            <a:ext cx="8208912" cy="1108018"/>
          </a:xfrm>
        </p:spPr>
        <p:txBody>
          <a:bodyPr/>
          <a:lstStyle/>
          <a:p>
            <a:r>
              <a:rPr lang="de-DE" dirty="0" smtClean="0"/>
              <a:t>Lebertransplantation</a:t>
            </a:r>
          </a:p>
          <a:p>
            <a:r>
              <a:rPr lang="de-DE" dirty="0" smtClean="0"/>
              <a:t>Januar bis Dezember </a:t>
            </a:r>
            <a:r>
              <a:rPr lang="de-DE" dirty="0" smtClean="0"/>
              <a:t>2023</a:t>
            </a:r>
            <a:endParaRPr lang="de-DE" dirty="0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564050"/>
              </p:ext>
            </p:extLst>
          </p:nvPr>
        </p:nvGraphicFramePr>
        <p:xfrm>
          <a:off x="1759124" y="2057400"/>
          <a:ext cx="5976664" cy="31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85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DC8B94-830A-3C4B-B107-569D4B353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17B13-C917-E040-A50E-94C58CDB76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045" y="326114"/>
            <a:ext cx="8064896" cy="1108018"/>
          </a:xfrm>
        </p:spPr>
        <p:txBody>
          <a:bodyPr/>
          <a:lstStyle/>
          <a:p>
            <a:r>
              <a:rPr lang="de-DE" dirty="0" smtClean="0"/>
              <a:t>Lebertransplantation</a:t>
            </a:r>
          </a:p>
          <a:p>
            <a:r>
              <a:rPr lang="de-DE" dirty="0" smtClean="0"/>
              <a:t>Januar bis Dezember </a:t>
            </a:r>
            <a:r>
              <a:rPr lang="de-DE" dirty="0" smtClean="0"/>
              <a:t>2023</a:t>
            </a:r>
            <a:endParaRPr lang="de-DE" dirty="0"/>
          </a:p>
        </p:txBody>
      </p:sp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891469"/>
              </p:ext>
            </p:extLst>
          </p:nvPr>
        </p:nvGraphicFramePr>
        <p:xfrm>
          <a:off x="1471092" y="2057400"/>
          <a:ext cx="6720408" cy="3099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02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DC8B94-830A-3C4B-B107-569D4B353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117B13-C917-E040-A50E-94C58CDB76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9045" y="326114"/>
            <a:ext cx="8280920" cy="1590718"/>
          </a:xfrm>
        </p:spPr>
        <p:txBody>
          <a:bodyPr/>
          <a:lstStyle/>
          <a:p>
            <a:r>
              <a:rPr lang="de-DE" dirty="0" smtClean="0"/>
              <a:t>Organangebote über </a:t>
            </a:r>
            <a:r>
              <a:rPr lang="de-DE" dirty="0" err="1" smtClean="0"/>
              <a:t>extended</a:t>
            </a:r>
            <a:r>
              <a:rPr lang="de-DE" dirty="0" smtClean="0"/>
              <a:t> Allocation mit LTx</a:t>
            </a:r>
          </a:p>
          <a:p>
            <a:r>
              <a:rPr lang="de-DE" dirty="0" smtClean="0"/>
              <a:t>Januar bis Dezember </a:t>
            </a:r>
            <a:r>
              <a:rPr lang="de-DE" dirty="0" smtClean="0"/>
              <a:t>2023</a:t>
            </a:r>
            <a:endParaRPr lang="de-DE" dirty="0"/>
          </a:p>
        </p:txBody>
      </p:sp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195489"/>
              </p:ext>
            </p:extLst>
          </p:nvPr>
        </p:nvGraphicFramePr>
        <p:xfrm>
          <a:off x="1327076" y="2057400"/>
          <a:ext cx="6624736" cy="31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688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UKE_Universitätsklinikum Essen">
      <a:dk1>
        <a:srgbClr val="171717"/>
      </a:dk1>
      <a:lt1>
        <a:sysClr val="window" lastClr="FFFFFF"/>
      </a:lt1>
      <a:dk2>
        <a:srgbClr val="8B8B8B"/>
      </a:dk2>
      <a:lt2>
        <a:srgbClr val="E7E7E7"/>
      </a:lt2>
      <a:accent1>
        <a:srgbClr val="223570"/>
      </a:accent1>
      <a:accent2>
        <a:srgbClr val="EC6500"/>
      </a:accent2>
      <a:accent3>
        <a:srgbClr val="909AB7"/>
      </a:accent3>
      <a:accent4>
        <a:srgbClr val="F5B27F"/>
      </a:accent4>
      <a:accent5>
        <a:srgbClr val="8B8B8B"/>
      </a:accent5>
      <a:accent6>
        <a:srgbClr val="E7E7E7"/>
      </a:accent6>
      <a:hlink>
        <a:srgbClr val="CDB423"/>
      </a:hlink>
      <a:folHlink>
        <a:srgbClr val="171717"/>
      </a:folHlink>
    </a:clrScheme>
    <a:fontScheme name="UKE_schrift">
      <a:majorFont>
        <a:latin typeface="Open Sans 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E_Master_UKE Kopie" id="{DB742306-8687-874C-9BC0-D956D7AA9FEC}" vid="{64D1A2B0-61E4-5C48-8F8F-658EF22A1FE1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M&amp;M</Template>
  <TotalTime>0</TotalTime>
  <Words>228</Words>
  <Application>Microsoft Office PowerPoint</Application>
  <PresentationFormat>35-mm-Dias</PresentationFormat>
  <Paragraphs>89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Arial</vt:lpstr>
      <vt:lpstr>Open Sans</vt:lpstr>
      <vt:lpstr>Open Sans bold</vt:lpstr>
      <vt:lpstr>Open Sans Extrabold</vt:lpstr>
      <vt:lpstr>Open Sans Light</vt:lpstr>
      <vt:lpstr>Open Sans Semibold</vt:lpstr>
      <vt:lpstr>TheSans 7-Bold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 &amp; M Transplantation</dc:title>
  <dc:creator>Fuat Saner</dc:creator>
  <cp:lastModifiedBy>Kuhlmann, Heidrun</cp:lastModifiedBy>
  <cp:revision>181</cp:revision>
  <cp:lastPrinted>2020-11-10T13:11:23Z</cp:lastPrinted>
  <dcterms:created xsi:type="dcterms:W3CDTF">2017-06-13T14:10:56Z</dcterms:created>
  <dcterms:modified xsi:type="dcterms:W3CDTF">2024-01-25T12:12:39Z</dcterms:modified>
</cp:coreProperties>
</file>