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6484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-Arbeitsblat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-Arbeitsblat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-Arbeitsblat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-Arbeitsblat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-Arbeitsblat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Transplantation Deutschland 2023 </a:t>
            </a:r>
            <a:r>
              <a:rPr lang="en-US" baseline="0"/>
              <a:t>Januar bis Dezember</a:t>
            </a:r>
            <a:endParaRPr lang="en-US"/>
          </a:p>
          <a:p>
            <a:pPr>
              <a:defRPr/>
            </a:pPr>
            <a:r>
              <a:rPr lang="en-US"/>
              <a:t>Leber und Split ohne Lebendspende</a:t>
            </a:r>
          </a:p>
        </c:rich>
      </c:tx>
      <c:layout>
        <c:manualLayout>
          <c:xMode val="edge"/>
          <c:yMode val="edge"/>
          <c:x val="0.33015129098774382"/>
          <c:y val="1.9093078758949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'leber 2021'!$B$1</c:f>
              <c:strCache>
                <c:ptCount val="1"/>
                <c:pt idx="0">
                  <c:v>Whole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36-42C7-8CA7-9EFAA3FA7B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'leber 2021'!$A$2:$A$21</c:f>
              <c:strCache>
                <c:ptCount val="20"/>
                <c:pt idx="0">
                  <c:v>Hannover</c:v>
                </c:pt>
                <c:pt idx="1">
                  <c:v>München</c:v>
                </c:pt>
                <c:pt idx="2">
                  <c:v>Heidelberg</c:v>
                </c:pt>
                <c:pt idx="3">
                  <c:v>Hamburg</c:v>
                </c:pt>
                <c:pt idx="4">
                  <c:v>Münster</c:v>
                </c:pt>
                <c:pt idx="5">
                  <c:v>Tübingen</c:v>
                </c:pt>
                <c:pt idx="6">
                  <c:v>Jena</c:v>
                </c:pt>
                <c:pt idx="7">
                  <c:v>Mainz</c:v>
                </c:pt>
                <c:pt idx="8">
                  <c:v>Berlin</c:v>
                </c:pt>
                <c:pt idx="9">
                  <c:v>Essen</c:v>
                </c:pt>
                <c:pt idx="10">
                  <c:v>Aachen</c:v>
                </c:pt>
                <c:pt idx="11">
                  <c:v>Regensburg</c:v>
                </c:pt>
                <c:pt idx="12">
                  <c:v>Leipzig</c:v>
                </c:pt>
                <c:pt idx="13">
                  <c:v>Kiel</c:v>
                </c:pt>
                <c:pt idx="14">
                  <c:v>Bonn</c:v>
                </c:pt>
                <c:pt idx="15">
                  <c:v>Magdeburg</c:v>
                </c:pt>
                <c:pt idx="16">
                  <c:v>Frankfurt</c:v>
                </c:pt>
                <c:pt idx="17">
                  <c:v>Köln</c:v>
                </c:pt>
                <c:pt idx="18">
                  <c:v>Würzburg</c:v>
                </c:pt>
                <c:pt idx="19">
                  <c:v>Rostock</c:v>
                </c:pt>
              </c:strCache>
            </c:strRef>
          </c:cat>
          <c:val>
            <c:numRef>
              <c:f>'leber 2021'!$B$2:$B$21</c:f>
              <c:numCache>
                <c:formatCode>General</c:formatCode>
                <c:ptCount val="20"/>
                <c:pt idx="0">
                  <c:v>67</c:v>
                </c:pt>
                <c:pt idx="1">
                  <c:v>67</c:v>
                </c:pt>
                <c:pt idx="2">
                  <c:v>62</c:v>
                </c:pt>
                <c:pt idx="3">
                  <c:v>37</c:v>
                </c:pt>
                <c:pt idx="4">
                  <c:v>50</c:v>
                </c:pt>
                <c:pt idx="5">
                  <c:v>43</c:v>
                </c:pt>
                <c:pt idx="6">
                  <c:v>43</c:v>
                </c:pt>
                <c:pt idx="7">
                  <c:v>48</c:v>
                </c:pt>
                <c:pt idx="8">
                  <c:v>51</c:v>
                </c:pt>
                <c:pt idx="9">
                  <c:v>57</c:v>
                </c:pt>
                <c:pt idx="10">
                  <c:v>28</c:v>
                </c:pt>
                <c:pt idx="11">
                  <c:v>23</c:v>
                </c:pt>
                <c:pt idx="12">
                  <c:v>36</c:v>
                </c:pt>
                <c:pt idx="13">
                  <c:v>37</c:v>
                </c:pt>
                <c:pt idx="14">
                  <c:v>19</c:v>
                </c:pt>
                <c:pt idx="15">
                  <c:v>13</c:v>
                </c:pt>
                <c:pt idx="16">
                  <c:v>20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36-42C7-8CA7-9EFAA3FA7B90}"/>
            </c:ext>
          </c:extLst>
        </c:ser>
        <c:ser>
          <c:idx val="1"/>
          <c:order val="1"/>
          <c:tx>
            <c:strRef>
              <c:f>'leber 2021'!$C$1</c:f>
              <c:strCache>
                <c:ptCount val="1"/>
                <c:pt idx="0">
                  <c:v>Split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'leber 2021'!$A$2:$A$21</c:f>
              <c:strCache>
                <c:ptCount val="20"/>
                <c:pt idx="0">
                  <c:v>Hannover</c:v>
                </c:pt>
                <c:pt idx="1">
                  <c:v>München</c:v>
                </c:pt>
                <c:pt idx="2">
                  <c:v>Heidelberg</c:v>
                </c:pt>
                <c:pt idx="3">
                  <c:v>Hamburg</c:v>
                </c:pt>
                <c:pt idx="4">
                  <c:v>Münster</c:v>
                </c:pt>
                <c:pt idx="5">
                  <c:v>Tübingen</c:v>
                </c:pt>
                <c:pt idx="6">
                  <c:v>Jena</c:v>
                </c:pt>
                <c:pt idx="7">
                  <c:v>Mainz</c:v>
                </c:pt>
                <c:pt idx="8">
                  <c:v>Berlin</c:v>
                </c:pt>
                <c:pt idx="9">
                  <c:v>Essen</c:v>
                </c:pt>
                <c:pt idx="10">
                  <c:v>Aachen</c:v>
                </c:pt>
                <c:pt idx="11">
                  <c:v>Regensburg</c:v>
                </c:pt>
                <c:pt idx="12">
                  <c:v>Leipzig</c:v>
                </c:pt>
                <c:pt idx="13">
                  <c:v>Kiel</c:v>
                </c:pt>
                <c:pt idx="14">
                  <c:v>Bonn</c:v>
                </c:pt>
                <c:pt idx="15">
                  <c:v>Magdeburg</c:v>
                </c:pt>
                <c:pt idx="16">
                  <c:v>Frankfurt</c:v>
                </c:pt>
                <c:pt idx="17">
                  <c:v>Köln</c:v>
                </c:pt>
                <c:pt idx="18">
                  <c:v>Würzburg</c:v>
                </c:pt>
                <c:pt idx="19">
                  <c:v>Rostock</c:v>
                </c:pt>
              </c:strCache>
            </c:strRef>
          </c:cat>
          <c:val>
            <c:numRef>
              <c:f>'leber 2021'!$C$2:$C$21</c:f>
              <c:numCache>
                <c:formatCode>General</c:formatCode>
                <c:ptCount val="20"/>
                <c:pt idx="0">
                  <c:v>11</c:v>
                </c:pt>
                <c:pt idx="1">
                  <c:v>4</c:v>
                </c:pt>
                <c:pt idx="2">
                  <c:v>2</c:v>
                </c:pt>
                <c:pt idx="3">
                  <c:v>17</c:v>
                </c:pt>
                <c:pt idx="4">
                  <c:v>1</c:v>
                </c:pt>
                <c:pt idx="5">
                  <c:v>7</c:v>
                </c:pt>
                <c:pt idx="6">
                  <c:v>0</c:v>
                </c:pt>
                <c:pt idx="7">
                  <c:v>3</c:v>
                </c:pt>
                <c:pt idx="8">
                  <c:v>6</c:v>
                </c:pt>
                <c:pt idx="9">
                  <c:v>7</c:v>
                </c:pt>
                <c:pt idx="10">
                  <c:v>4</c:v>
                </c:pt>
                <c:pt idx="11">
                  <c:v>6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36-42C7-8CA7-9EFAA3FA7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972440"/>
        <c:axId val="486973752"/>
      </c:barChart>
      <c:lineChart>
        <c:grouping val="standard"/>
        <c:varyColors val="0"/>
        <c:ser>
          <c:idx val="2"/>
          <c:order val="2"/>
          <c:tx>
            <c:strRef>
              <c:f>'leber 2021'!$D$1</c:f>
              <c:strCache>
                <c:ptCount val="1"/>
                <c:pt idx="0">
                  <c:v>Gesamt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'leber 2021'!$A$2:$A$21</c:f>
              <c:strCache>
                <c:ptCount val="20"/>
                <c:pt idx="0">
                  <c:v>Hannover</c:v>
                </c:pt>
                <c:pt idx="1">
                  <c:v>München</c:v>
                </c:pt>
                <c:pt idx="2">
                  <c:v>Heidelberg</c:v>
                </c:pt>
                <c:pt idx="3">
                  <c:v>Hamburg</c:v>
                </c:pt>
                <c:pt idx="4">
                  <c:v>Münster</c:v>
                </c:pt>
                <c:pt idx="5">
                  <c:v>Tübingen</c:v>
                </c:pt>
                <c:pt idx="6">
                  <c:v>Jena</c:v>
                </c:pt>
                <c:pt idx="7">
                  <c:v>Mainz</c:v>
                </c:pt>
                <c:pt idx="8">
                  <c:v>Berlin</c:v>
                </c:pt>
                <c:pt idx="9">
                  <c:v>Essen</c:v>
                </c:pt>
                <c:pt idx="10">
                  <c:v>Aachen</c:v>
                </c:pt>
                <c:pt idx="11">
                  <c:v>Regensburg</c:v>
                </c:pt>
                <c:pt idx="12">
                  <c:v>Leipzig</c:v>
                </c:pt>
                <c:pt idx="13">
                  <c:v>Kiel</c:v>
                </c:pt>
                <c:pt idx="14">
                  <c:v>Bonn</c:v>
                </c:pt>
                <c:pt idx="15">
                  <c:v>Magdeburg</c:v>
                </c:pt>
                <c:pt idx="16">
                  <c:v>Frankfurt</c:v>
                </c:pt>
                <c:pt idx="17">
                  <c:v>Köln</c:v>
                </c:pt>
                <c:pt idx="18">
                  <c:v>Würzburg</c:v>
                </c:pt>
                <c:pt idx="19">
                  <c:v>Rostock</c:v>
                </c:pt>
              </c:strCache>
            </c:strRef>
          </c:cat>
          <c:val>
            <c:numRef>
              <c:f>'leber 2021'!$D$2:$D$21</c:f>
              <c:numCache>
                <c:formatCode>General</c:formatCode>
                <c:ptCount val="20"/>
                <c:pt idx="0">
                  <c:v>78</c:v>
                </c:pt>
                <c:pt idx="1">
                  <c:v>71</c:v>
                </c:pt>
                <c:pt idx="2">
                  <c:v>64</c:v>
                </c:pt>
                <c:pt idx="3">
                  <c:v>54</c:v>
                </c:pt>
                <c:pt idx="4">
                  <c:v>51</c:v>
                </c:pt>
                <c:pt idx="5">
                  <c:v>50</c:v>
                </c:pt>
                <c:pt idx="6">
                  <c:v>43</c:v>
                </c:pt>
                <c:pt idx="7">
                  <c:v>51</c:v>
                </c:pt>
                <c:pt idx="8">
                  <c:v>57</c:v>
                </c:pt>
                <c:pt idx="9">
                  <c:v>64</c:v>
                </c:pt>
                <c:pt idx="10">
                  <c:v>32</c:v>
                </c:pt>
                <c:pt idx="11">
                  <c:v>29</c:v>
                </c:pt>
                <c:pt idx="12">
                  <c:v>38</c:v>
                </c:pt>
                <c:pt idx="13">
                  <c:v>40</c:v>
                </c:pt>
                <c:pt idx="14">
                  <c:v>21</c:v>
                </c:pt>
                <c:pt idx="15">
                  <c:v>14</c:v>
                </c:pt>
                <c:pt idx="16">
                  <c:v>20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036-42C7-8CA7-9EFAA3FA7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972440"/>
        <c:axId val="486973752"/>
      </c:lineChart>
      <c:catAx>
        <c:axId val="486972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973752"/>
        <c:crosses val="autoZero"/>
        <c:auto val="1"/>
        <c:lblAlgn val="ctr"/>
        <c:lblOffset val="100"/>
        <c:noMultiLvlLbl val="0"/>
      </c:catAx>
      <c:valAx>
        <c:axId val="48697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972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Nierentransplantation</a:t>
            </a:r>
            <a:r>
              <a:rPr lang="en-US" baseline="0"/>
              <a:t> /Pankreas-Nierentransplantation Deutschland</a:t>
            </a:r>
          </a:p>
          <a:p>
            <a:pPr>
              <a:defRPr/>
            </a:pPr>
            <a:r>
              <a:rPr lang="en-US" baseline="0"/>
              <a:t>2023 Januar bis Dezember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'Niere-pankreas'!$B$1</c:f>
              <c:strCache>
                <c:ptCount val="1"/>
                <c:pt idx="0">
                  <c:v>Niere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FE-4949-A05B-78002E49A7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'Niere-pankreas'!$A$2:$A$36</c:f>
              <c:strCache>
                <c:ptCount val="35"/>
                <c:pt idx="0">
                  <c:v>Berlin</c:v>
                </c:pt>
                <c:pt idx="1">
                  <c:v>Hannover</c:v>
                </c:pt>
                <c:pt idx="2">
                  <c:v>Heidelberg</c:v>
                </c:pt>
                <c:pt idx="3">
                  <c:v>München</c:v>
                </c:pt>
                <c:pt idx="4">
                  <c:v>Münster</c:v>
                </c:pt>
                <c:pt idx="5">
                  <c:v>Bochum</c:v>
                </c:pt>
                <c:pt idx="6">
                  <c:v>Köln</c:v>
                </c:pt>
                <c:pt idx="7">
                  <c:v>Dresden</c:v>
                </c:pt>
                <c:pt idx="8">
                  <c:v>Essen</c:v>
                </c:pt>
                <c:pt idx="9">
                  <c:v>Düsseldorf</c:v>
                </c:pt>
                <c:pt idx="10">
                  <c:v>Nürnberg</c:v>
                </c:pt>
                <c:pt idx="11">
                  <c:v>Hamburg</c:v>
                </c:pt>
                <c:pt idx="12">
                  <c:v>Freiburg</c:v>
                </c:pt>
                <c:pt idx="13">
                  <c:v>Regensburg</c:v>
                </c:pt>
                <c:pt idx="14">
                  <c:v>Stuttgart</c:v>
                </c:pt>
                <c:pt idx="15">
                  <c:v>Lübeck</c:v>
                </c:pt>
                <c:pt idx="16">
                  <c:v>Leipzig</c:v>
                </c:pt>
                <c:pt idx="17">
                  <c:v>Frankfurt</c:v>
                </c:pt>
                <c:pt idx="18">
                  <c:v>Jena</c:v>
                </c:pt>
                <c:pt idx="19">
                  <c:v>Mainz</c:v>
                </c:pt>
                <c:pt idx="20">
                  <c:v>Marburg</c:v>
                </c:pt>
                <c:pt idx="21">
                  <c:v>Homburg-Saar</c:v>
                </c:pt>
                <c:pt idx="22">
                  <c:v>Tübingen</c:v>
                </c:pt>
                <c:pt idx="23">
                  <c:v>Halle</c:v>
                </c:pt>
                <c:pt idx="24">
                  <c:v>Kaiserslautern</c:v>
                </c:pt>
                <c:pt idx="25">
                  <c:v>Würzburg</c:v>
                </c:pt>
                <c:pt idx="26">
                  <c:v>Augsburg</c:v>
                </c:pt>
                <c:pt idx="27">
                  <c:v>Kiel</c:v>
                </c:pt>
                <c:pt idx="28">
                  <c:v>Hannover Schmünden</c:v>
                </c:pt>
                <c:pt idx="29">
                  <c:v>Bonn</c:v>
                </c:pt>
                <c:pt idx="30">
                  <c:v>Rostock</c:v>
                </c:pt>
                <c:pt idx="31">
                  <c:v>Aachen</c:v>
                </c:pt>
                <c:pt idx="32">
                  <c:v>Mannheim</c:v>
                </c:pt>
                <c:pt idx="33">
                  <c:v>Gießen</c:v>
                </c:pt>
                <c:pt idx="34">
                  <c:v>Bremen</c:v>
                </c:pt>
              </c:strCache>
            </c:strRef>
          </c:cat>
          <c:val>
            <c:numRef>
              <c:f>'Niere-pankreas'!$B$2:$B$36</c:f>
              <c:numCache>
                <c:formatCode>General</c:formatCode>
                <c:ptCount val="35"/>
                <c:pt idx="0">
                  <c:v>135</c:v>
                </c:pt>
                <c:pt idx="1">
                  <c:v>121</c:v>
                </c:pt>
                <c:pt idx="2">
                  <c:v>87</c:v>
                </c:pt>
                <c:pt idx="3">
                  <c:v>69</c:v>
                </c:pt>
                <c:pt idx="4">
                  <c:v>49</c:v>
                </c:pt>
                <c:pt idx="5">
                  <c:v>52</c:v>
                </c:pt>
                <c:pt idx="6">
                  <c:v>69</c:v>
                </c:pt>
                <c:pt idx="7">
                  <c:v>36</c:v>
                </c:pt>
                <c:pt idx="8">
                  <c:v>66</c:v>
                </c:pt>
                <c:pt idx="9">
                  <c:v>50</c:v>
                </c:pt>
                <c:pt idx="10">
                  <c:v>52</c:v>
                </c:pt>
                <c:pt idx="11">
                  <c:v>63</c:v>
                </c:pt>
                <c:pt idx="12">
                  <c:v>56</c:v>
                </c:pt>
                <c:pt idx="13">
                  <c:v>42</c:v>
                </c:pt>
                <c:pt idx="14">
                  <c:v>39</c:v>
                </c:pt>
                <c:pt idx="15">
                  <c:v>23</c:v>
                </c:pt>
                <c:pt idx="16">
                  <c:v>35</c:v>
                </c:pt>
                <c:pt idx="17">
                  <c:v>30</c:v>
                </c:pt>
                <c:pt idx="18">
                  <c:v>44</c:v>
                </c:pt>
                <c:pt idx="19">
                  <c:v>40</c:v>
                </c:pt>
                <c:pt idx="20">
                  <c:v>24</c:v>
                </c:pt>
                <c:pt idx="21">
                  <c:v>26</c:v>
                </c:pt>
                <c:pt idx="22">
                  <c:v>31</c:v>
                </c:pt>
                <c:pt idx="23">
                  <c:v>37</c:v>
                </c:pt>
                <c:pt idx="24">
                  <c:v>16</c:v>
                </c:pt>
                <c:pt idx="25">
                  <c:v>23</c:v>
                </c:pt>
                <c:pt idx="26">
                  <c:v>18</c:v>
                </c:pt>
                <c:pt idx="27">
                  <c:v>29</c:v>
                </c:pt>
                <c:pt idx="28">
                  <c:v>33</c:v>
                </c:pt>
                <c:pt idx="29">
                  <c:v>21</c:v>
                </c:pt>
                <c:pt idx="30">
                  <c:v>10</c:v>
                </c:pt>
                <c:pt idx="31">
                  <c:v>22</c:v>
                </c:pt>
                <c:pt idx="32">
                  <c:v>20</c:v>
                </c:pt>
                <c:pt idx="33">
                  <c:v>15</c:v>
                </c:pt>
                <c:pt idx="3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E-4949-A05B-78002E49A72D}"/>
            </c:ext>
          </c:extLst>
        </c:ser>
        <c:ser>
          <c:idx val="1"/>
          <c:order val="1"/>
          <c:tx>
            <c:strRef>
              <c:f>'Niere-pankreas'!$C$1</c:f>
              <c:strCache>
                <c:ptCount val="1"/>
                <c:pt idx="0">
                  <c:v>PNTX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'Niere-pankreas'!$A$2:$A$36</c:f>
              <c:strCache>
                <c:ptCount val="35"/>
                <c:pt idx="0">
                  <c:v>Berlin</c:v>
                </c:pt>
                <c:pt idx="1">
                  <c:v>Hannover</c:v>
                </c:pt>
                <c:pt idx="2">
                  <c:v>Heidelberg</c:v>
                </c:pt>
                <c:pt idx="3">
                  <c:v>München</c:v>
                </c:pt>
                <c:pt idx="4">
                  <c:v>Münster</c:v>
                </c:pt>
                <c:pt idx="5">
                  <c:v>Bochum</c:v>
                </c:pt>
                <c:pt idx="6">
                  <c:v>Köln</c:v>
                </c:pt>
                <c:pt idx="7">
                  <c:v>Dresden</c:v>
                </c:pt>
                <c:pt idx="8">
                  <c:v>Essen</c:v>
                </c:pt>
                <c:pt idx="9">
                  <c:v>Düsseldorf</c:v>
                </c:pt>
                <c:pt idx="10">
                  <c:v>Nürnberg</c:v>
                </c:pt>
                <c:pt idx="11">
                  <c:v>Hamburg</c:v>
                </c:pt>
                <c:pt idx="12">
                  <c:v>Freiburg</c:v>
                </c:pt>
                <c:pt idx="13">
                  <c:v>Regensburg</c:v>
                </c:pt>
                <c:pt idx="14">
                  <c:v>Stuttgart</c:v>
                </c:pt>
                <c:pt idx="15">
                  <c:v>Lübeck</c:v>
                </c:pt>
                <c:pt idx="16">
                  <c:v>Leipzig</c:v>
                </c:pt>
                <c:pt idx="17">
                  <c:v>Frankfurt</c:v>
                </c:pt>
                <c:pt idx="18">
                  <c:v>Jena</c:v>
                </c:pt>
                <c:pt idx="19">
                  <c:v>Mainz</c:v>
                </c:pt>
                <c:pt idx="20">
                  <c:v>Marburg</c:v>
                </c:pt>
                <c:pt idx="21">
                  <c:v>Homburg-Saar</c:v>
                </c:pt>
                <c:pt idx="22">
                  <c:v>Tübingen</c:v>
                </c:pt>
                <c:pt idx="23">
                  <c:v>Halle</c:v>
                </c:pt>
                <c:pt idx="24">
                  <c:v>Kaiserslautern</c:v>
                </c:pt>
                <c:pt idx="25">
                  <c:v>Würzburg</c:v>
                </c:pt>
                <c:pt idx="26">
                  <c:v>Augsburg</c:v>
                </c:pt>
                <c:pt idx="27">
                  <c:v>Kiel</c:v>
                </c:pt>
                <c:pt idx="28">
                  <c:v>Hannover Schmünden</c:v>
                </c:pt>
                <c:pt idx="29">
                  <c:v>Bonn</c:v>
                </c:pt>
                <c:pt idx="30">
                  <c:v>Rostock</c:v>
                </c:pt>
                <c:pt idx="31">
                  <c:v>Aachen</c:v>
                </c:pt>
                <c:pt idx="32">
                  <c:v>Mannheim</c:v>
                </c:pt>
                <c:pt idx="33">
                  <c:v>Gießen</c:v>
                </c:pt>
                <c:pt idx="34">
                  <c:v>Bremen</c:v>
                </c:pt>
              </c:strCache>
            </c:strRef>
          </c:cat>
          <c:val>
            <c:numRef>
              <c:f>'Niere-pankreas'!$C$2:$C$36</c:f>
              <c:numCache>
                <c:formatCode>General</c:formatCode>
                <c:ptCount val="35"/>
                <c:pt idx="0">
                  <c:v>9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1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FE-4949-A05B-78002E49A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018928"/>
        <c:axId val="588019256"/>
      </c:barChart>
      <c:catAx>
        <c:axId val="58801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8019256"/>
        <c:crosses val="autoZero"/>
        <c:auto val="1"/>
        <c:lblAlgn val="ctr"/>
        <c:lblOffset val="100"/>
        <c:noMultiLvlLbl val="0"/>
      </c:catAx>
      <c:valAx>
        <c:axId val="58801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80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Transplantation  Deutschland 2023</a:t>
            </a:r>
          </a:p>
          <a:p>
            <a:pPr>
              <a:defRPr/>
            </a:pPr>
            <a:r>
              <a:rPr lang="en-US"/>
              <a:t>Herz/ Lunge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'Lunge Herz'!$B$1</c:f>
              <c:strCache>
                <c:ptCount val="1"/>
                <c:pt idx="0">
                  <c:v>Herz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'Lunge Herz'!$A$2:$A$20</c:f>
              <c:strCache>
                <c:ptCount val="19"/>
                <c:pt idx="0">
                  <c:v>Hannover</c:v>
                </c:pt>
                <c:pt idx="1">
                  <c:v>München</c:v>
                </c:pt>
                <c:pt idx="2">
                  <c:v>Bad Oeynhausen</c:v>
                </c:pt>
                <c:pt idx="3">
                  <c:v>Berlin</c:v>
                </c:pt>
                <c:pt idx="4">
                  <c:v>Essen</c:v>
                </c:pt>
                <c:pt idx="5">
                  <c:v>Freiburg</c:v>
                </c:pt>
                <c:pt idx="6">
                  <c:v>Düsselforf</c:v>
                </c:pt>
                <c:pt idx="7">
                  <c:v>Leipzig</c:v>
                </c:pt>
                <c:pt idx="8">
                  <c:v>Hamburg</c:v>
                </c:pt>
                <c:pt idx="9">
                  <c:v>Gießen</c:v>
                </c:pt>
                <c:pt idx="10">
                  <c:v>Jena</c:v>
                </c:pt>
                <c:pt idx="11">
                  <c:v>Homburg-Saar</c:v>
                </c:pt>
                <c:pt idx="12">
                  <c:v>Heidelberg</c:v>
                </c:pt>
                <c:pt idx="13">
                  <c:v>Regensburg</c:v>
                </c:pt>
                <c:pt idx="14">
                  <c:v>Kiel</c:v>
                </c:pt>
                <c:pt idx="15">
                  <c:v>Dresden</c:v>
                </c:pt>
                <c:pt idx="16">
                  <c:v>Nürnberg</c:v>
                </c:pt>
                <c:pt idx="17">
                  <c:v>Göttingen</c:v>
                </c:pt>
                <c:pt idx="18">
                  <c:v>Köln</c:v>
                </c:pt>
              </c:strCache>
            </c:strRef>
          </c:cat>
          <c:val>
            <c:numRef>
              <c:f>'Lunge Herz'!$B$2:$B$20</c:f>
              <c:numCache>
                <c:formatCode>General</c:formatCode>
                <c:ptCount val="19"/>
                <c:pt idx="0">
                  <c:v>19</c:v>
                </c:pt>
                <c:pt idx="1">
                  <c:v>30</c:v>
                </c:pt>
                <c:pt idx="2">
                  <c:v>75</c:v>
                </c:pt>
                <c:pt idx="3">
                  <c:v>38</c:v>
                </c:pt>
                <c:pt idx="4">
                  <c:v>5</c:v>
                </c:pt>
                <c:pt idx="5">
                  <c:v>9</c:v>
                </c:pt>
                <c:pt idx="6">
                  <c:v>47</c:v>
                </c:pt>
                <c:pt idx="7">
                  <c:v>17</c:v>
                </c:pt>
                <c:pt idx="8">
                  <c:v>29</c:v>
                </c:pt>
                <c:pt idx="9">
                  <c:v>7</c:v>
                </c:pt>
                <c:pt idx="10">
                  <c:v>5</c:v>
                </c:pt>
                <c:pt idx="11">
                  <c:v>7</c:v>
                </c:pt>
                <c:pt idx="12">
                  <c:v>22</c:v>
                </c:pt>
                <c:pt idx="13">
                  <c:v>5</c:v>
                </c:pt>
                <c:pt idx="14">
                  <c:v>4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1-4DD6-884E-71AD8D367DE4}"/>
            </c:ext>
          </c:extLst>
        </c:ser>
        <c:ser>
          <c:idx val="1"/>
          <c:order val="1"/>
          <c:tx>
            <c:strRef>
              <c:f>'Lunge Herz'!$C$1</c:f>
              <c:strCache>
                <c:ptCount val="1"/>
                <c:pt idx="0">
                  <c:v>Lunge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391-4DD6-884E-71AD8D367D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'Lunge Herz'!$A$2:$A$20</c:f>
              <c:strCache>
                <c:ptCount val="19"/>
                <c:pt idx="0">
                  <c:v>Hannover</c:v>
                </c:pt>
                <c:pt idx="1">
                  <c:v>München</c:v>
                </c:pt>
                <c:pt idx="2">
                  <c:v>Bad Oeynhausen</c:v>
                </c:pt>
                <c:pt idx="3">
                  <c:v>Berlin</c:v>
                </c:pt>
                <c:pt idx="4">
                  <c:v>Essen</c:v>
                </c:pt>
                <c:pt idx="5">
                  <c:v>Freiburg</c:v>
                </c:pt>
                <c:pt idx="6">
                  <c:v>Düsselforf</c:v>
                </c:pt>
                <c:pt idx="7">
                  <c:v>Leipzig</c:v>
                </c:pt>
                <c:pt idx="8">
                  <c:v>Hamburg</c:v>
                </c:pt>
                <c:pt idx="9">
                  <c:v>Gießen</c:v>
                </c:pt>
                <c:pt idx="10">
                  <c:v>Jena</c:v>
                </c:pt>
                <c:pt idx="11">
                  <c:v>Homburg-Saar</c:v>
                </c:pt>
                <c:pt idx="12">
                  <c:v>Heidelberg</c:v>
                </c:pt>
                <c:pt idx="13">
                  <c:v>Regensburg</c:v>
                </c:pt>
                <c:pt idx="14">
                  <c:v>Kiel</c:v>
                </c:pt>
                <c:pt idx="15">
                  <c:v>Dresden</c:v>
                </c:pt>
                <c:pt idx="16">
                  <c:v>Nürnberg</c:v>
                </c:pt>
                <c:pt idx="17">
                  <c:v>Göttingen</c:v>
                </c:pt>
                <c:pt idx="18">
                  <c:v>Köln</c:v>
                </c:pt>
              </c:strCache>
            </c:strRef>
          </c:cat>
          <c:val>
            <c:numRef>
              <c:f>'Lunge Herz'!$C$2:$C$20</c:f>
              <c:numCache>
                <c:formatCode>General</c:formatCode>
                <c:ptCount val="19"/>
                <c:pt idx="0">
                  <c:v>89</c:v>
                </c:pt>
                <c:pt idx="1">
                  <c:v>69</c:v>
                </c:pt>
                <c:pt idx="2">
                  <c:v>4</c:v>
                </c:pt>
                <c:pt idx="3">
                  <c:v>9</c:v>
                </c:pt>
                <c:pt idx="4">
                  <c:v>29</c:v>
                </c:pt>
                <c:pt idx="5">
                  <c:v>8</c:v>
                </c:pt>
                <c:pt idx="6">
                  <c:v>0</c:v>
                </c:pt>
                <c:pt idx="7">
                  <c:v>2</c:v>
                </c:pt>
                <c:pt idx="8">
                  <c:v>14</c:v>
                </c:pt>
                <c:pt idx="9">
                  <c:v>9</c:v>
                </c:pt>
                <c:pt idx="10">
                  <c:v>8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91-4DD6-884E-71AD8D367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805448"/>
        <c:axId val="540803808"/>
      </c:barChart>
      <c:lineChart>
        <c:grouping val="standard"/>
        <c:varyColors val="0"/>
        <c:ser>
          <c:idx val="2"/>
          <c:order val="2"/>
          <c:tx>
            <c:strRef>
              <c:f>'Lunge Herz'!$D$1</c:f>
              <c:strCache>
                <c:ptCount val="1"/>
                <c:pt idx="0">
                  <c:v>Gesamt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'Lunge Herz'!$A$2:$A$20</c:f>
              <c:strCache>
                <c:ptCount val="19"/>
                <c:pt idx="0">
                  <c:v>Hannover</c:v>
                </c:pt>
                <c:pt idx="1">
                  <c:v>München</c:v>
                </c:pt>
                <c:pt idx="2">
                  <c:v>Bad Oeynhausen</c:v>
                </c:pt>
                <c:pt idx="3">
                  <c:v>Berlin</c:v>
                </c:pt>
                <c:pt idx="4">
                  <c:v>Essen</c:v>
                </c:pt>
                <c:pt idx="5">
                  <c:v>Freiburg</c:v>
                </c:pt>
                <c:pt idx="6">
                  <c:v>Düsselforf</c:v>
                </c:pt>
                <c:pt idx="7">
                  <c:v>Leipzig</c:v>
                </c:pt>
                <c:pt idx="8">
                  <c:v>Hamburg</c:v>
                </c:pt>
                <c:pt idx="9">
                  <c:v>Gießen</c:v>
                </c:pt>
                <c:pt idx="10">
                  <c:v>Jena</c:v>
                </c:pt>
                <c:pt idx="11">
                  <c:v>Homburg-Saar</c:v>
                </c:pt>
                <c:pt idx="12">
                  <c:v>Heidelberg</c:v>
                </c:pt>
                <c:pt idx="13">
                  <c:v>Regensburg</c:v>
                </c:pt>
                <c:pt idx="14">
                  <c:v>Kiel</c:v>
                </c:pt>
                <c:pt idx="15">
                  <c:v>Dresden</c:v>
                </c:pt>
                <c:pt idx="16">
                  <c:v>Nürnberg</c:v>
                </c:pt>
                <c:pt idx="17">
                  <c:v>Göttingen</c:v>
                </c:pt>
                <c:pt idx="18">
                  <c:v>Köln</c:v>
                </c:pt>
              </c:strCache>
            </c:strRef>
          </c:cat>
          <c:val>
            <c:numRef>
              <c:f>'Lunge Herz'!$D$2:$D$20</c:f>
              <c:numCache>
                <c:formatCode>General</c:formatCode>
                <c:ptCount val="19"/>
                <c:pt idx="0">
                  <c:v>108</c:v>
                </c:pt>
                <c:pt idx="1">
                  <c:v>99</c:v>
                </c:pt>
                <c:pt idx="2">
                  <c:v>79</c:v>
                </c:pt>
                <c:pt idx="3">
                  <c:v>47</c:v>
                </c:pt>
                <c:pt idx="4">
                  <c:v>34</c:v>
                </c:pt>
                <c:pt idx="5">
                  <c:v>17</c:v>
                </c:pt>
                <c:pt idx="6">
                  <c:v>47</c:v>
                </c:pt>
                <c:pt idx="7">
                  <c:v>19</c:v>
                </c:pt>
                <c:pt idx="8">
                  <c:v>43</c:v>
                </c:pt>
                <c:pt idx="9">
                  <c:v>16</c:v>
                </c:pt>
                <c:pt idx="10">
                  <c:v>13</c:v>
                </c:pt>
                <c:pt idx="11">
                  <c:v>10</c:v>
                </c:pt>
                <c:pt idx="12">
                  <c:v>22</c:v>
                </c:pt>
                <c:pt idx="13">
                  <c:v>5</c:v>
                </c:pt>
                <c:pt idx="14">
                  <c:v>4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91-4DD6-884E-71AD8D367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05448"/>
        <c:axId val="540803808"/>
      </c:lineChart>
      <c:catAx>
        <c:axId val="54080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0803808"/>
        <c:crosses val="autoZero"/>
        <c:auto val="1"/>
        <c:lblAlgn val="ctr"/>
        <c:lblOffset val="100"/>
        <c:noMultiLvlLbl val="0"/>
      </c:catAx>
      <c:valAx>
        <c:axId val="54080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080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Gesamttransplantationen Deutschland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Gesamt!$B$1</c:f>
              <c:strCache>
                <c:ptCount val="1"/>
                <c:pt idx="0">
                  <c:v>Niere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Gesamt!$A$2:$A$16</c:f>
              <c:strCache>
                <c:ptCount val="15"/>
                <c:pt idx="0">
                  <c:v>Hannover</c:v>
                </c:pt>
                <c:pt idx="1">
                  <c:v>München</c:v>
                </c:pt>
                <c:pt idx="2">
                  <c:v>Berlin</c:v>
                </c:pt>
                <c:pt idx="3">
                  <c:v>Heidelberg</c:v>
                </c:pt>
                <c:pt idx="4">
                  <c:v>Münster</c:v>
                </c:pt>
                <c:pt idx="5">
                  <c:v>Essen</c:v>
                </c:pt>
                <c:pt idx="6">
                  <c:v>Hamburg</c:v>
                </c:pt>
                <c:pt idx="7">
                  <c:v>Leipzig</c:v>
                </c:pt>
                <c:pt idx="8">
                  <c:v>Jena</c:v>
                </c:pt>
                <c:pt idx="9">
                  <c:v>Bad Oeynhausen</c:v>
                </c:pt>
                <c:pt idx="10">
                  <c:v>Köln</c:v>
                </c:pt>
                <c:pt idx="11">
                  <c:v>Freiburg</c:v>
                </c:pt>
                <c:pt idx="12">
                  <c:v>Düsseldorf</c:v>
                </c:pt>
                <c:pt idx="13">
                  <c:v>Bochum</c:v>
                </c:pt>
                <c:pt idx="14">
                  <c:v>Tübingen</c:v>
                </c:pt>
              </c:strCache>
            </c:strRef>
          </c:cat>
          <c:val>
            <c:numRef>
              <c:f>Gesamt!$B$2:$B$16</c:f>
              <c:numCache>
                <c:formatCode>General</c:formatCode>
                <c:ptCount val="15"/>
                <c:pt idx="0">
                  <c:v>121</c:v>
                </c:pt>
                <c:pt idx="1">
                  <c:v>69</c:v>
                </c:pt>
                <c:pt idx="2">
                  <c:v>135</c:v>
                </c:pt>
                <c:pt idx="3">
                  <c:v>87</c:v>
                </c:pt>
                <c:pt idx="4">
                  <c:v>49</c:v>
                </c:pt>
                <c:pt idx="5">
                  <c:v>66</c:v>
                </c:pt>
                <c:pt idx="6">
                  <c:v>63</c:v>
                </c:pt>
                <c:pt idx="7">
                  <c:v>35</c:v>
                </c:pt>
                <c:pt idx="8">
                  <c:v>44</c:v>
                </c:pt>
                <c:pt idx="9">
                  <c:v>0</c:v>
                </c:pt>
                <c:pt idx="10">
                  <c:v>69</c:v>
                </c:pt>
                <c:pt idx="11">
                  <c:v>56</c:v>
                </c:pt>
                <c:pt idx="12">
                  <c:v>50</c:v>
                </c:pt>
                <c:pt idx="13">
                  <c:v>52</c:v>
                </c:pt>
                <c:pt idx="1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0-46C4-A441-F376A3A82A45}"/>
            </c:ext>
          </c:extLst>
        </c:ser>
        <c:ser>
          <c:idx val="1"/>
          <c:order val="1"/>
          <c:tx>
            <c:strRef>
              <c:f>Gesamt!$C$1</c:f>
              <c:strCache>
                <c:ptCount val="1"/>
                <c:pt idx="0">
                  <c:v>PNTX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Gesamt!$A$2:$A$16</c:f>
              <c:strCache>
                <c:ptCount val="15"/>
                <c:pt idx="0">
                  <c:v>Hannover</c:v>
                </c:pt>
                <c:pt idx="1">
                  <c:v>München</c:v>
                </c:pt>
                <c:pt idx="2">
                  <c:v>Berlin</c:v>
                </c:pt>
                <c:pt idx="3">
                  <c:v>Heidelberg</c:v>
                </c:pt>
                <c:pt idx="4">
                  <c:v>Münster</c:v>
                </c:pt>
                <c:pt idx="5">
                  <c:v>Essen</c:v>
                </c:pt>
                <c:pt idx="6">
                  <c:v>Hamburg</c:v>
                </c:pt>
                <c:pt idx="7">
                  <c:v>Leipzig</c:v>
                </c:pt>
                <c:pt idx="8">
                  <c:v>Jena</c:v>
                </c:pt>
                <c:pt idx="9">
                  <c:v>Bad Oeynhausen</c:v>
                </c:pt>
                <c:pt idx="10">
                  <c:v>Köln</c:v>
                </c:pt>
                <c:pt idx="11">
                  <c:v>Freiburg</c:v>
                </c:pt>
                <c:pt idx="12">
                  <c:v>Düsseldorf</c:v>
                </c:pt>
                <c:pt idx="13">
                  <c:v>Bochum</c:v>
                </c:pt>
                <c:pt idx="14">
                  <c:v>Tübingen</c:v>
                </c:pt>
              </c:strCache>
            </c:strRef>
          </c:cat>
          <c:val>
            <c:numRef>
              <c:f>Gesamt!$C$2:$C$16</c:f>
              <c:numCache>
                <c:formatCode>General</c:formatCode>
                <c:ptCount val="15"/>
                <c:pt idx="0">
                  <c:v>9</c:v>
                </c:pt>
                <c:pt idx="1">
                  <c:v>5</c:v>
                </c:pt>
                <c:pt idx="2">
                  <c:v>9</c:v>
                </c:pt>
                <c:pt idx="3">
                  <c:v>5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70-46C4-A441-F376A3A82A45}"/>
            </c:ext>
          </c:extLst>
        </c:ser>
        <c:ser>
          <c:idx val="2"/>
          <c:order val="2"/>
          <c:tx>
            <c:strRef>
              <c:f>Gesamt!$D$1</c:f>
              <c:strCache>
                <c:ptCount val="1"/>
                <c:pt idx="0">
                  <c:v>Wliver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Gesamt!$A$2:$A$16</c:f>
              <c:strCache>
                <c:ptCount val="15"/>
                <c:pt idx="0">
                  <c:v>Hannover</c:v>
                </c:pt>
                <c:pt idx="1">
                  <c:v>München</c:v>
                </c:pt>
                <c:pt idx="2">
                  <c:v>Berlin</c:v>
                </c:pt>
                <c:pt idx="3">
                  <c:v>Heidelberg</c:v>
                </c:pt>
                <c:pt idx="4">
                  <c:v>Münster</c:v>
                </c:pt>
                <c:pt idx="5">
                  <c:v>Essen</c:v>
                </c:pt>
                <c:pt idx="6">
                  <c:v>Hamburg</c:v>
                </c:pt>
                <c:pt idx="7">
                  <c:v>Leipzig</c:v>
                </c:pt>
                <c:pt idx="8">
                  <c:v>Jena</c:v>
                </c:pt>
                <c:pt idx="9">
                  <c:v>Bad Oeynhausen</c:v>
                </c:pt>
                <c:pt idx="10">
                  <c:v>Köln</c:v>
                </c:pt>
                <c:pt idx="11">
                  <c:v>Freiburg</c:v>
                </c:pt>
                <c:pt idx="12">
                  <c:v>Düsseldorf</c:v>
                </c:pt>
                <c:pt idx="13">
                  <c:v>Bochum</c:v>
                </c:pt>
                <c:pt idx="14">
                  <c:v>Tübingen</c:v>
                </c:pt>
              </c:strCache>
            </c:strRef>
          </c:cat>
          <c:val>
            <c:numRef>
              <c:f>Gesamt!$D$2:$D$16</c:f>
              <c:numCache>
                <c:formatCode>General</c:formatCode>
                <c:ptCount val="15"/>
                <c:pt idx="0">
                  <c:v>67</c:v>
                </c:pt>
                <c:pt idx="1">
                  <c:v>57</c:v>
                </c:pt>
                <c:pt idx="2">
                  <c:v>51</c:v>
                </c:pt>
                <c:pt idx="3">
                  <c:v>62</c:v>
                </c:pt>
                <c:pt idx="4">
                  <c:v>50</c:v>
                </c:pt>
                <c:pt idx="5">
                  <c:v>57</c:v>
                </c:pt>
                <c:pt idx="6">
                  <c:v>37</c:v>
                </c:pt>
                <c:pt idx="7">
                  <c:v>36</c:v>
                </c:pt>
                <c:pt idx="8">
                  <c:v>43</c:v>
                </c:pt>
                <c:pt idx="9">
                  <c:v>0</c:v>
                </c:pt>
                <c:pt idx="10">
                  <c:v>14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70-46C4-A441-F376A3A82A45}"/>
            </c:ext>
          </c:extLst>
        </c:ser>
        <c:ser>
          <c:idx val="3"/>
          <c:order val="3"/>
          <c:tx>
            <c:strRef>
              <c:f>Gesamt!$E$1</c:f>
              <c:strCache>
                <c:ptCount val="1"/>
                <c:pt idx="0">
                  <c:v>split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Gesamt!$A$2:$A$16</c:f>
              <c:strCache>
                <c:ptCount val="15"/>
                <c:pt idx="0">
                  <c:v>Hannover</c:v>
                </c:pt>
                <c:pt idx="1">
                  <c:v>München</c:v>
                </c:pt>
                <c:pt idx="2">
                  <c:v>Berlin</c:v>
                </c:pt>
                <c:pt idx="3">
                  <c:v>Heidelberg</c:v>
                </c:pt>
                <c:pt idx="4">
                  <c:v>Münster</c:v>
                </c:pt>
                <c:pt idx="5">
                  <c:v>Essen</c:v>
                </c:pt>
                <c:pt idx="6">
                  <c:v>Hamburg</c:v>
                </c:pt>
                <c:pt idx="7">
                  <c:v>Leipzig</c:v>
                </c:pt>
                <c:pt idx="8">
                  <c:v>Jena</c:v>
                </c:pt>
                <c:pt idx="9">
                  <c:v>Bad Oeynhausen</c:v>
                </c:pt>
                <c:pt idx="10">
                  <c:v>Köln</c:v>
                </c:pt>
                <c:pt idx="11">
                  <c:v>Freiburg</c:v>
                </c:pt>
                <c:pt idx="12">
                  <c:v>Düsseldorf</c:v>
                </c:pt>
                <c:pt idx="13">
                  <c:v>Bochum</c:v>
                </c:pt>
                <c:pt idx="14">
                  <c:v>Tübingen</c:v>
                </c:pt>
              </c:strCache>
            </c:strRef>
          </c:cat>
          <c:val>
            <c:numRef>
              <c:f>Gesamt!$E$2:$E$16</c:f>
              <c:numCache>
                <c:formatCode>General</c:formatCode>
                <c:ptCount val="15"/>
                <c:pt idx="0">
                  <c:v>11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7</c:v>
                </c:pt>
                <c:pt idx="6">
                  <c:v>17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70-46C4-A441-F376A3A82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430704"/>
        <c:axId val="546431032"/>
      </c:areaChart>
      <c:barChart>
        <c:barDir val="col"/>
        <c:grouping val="clustered"/>
        <c:varyColors val="0"/>
        <c:ser>
          <c:idx val="4"/>
          <c:order val="4"/>
          <c:tx>
            <c:strRef>
              <c:f>Gesamt!$F$1</c:f>
              <c:strCache>
                <c:ptCount val="1"/>
                <c:pt idx="0">
                  <c:v>Herz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Gesamt!$A$2:$A$16</c:f>
              <c:strCache>
                <c:ptCount val="15"/>
                <c:pt idx="0">
                  <c:v>Hannover</c:v>
                </c:pt>
                <c:pt idx="1">
                  <c:v>München</c:v>
                </c:pt>
                <c:pt idx="2">
                  <c:v>Berlin</c:v>
                </c:pt>
                <c:pt idx="3">
                  <c:v>Heidelberg</c:v>
                </c:pt>
                <c:pt idx="4">
                  <c:v>Münster</c:v>
                </c:pt>
                <c:pt idx="5">
                  <c:v>Essen</c:v>
                </c:pt>
                <c:pt idx="6">
                  <c:v>Hamburg</c:v>
                </c:pt>
                <c:pt idx="7">
                  <c:v>Leipzig</c:v>
                </c:pt>
                <c:pt idx="8">
                  <c:v>Jena</c:v>
                </c:pt>
                <c:pt idx="9">
                  <c:v>Bad Oeynhausen</c:v>
                </c:pt>
                <c:pt idx="10">
                  <c:v>Köln</c:v>
                </c:pt>
                <c:pt idx="11">
                  <c:v>Freiburg</c:v>
                </c:pt>
                <c:pt idx="12">
                  <c:v>Düsseldorf</c:v>
                </c:pt>
                <c:pt idx="13">
                  <c:v>Bochum</c:v>
                </c:pt>
                <c:pt idx="14">
                  <c:v>Tübingen</c:v>
                </c:pt>
              </c:strCache>
            </c:strRef>
          </c:cat>
          <c:val>
            <c:numRef>
              <c:f>Gesamt!$F$2:$F$16</c:f>
              <c:numCache>
                <c:formatCode>General</c:formatCode>
                <c:ptCount val="15"/>
                <c:pt idx="0">
                  <c:v>19</c:v>
                </c:pt>
                <c:pt idx="1">
                  <c:v>30</c:v>
                </c:pt>
                <c:pt idx="2">
                  <c:v>38</c:v>
                </c:pt>
                <c:pt idx="3">
                  <c:v>22</c:v>
                </c:pt>
                <c:pt idx="4">
                  <c:v>0</c:v>
                </c:pt>
                <c:pt idx="5">
                  <c:v>5</c:v>
                </c:pt>
                <c:pt idx="6">
                  <c:v>29</c:v>
                </c:pt>
                <c:pt idx="7">
                  <c:v>17</c:v>
                </c:pt>
                <c:pt idx="8">
                  <c:v>5</c:v>
                </c:pt>
                <c:pt idx="9">
                  <c:v>74</c:v>
                </c:pt>
                <c:pt idx="10">
                  <c:v>2</c:v>
                </c:pt>
                <c:pt idx="11">
                  <c:v>9</c:v>
                </c:pt>
                <c:pt idx="12">
                  <c:v>47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70-46C4-A441-F376A3A82A45}"/>
            </c:ext>
          </c:extLst>
        </c:ser>
        <c:ser>
          <c:idx val="5"/>
          <c:order val="5"/>
          <c:tx>
            <c:strRef>
              <c:f>Gesamt!$G$1</c:f>
              <c:strCache>
                <c:ptCount val="1"/>
                <c:pt idx="0">
                  <c:v>Lunge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Gesamt!$A$2:$A$16</c:f>
              <c:strCache>
                <c:ptCount val="15"/>
                <c:pt idx="0">
                  <c:v>Hannover</c:v>
                </c:pt>
                <c:pt idx="1">
                  <c:v>München</c:v>
                </c:pt>
                <c:pt idx="2">
                  <c:v>Berlin</c:v>
                </c:pt>
                <c:pt idx="3">
                  <c:v>Heidelberg</c:v>
                </c:pt>
                <c:pt idx="4">
                  <c:v>Münster</c:v>
                </c:pt>
                <c:pt idx="5">
                  <c:v>Essen</c:v>
                </c:pt>
                <c:pt idx="6">
                  <c:v>Hamburg</c:v>
                </c:pt>
                <c:pt idx="7">
                  <c:v>Leipzig</c:v>
                </c:pt>
                <c:pt idx="8">
                  <c:v>Jena</c:v>
                </c:pt>
                <c:pt idx="9">
                  <c:v>Bad Oeynhausen</c:v>
                </c:pt>
                <c:pt idx="10">
                  <c:v>Köln</c:v>
                </c:pt>
                <c:pt idx="11">
                  <c:v>Freiburg</c:v>
                </c:pt>
                <c:pt idx="12">
                  <c:v>Düsseldorf</c:v>
                </c:pt>
                <c:pt idx="13">
                  <c:v>Bochum</c:v>
                </c:pt>
                <c:pt idx="14">
                  <c:v>Tübingen</c:v>
                </c:pt>
              </c:strCache>
            </c:strRef>
          </c:cat>
          <c:val>
            <c:numRef>
              <c:f>Gesamt!$G$2:$G$16</c:f>
              <c:numCache>
                <c:formatCode>General</c:formatCode>
                <c:ptCount val="15"/>
                <c:pt idx="0">
                  <c:v>89</c:v>
                </c:pt>
                <c:pt idx="1">
                  <c:v>69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29</c:v>
                </c:pt>
                <c:pt idx="6">
                  <c:v>14</c:v>
                </c:pt>
                <c:pt idx="7">
                  <c:v>2</c:v>
                </c:pt>
                <c:pt idx="8">
                  <c:v>8</c:v>
                </c:pt>
                <c:pt idx="9">
                  <c:v>4</c:v>
                </c:pt>
                <c:pt idx="10">
                  <c:v>0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70-46C4-A441-F376A3A82A45}"/>
            </c:ext>
          </c:extLst>
        </c:ser>
        <c:ser>
          <c:idx val="6"/>
          <c:order val="6"/>
          <c:tx>
            <c:strRef>
              <c:f>Gesamt!$H$1</c:f>
              <c:strCache>
                <c:ptCount val="1"/>
                <c:pt idx="0">
                  <c:v>Gesamt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C70-46C4-A441-F376A3A82A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Gesamt!$A$2:$A$16</c:f>
              <c:strCache>
                <c:ptCount val="15"/>
                <c:pt idx="0">
                  <c:v>Hannover</c:v>
                </c:pt>
                <c:pt idx="1">
                  <c:v>München</c:v>
                </c:pt>
                <c:pt idx="2">
                  <c:v>Berlin</c:v>
                </c:pt>
                <c:pt idx="3">
                  <c:v>Heidelberg</c:v>
                </c:pt>
                <c:pt idx="4">
                  <c:v>Münster</c:v>
                </c:pt>
                <c:pt idx="5">
                  <c:v>Essen</c:v>
                </c:pt>
                <c:pt idx="6">
                  <c:v>Hamburg</c:v>
                </c:pt>
                <c:pt idx="7">
                  <c:v>Leipzig</c:v>
                </c:pt>
                <c:pt idx="8">
                  <c:v>Jena</c:v>
                </c:pt>
                <c:pt idx="9">
                  <c:v>Bad Oeynhausen</c:v>
                </c:pt>
                <c:pt idx="10">
                  <c:v>Köln</c:v>
                </c:pt>
                <c:pt idx="11">
                  <c:v>Freiburg</c:v>
                </c:pt>
                <c:pt idx="12">
                  <c:v>Düsseldorf</c:v>
                </c:pt>
                <c:pt idx="13">
                  <c:v>Bochum</c:v>
                </c:pt>
                <c:pt idx="14">
                  <c:v>Tübingen</c:v>
                </c:pt>
              </c:strCache>
            </c:strRef>
          </c:cat>
          <c:val>
            <c:numRef>
              <c:f>Gesamt!$H$2:$H$16</c:f>
              <c:numCache>
                <c:formatCode>General</c:formatCode>
                <c:ptCount val="15"/>
                <c:pt idx="0">
                  <c:v>316</c:v>
                </c:pt>
                <c:pt idx="1">
                  <c:v>234</c:v>
                </c:pt>
                <c:pt idx="2">
                  <c:v>248</c:v>
                </c:pt>
                <c:pt idx="3">
                  <c:v>178</c:v>
                </c:pt>
                <c:pt idx="4">
                  <c:v>103</c:v>
                </c:pt>
                <c:pt idx="5">
                  <c:v>164</c:v>
                </c:pt>
                <c:pt idx="6">
                  <c:v>161</c:v>
                </c:pt>
                <c:pt idx="7">
                  <c:v>95</c:v>
                </c:pt>
                <c:pt idx="8">
                  <c:v>100</c:v>
                </c:pt>
                <c:pt idx="9">
                  <c:v>78</c:v>
                </c:pt>
                <c:pt idx="10">
                  <c:v>86</c:v>
                </c:pt>
                <c:pt idx="11">
                  <c:v>75</c:v>
                </c:pt>
                <c:pt idx="12">
                  <c:v>97</c:v>
                </c:pt>
                <c:pt idx="13">
                  <c:v>59</c:v>
                </c:pt>
                <c:pt idx="1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70-46C4-A441-F376A3A82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430704"/>
        <c:axId val="546431032"/>
      </c:barChart>
      <c:catAx>
        <c:axId val="54643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6431032"/>
        <c:crosses val="autoZero"/>
        <c:auto val="1"/>
        <c:lblAlgn val="ctr"/>
        <c:lblOffset val="100"/>
        <c:noMultiLvlLbl val="0"/>
      </c:catAx>
      <c:valAx>
        <c:axId val="546431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643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Gesamttransplantationen Deutschland</a:t>
            </a:r>
            <a:r>
              <a:rPr lang="de-DE" baseline="0"/>
              <a:t> 2023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Gesamt!$B$17</c:f>
              <c:strCache>
                <c:ptCount val="1"/>
                <c:pt idx="0">
                  <c:v>Niere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Gesamt!$A$18:$A$30</c:f>
              <c:strCache>
                <c:ptCount val="13"/>
                <c:pt idx="0">
                  <c:v>Regensburg</c:v>
                </c:pt>
                <c:pt idx="1">
                  <c:v>Mainz</c:v>
                </c:pt>
                <c:pt idx="2">
                  <c:v>Dresden</c:v>
                </c:pt>
                <c:pt idx="3">
                  <c:v>Aachen</c:v>
                </c:pt>
                <c:pt idx="4">
                  <c:v>Nürnberg</c:v>
                </c:pt>
                <c:pt idx="5">
                  <c:v>Frankfurt</c:v>
                </c:pt>
                <c:pt idx="6">
                  <c:v>Kiel</c:v>
                </c:pt>
                <c:pt idx="7">
                  <c:v>Stuttgart</c:v>
                </c:pt>
                <c:pt idx="8">
                  <c:v>Bonn</c:v>
                </c:pt>
                <c:pt idx="9">
                  <c:v>Lübeck</c:v>
                </c:pt>
                <c:pt idx="10">
                  <c:v>Würzburg</c:v>
                </c:pt>
                <c:pt idx="11">
                  <c:v>Homburg-Saar</c:v>
                </c:pt>
                <c:pt idx="12">
                  <c:v>Gießen</c:v>
                </c:pt>
              </c:strCache>
            </c:strRef>
          </c:cat>
          <c:val>
            <c:numRef>
              <c:f>Gesamt!$B$18:$B$30</c:f>
              <c:numCache>
                <c:formatCode>General</c:formatCode>
                <c:ptCount val="13"/>
                <c:pt idx="0">
                  <c:v>42</c:v>
                </c:pt>
                <c:pt idx="1">
                  <c:v>40</c:v>
                </c:pt>
                <c:pt idx="2">
                  <c:v>36</c:v>
                </c:pt>
                <c:pt idx="3">
                  <c:v>22</c:v>
                </c:pt>
                <c:pt idx="4">
                  <c:v>52</c:v>
                </c:pt>
                <c:pt idx="5">
                  <c:v>30</c:v>
                </c:pt>
                <c:pt idx="6">
                  <c:v>29</c:v>
                </c:pt>
                <c:pt idx="7">
                  <c:v>39</c:v>
                </c:pt>
                <c:pt idx="8">
                  <c:v>21</c:v>
                </c:pt>
                <c:pt idx="9">
                  <c:v>23</c:v>
                </c:pt>
                <c:pt idx="10">
                  <c:v>23</c:v>
                </c:pt>
                <c:pt idx="11">
                  <c:v>26</c:v>
                </c:pt>
                <c:pt idx="1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2-4D54-95DB-E0023BF672BD}"/>
            </c:ext>
          </c:extLst>
        </c:ser>
        <c:ser>
          <c:idx val="1"/>
          <c:order val="1"/>
          <c:tx>
            <c:strRef>
              <c:f>Gesamt!$C$17</c:f>
              <c:strCache>
                <c:ptCount val="1"/>
                <c:pt idx="0">
                  <c:v>PNTX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Gesamt!$A$18:$A$30</c:f>
              <c:strCache>
                <c:ptCount val="13"/>
                <c:pt idx="0">
                  <c:v>Regensburg</c:v>
                </c:pt>
                <c:pt idx="1">
                  <c:v>Mainz</c:v>
                </c:pt>
                <c:pt idx="2">
                  <c:v>Dresden</c:v>
                </c:pt>
                <c:pt idx="3">
                  <c:v>Aachen</c:v>
                </c:pt>
                <c:pt idx="4">
                  <c:v>Nürnberg</c:v>
                </c:pt>
                <c:pt idx="5">
                  <c:v>Frankfurt</c:v>
                </c:pt>
                <c:pt idx="6">
                  <c:v>Kiel</c:v>
                </c:pt>
                <c:pt idx="7">
                  <c:v>Stuttgart</c:v>
                </c:pt>
                <c:pt idx="8">
                  <c:v>Bonn</c:v>
                </c:pt>
                <c:pt idx="9">
                  <c:v>Lübeck</c:v>
                </c:pt>
                <c:pt idx="10">
                  <c:v>Würzburg</c:v>
                </c:pt>
                <c:pt idx="11">
                  <c:v>Homburg-Saar</c:v>
                </c:pt>
                <c:pt idx="12">
                  <c:v>Gießen</c:v>
                </c:pt>
              </c:strCache>
            </c:strRef>
          </c:cat>
          <c:val>
            <c:numRef>
              <c:f>Gesamt!$C$18:$C$30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02-4D54-95DB-E0023BF672BD}"/>
            </c:ext>
          </c:extLst>
        </c:ser>
        <c:ser>
          <c:idx val="2"/>
          <c:order val="2"/>
          <c:tx>
            <c:strRef>
              <c:f>Gesamt!$D$17</c:f>
              <c:strCache>
                <c:ptCount val="1"/>
                <c:pt idx="0">
                  <c:v>Wliver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Gesamt!$A$18:$A$30</c:f>
              <c:strCache>
                <c:ptCount val="13"/>
                <c:pt idx="0">
                  <c:v>Regensburg</c:v>
                </c:pt>
                <c:pt idx="1">
                  <c:v>Mainz</c:v>
                </c:pt>
                <c:pt idx="2">
                  <c:v>Dresden</c:v>
                </c:pt>
                <c:pt idx="3">
                  <c:v>Aachen</c:v>
                </c:pt>
                <c:pt idx="4">
                  <c:v>Nürnberg</c:v>
                </c:pt>
                <c:pt idx="5">
                  <c:v>Frankfurt</c:v>
                </c:pt>
                <c:pt idx="6">
                  <c:v>Kiel</c:v>
                </c:pt>
                <c:pt idx="7">
                  <c:v>Stuttgart</c:v>
                </c:pt>
                <c:pt idx="8">
                  <c:v>Bonn</c:v>
                </c:pt>
                <c:pt idx="9">
                  <c:v>Lübeck</c:v>
                </c:pt>
                <c:pt idx="10">
                  <c:v>Würzburg</c:v>
                </c:pt>
                <c:pt idx="11">
                  <c:v>Homburg-Saar</c:v>
                </c:pt>
                <c:pt idx="12">
                  <c:v>Gießen</c:v>
                </c:pt>
              </c:strCache>
            </c:strRef>
          </c:cat>
          <c:val>
            <c:numRef>
              <c:f>Gesamt!$D$18:$D$30</c:f>
              <c:numCache>
                <c:formatCode>General</c:formatCode>
                <c:ptCount val="13"/>
                <c:pt idx="0">
                  <c:v>23</c:v>
                </c:pt>
                <c:pt idx="1">
                  <c:v>48</c:v>
                </c:pt>
                <c:pt idx="2">
                  <c:v>0</c:v>
                </c:pt>
                <c:pt idx="3">
                  <c:v>28</c:v>
                </c:pt>
                <c:pt idx="4">
                  <c:v>0</c:v>
                </c:pt>
                <c:pt idx="5">
                  <c:v>20</c:v>
                </c:pt>
                <c:pt idx="6">
                  <c:v>37</c:v>
                </c:pt>
                <c:pt idx="7">
                  <c:v>0</c:v>
                </c:pt>
                <c:pt idx="8">
                  <c:v>19</c:v>
                </c:pt>
                <c:pt idx="9">
                  <c:v>0</c:v>
                </c:pt>
                <c:pt idx="10">
                  <c:v>16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02-4D54-95DB-E0023BF672BD}"/>
            </c:ext>
          </c:extLst>
        </c:ser>
        <c:ser>
          <c:idx val="3"/>
          <c:order val="3"/>
          <c:tx>
            <c:strRef>
              <c:f>Gesamt!$E$17</c:f>
              <c:strCache>
                <c:ptCount val="1"/>
                <c:pt idx="0">
                  <c:v>split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Gesamt!$A$18:$A$30</c:f>
              <c:strCache>
                <c:ptCount val="13"/>
                <c:pt idx="0">
                  <c:v>Regensburg</c:v>
                </c:pt>
                <c:pt idx="1">
                  <c:v>Mainz</c:v>
                </c:pt>
                <c:pt idx="2">
                  <c:v>Dresden</c:v>
                </c:pt>
                <c:pt idx="3">
                  <c:v>Aachen</c:v>
                </c:pt>
                <c:pt idx="4">
                  <c:v>Nürnberg</c:v>
                </c:pt>
                <c:pt idx="5">
                  <c:v>Frankfurt</c:v>
                </c:pt>
                <c:pt idx="6">
                  <c:v>Kiel</c:v>
                </c:pt>
                <c:pt idx="7">
                  <c:v>Stuttgart</c:v>
                </c:pt>
                <c:pt idx="8">
                  <c:v>Bonn</c:v>
                </c:pt>
                <c:pt idx="9">
                  <c:v>Lübeck</c:v>
                </c:pt>
                <c:pt idx="10">
                  <c:v>Würzburg</c:v>
                </c:pt>
                <c:pt idx="11">
                  <c:v>Homburg-Saar</c:v>
                </c:pt>
                <c:pt idx="12">
                  <c:v>Gießen</c:v>
                </c:pt>
              </c:strCache>
            </c:strRef>
          </c:cat>
          <c:val>
            <c:numRef>
              <c:f>Gesamt!$E$18:$E$30</c:f>
              <c:numCache>
                <c:formatCode>General</c:formatCode>
                <c:ptCount val="13"/>
                <c:pt idx="0">
                  <c:v>6</c:v>
                </c:pt>
                <c:pt idx="1">
                  <c:v>3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02-4D54-95DB-E0023BF67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430376"/>
        <c:axId val="546429720"/>
      </c:areaChart>
      <c:barChart>
        <c:barDir val="col"/>
        <c:grouping val="clustered"/>
        <c:varyColors val="0"/>
        <c:ser>
          <c:idx val="4"/>
          <c:order val="4"/>
          <c:tx>
            <c:strRef>
              <c:f>Gesamt!$F$17</c:f>
              <c:strCache>
                <c:ptCount val="1"/>
                <c:pt idx="0">
                  <c:v>Herz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Gesamt!$A$18:$A$30</c:f>
              <c:strCache>
                <c:ptCount val="13"/>
                <c:pt idx="0">
                  <c:v>Regensburg</c:v>
                </c:pt>
                <c:pt idx="1">
                  <c:v>Mainz</c:v>
                </c:pt>
                <c:pt idx="2">
                  <c:v>Dresden</c:v>
                </c:pt>
                <c:pt idx="3">
                  <c:v>Aachen</c:v>
                </c:pt>
                <c:pt idx="4">
                  <c:v>Nürnberg</c:v>
                </c:pt>
                <c:pt idx="5">
                  <c:v>Frankfurt</c:v>
                </c:pt>
                <c:pt idx="6">
                  <c:v>Kiel</c:v>
                </c:pt>
                <c:pt idx="7">
                  <c:v>Stuttgart</c:v>
                </c:pt>
                <c:pt idx="8">
                  <c:v>Bonn</c:v>
                </c:pt>
                <c:pt idx="9">
                  <c:v>Lübeck</c:v>
                </c:pt>
                <c:pt idx="10">
                  <c:v>Würzburg</c:v>
                </c:pt>
                <c:pt idx="11">
                  <c:v>Homburg-Saar</c:v>
                </c:pt>
                <c:pt idx="12">
                  <c:v>Gießen</c:v>
                </c:pt>
              </c:strCache>
            </c:strRef>
          </c:cat>
          <c:val>
            <c:numRef>
              <c:f>Gesamt!$F$18:$F$30</c:f>
              <c:numCache>
                <c:formatCode>General</c:formatCode>
                <c:ptCount val="13"/>
                <c:pt idx="0">
                  <c:v>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02-4D54-95DB-E0023BF672BD}"/>
            </c:ext>
          </c:extLst>
        </c:ser>
        <c:ser>
          <c:idx val="5"/>
          <c:order val="5"/>
          <c:tx>
            <c:strRef>
              <c:f>Gesamt!$G$17</c:f>
              <c:strCache>
                <c:ptCount val="1"/>
                <c:pt idx="0">
                  <c:v>Lunge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Gesamt!$A$18:$A$30</c:f>
              <c:strCache>
                <c:ptCount val="13"/>
                <c:pt idx="0">
                  <c:v>Regensburg</c:v>
                </c:pt>
                <c:pt idx="1">
                  <c:v>Mainz</c:v>
                </c:pt>
                <c:pt idx="2">
                  <c:v>Dresden</c:v>
                </c:pt>
                <c:pt idx="3">
                  <c:v>Aachen</c:v>
                </c:pt>
                <c:pt idx="4">
                  <c:v>Nürnberg</c:v>
                </c:pt>
                <c:pt idx="5">
                  <c:v>Frankfurt</c:v>
                </c:pt>
                <c:pt idx="6">
                  <c:v>Kiel</c:v>
                </c:pt>
                <c:pt idx="7">
                  <c:v>Stuttgart</c:v>
                </c:pt>
                <c:pt idx="8">
                  <c:v>Bonn</c:v>
                </c:pt>
                <c:pt idx="9">
                  <c:v>Lübeck</c:v>
                </c:pt>
                <c:pt idx="10">
                  <c:v>Würzburg</c:v>
                </c:pt>
                <c:pt idx="11">
                  <c:v>Homburg-Saar</c:v>
                </c:pt>
                <c:pt idx="12">
                  <c:v>Gießen</c:v>
                </c:pt>
              </c:strCache>
            </c:strRef>
          </c:cat>
          <c:val>
            <c:numRef>
              <c:f>Gesamt!$G$18:$G$30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02-4D54-95DB-E0023BF672BD}"/>
            </c:ext>
          </c:extLst>
        </c:ser>
        <c:ser>
          <c:idx val="6"/>
          <c:order val="6"/>
          <c:tx>
            <c:strRef>
              <c:f>Gesamt!$H$17</c:f>
              <c:strCache>
                <c:ptCount val="1"/>
                <c:pt idx="0">
                  <c:v>Gesamt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Gesamt!$A$18:$A$30</c:f>
              <c:strCache>
                <c:ptCount val="13"/>
                <c:pt idx="0">
                  <c:v>Regensburg</c:v>
                </c:pt>
                <c:pt idx="1">
                  <c:v>Mainz</c:v>
                </c:pt>
                <c:pt idx="2">
                  <c:v>Dresden</c:v>
                </c:pt>
                <c:pt idx="3">
                  <c:v>Aachen</c:v>
                </c:pt>
                <c:pt idx="4">
                  <c:v>Nürnberg</c:v>
                </c:pt>
                <c:pt idx="5">
                  <c:v>Frankfurt</c:v>
                </c:pt>
                <c:pt idx="6">
                  <c:v>Kiel</c:v>
                </c:pt>
                <c:pt idx="7">
                  <c:v>Stuttgart</c:v>
                </c:pt>
                <c:pt idx="8">
                  <c:v>Bonn</c:v>
                </c:pt>
                <c:pt idx="9">
                  <c:v>Lübeck</c:v>
                </c:pt>
                <c:pt idx="10">
                  <c:v>Würzburg</c:v>
                </c:pt>
                <c:pt idx="11">
                  <c:v>Homburg-Saar</c:v>
                </c:pt>
                <c:pt idx="12">
                  <c:v>Gießen</c:v>
                </c:pt>
              </c:strCache>
            </c:strRef>
          </c:cat>
          <c:val>
            <c:numRef>
              <c:f>Gesamt!$H$18:$H$30</c:f>
              <c:numCache>
                <c:formatCode>General</c:formatCode>
                <c:ptCount val="13"/>
                <c:pt idx="0">
                  <c:v>76</c:v>
                </c:pt>
                <c:pt idx="1">
                  <c:v>91</c:v>
                </c:pt>
                <c:pt idx="2">
                  <c:v>39</c:v>
                </c:pt>
                <c:pt idx="3">
                  <c:v>54</c:v>
                </c:pt>
                <c:pt idx="4">
                  <c:v>63</c:v>
                </c:pt>
                <c:pt idx="5">
                  <c:v>50</c:v>
                </c:pt>
                <c:pt idx="6">
                  <c:v>75</c:v>
                </c:pt>
                <c:pt idx="7">
                  <c:v>39</c:v>
                </c:pt>
                <c:pt idx="8">
                  <c:v>42</c:v>
                </c:pt>
                <c:pt idx="9">
                  <c:v>23</c:v>
                </c:pt>
                <c:pt idx="10">
                  <c:v>39</c:v>
                </c:pt>
                <c:pt idx="11">
                  <c:v>36</c:v>
                </c:pt>
                <c:pt idx="1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02-4D54-95DB-E0023BF67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430376"/>
        <c:axId val="546429720"/>
      </c:barChart>
      <c:catAx>
        <c:axId val="54643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6429720"/>
        <c:crosses val="autoZero"/>
        <c:auto val="1"/>
        <c:lblAlgn val="ctr"/>
        <c:lblOffset val="100"/>
        <c:noMultiLvlLbl val="0"/>
      </c:catAx>
      <c:valAx>
        <c:axId val="54642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643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Gesamttransplantationen Deutschland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Gesamt!$B$31</c:f>
              <c:strCache>
                <c:ptCount val="1"/>
                <c:pt idx="0">
                  <c:v>Niere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Gesamt!$A$32:$A$41</c:f>
              <c:strCache>
                <c:ptCount val="10"/>
                <c:pt idx="0">
                  <c:v>Marburg</c:v>
                </c:pt>
                <c:pt idx="1">
                  <c:v>Rostock</c:v>
                </c:pt>
                <c:pt idx="2">
                  <c:v>Halle</c:v>
                </c:pt>
                <c:pt idx="3">
                  <c:v>Kaiserslautern</c:v>
                </c:pt>
                <c:pt idx="4">
                  <c:v>Augsburg</c:v>
                </c:pt>
                <c:pt idx="5">
                  <c:v>Mannheim</c:v>
                </c:pt>
                <c:pt idx="6">
                  <c:v>Bremen</c:v>
                </c:pt>
                <c:pt idx="7">
                  <c:v>Magdeburg</c:v>
                </c:pt>
                <c:pt idx="8">
                  <c:v>Göttingen</c:v>
                </c:pt>
                <c:pt idx="9">
                  <c:v>Hann. Schmünden</c:v>
                </c:pt>
              </c:strCache>
            </c:strRef>
          </c:cat>
          <c:val>
            <c:numRef>
              <c:f>Gesamt!$B$32:$B$41</c:f>
              <c:numCache>
                <c:formatCode>General</c:formatCode>
                <c:ptCount val="10"/>
                <c:pt idx="0">
                  <c:v>24</c:v>
                </c:pt>
                <c:pt idx="1">
                  <c:v>10</c:v>
                </c:pt>
                <c:pt idx="2">
                  <c:v>37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0</c:v>
                </c:pt>
                <c:pt idx="8">
                  <c:v>0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7A-4C5B-BC16-DA733A222DC9}"/>
            </c:ext>
          </c:extLst>
        </c:ser>
        <c:ser>
          <c:idx val="1"/>
          <c:order val="1"/>
          <c:tx>
            <c:strRef>
              <c:f>Gesamt!$C$31</c:f>
              <c:strCache>
                <c:ptCount val="1"/>
                <c:pt idx="0">
                  <c:v>PNTX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Gesamt!$A$32:$A$41</c:f>
              <c:strCache>
                <c:ptCount val="10"/>
                <c:pt idx="0">
                  <c:v>Marburg</c:v>
                </c:pt>
                <c:pt idx="1">
                  <c:v>Rostock</c:v>
                </c:pt>
                <c:pt idx="2">
                  <c:v>Halle</c:v>
                </c:pt>
                <c:pt idx="3">
                  <c:v>Kaiserslautern</c:v>
                </c:pt>
                <c:pt idx="4">
                  <c:v>Augsburg</c:v>
                </c:pt>
                <c:pt idx="5">
                  <c:v>Mannheim</c:v>
                </c:pt>
                <c:pt idx="6">
                  <c:v>Bremen</c:v>
                </c:pt>
                <c:pt idx="7">
                  <c:v>Magdeburg</c:v>
                </c:pt>
                <c:pt idx="8">
                  <c:v>Göttingen</c:v>
                </c:pt>
                <c:pt idx="9">
                  <c:v>Hann. Schmünden</c:v>
                </c:pt>
              </c:strCache>
            </c:strRef>
          </c:cat>
          <c:val>
            <c:numRef>
              <c:f>Gesamt!$C$32:$C$41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7A-4C5B-BC16-DA733A222DC9}"/>
            </c:ext>
          </c:extLst>
        </c:ser>
        <c:ser>
          <c:idx val="2"/>
          <c:order val="2"/>
          <c:tx>
            <c:strRef>
              <c:f>Gesamt!$D$31</c:f>
              <c:strCache>
                <c:ptCount val="1"/>
                <c:pt idx="0">
                  <c:v>Wliver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Gesamt!$A$32:$A$41</c:f>
              <c:strCache>
                <c:ptCount val="10"/>
                <c:pt idx="0">
                  <c:v>Marburg</c:v>
                </c:pt>
                <c:pt idx="1">
                  <c:v>Rostock</c:v>
                </c:pt>
                <c:pt idx="2">
                  <c:v>Halle</c:v>
                </c:pt>
                <c:pt idx="3">
                  <c:v>Kaiserslautern</c:v>
                </c:pt>
                <c:pt idx="4">
                  <c:v>Augsburg</c:v>
                </c:pt>
                <c:pt idx="5">
                  <c:v>Mannheim</c:v>
                </c:pt>
                <c:pt idx="6">
                  <c:v>Bremen</c:v>
                </c:pt>
                <c:pt idx="7">
                  <c:v>Magdeburg</c:v>
                </c:pt>
                <c:pt idx="8">
                  <c:v>Göttingen</c:v>
                </c:pt>
                <c:pt idx="9">
                  <c:v>Hann. Schmünden</c:v>
                </c:pt>
              </c:strCache>
            </c:strRef>
          </c:cat>
          <c:val>
            <c:numRef>
              <c:f>Gesamt!$D$32:$D$41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13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7A-4C5B-BC16-DA733A222DC9}"/>
            </c:ext>
          </c:extLst>
        </c:ser>
        <c:ser>
          <c:idx val="3"/>
          <c:order val="3"/>
          <c:tx>
            <c:strRef>
              <c:f>Gesamt!$E$31</c:f>
              <c:strCache>
                <c:ptCount val="1"/>
                <c:pt idx="0">
                  <c:v>split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Gesamt!$A$32:$A$41</c:f>
              <c:strCache>
                <c:ptCount val="10"/>
                <c:pt idx="0">
                  <c:v>Marburg</c:v>
                </c:pt>
                <c:pt idx="1">
                  <c:v>Rostock</c:v>
                </c:pt>
                <c:pt idx="2">
                  <c:v>Halle</c:v>
                </c:pt>
                <c:pt idx="3">
                  <c:v>Kaiserslautern</c:v>
                </c:pt>
                <c:pt idx="4">
                  <c:v>Augsburg</c:v>
                </c:pt>
                <c:pt idx="5">
                  <c:v>Mannheim</c:v>
                </c:pt>
                <c:pt idx="6">
                  <c:v>Bremen</c:v>
                </c:pt>
                <c:pt idx="7">
                  <c:v>Magdeburg</c:v>
                </c:pt>
                <c:pt idx="8">
                  <c:v>Göttingen</c:v>
                </c:pt>
                <c:pt idx="9">
                  <c:v>Hann. Schmünden</c:v>
                </c:pt>
              </c:strCache>
            </c:strRef>
          </c:cat>
          <c:val>
            <c:numRef>
              <c:f>Gesamt!$E$32:$E$41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7A-4C5B-BC16-DA733A222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358872"/>
        <c:axId val="546359528"/>
      </c:areaChart>
      <c:barChart>
        <c:barDir val="col"/>
        <c:grouping val="clustered"/>
        <c:varyColors val="0"/>
        <c:ser>
          <c:idx val="4"/>
          <c:order val="4"/>
          <c:tx>
            <c:strRef>
              <c:f>Gesamt!$F$31</c:f>
              <c:strCache>
                <c:ptCount val="1"/>
                <c:pt idx="0">
                  <c:v>Herz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Gesamt!$A$32:$A$41</c:f>
              <c:strCache>
                <c:ptCount val="10"/>
                <c:pt idx="0">
                  <c:v>Marburg</c:v>
                </c:pt>
                <c:pt idx="1">
                  <c:v>Rostock</c:v>
                </c:pt>
                <c:pt idx="2">
                  <c:v>Halle</c:v>
                </c:pt>
                <c:pt idx="3">
                  <c:v>Kaiserslautern</c:v>
                </c:pt>
                <c:pt idx="4">
                  <c:v>Augsburg</c:v>
                </c:pt>
                <c:pt idx="5">
                  <c:v>Mannheim</c:v>
                </c:pt>
                <c:pt idx="6">
                  <c:v>Bremen</c:v>
                </c:pt>
                <c:pt idx="7">
                  <c:v>Magdeburg</c:v>
                </c:pt>
                <c:pt idx="8">
                  <c:v>Göttingen</c:v>
                </c:pt>
                <c:pt idx="9">
                  <c:v>Hann. Schmünden</c:v>
                </c:pt>
              </c:strCache>
            </c:strRef>
          </c:cat>
          <c:val>
            <c:numRef>
              <c:f>Gesamt!$F$32:$F$41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7A-4C5B-BC16-DA733A222DC9}"/>
            </c:ext>
          </c:extLst>
        </c:ser>
        <c:ser>
          <c:idx val="5"/>
          <c:order val="5"/>
          <c:tx>
            <c:strRef>
              <c:f>Gesamt!$G$31</c:f>
              <c:strCache>
                <c:ptCount val="1"/>
                <c:pt idx="0">
                  <c:v>Lunge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Gesamt!$A$32:$A$41</c:f>
              <c:strCache>
                <c:ptCount val="10"/>
                <c:pt idx="0">
                  <c:v>Marburg</c:v>
                </c:pt>
                <c:pt idx="1">
                  <c:v>Rostock</c:v>
                </c:pt>
                <c:pt idx="2">
                  <c:v>Halle</c:v>
                </c:pt>
                <c:pt idx="3">
                  <c:v>Kaiserslautern</c:v>
                </c:pt>
                <c:pt idx="4">
                  <c:v>Augsburg</c:v>
                </c:pt>
                <c:pt idx="5">
                  <c:v>Mannheim</c:v>
                </c:pt>
                <c:pt idx="6">
                  <c:v>Bremen</c:v>
                </c:pt>
                <c:pt idx="7">
                  <c:v>Magdeburg</c:v>
                </c:pt>
                <c:pt idx="8">
                  <c:v>Göttingen</c:v>
                </c:pt>
                <c:pt idx="9">
                  <c:v>Hann. Schmünden</c:v>
                </c:pt>
              </c:strCache>
            </c:strRef>
          </c:cat>
          <c:val>
            <c:numRef>
              <c:f>Gesamt!$G$32:$G$41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7A-4C5B-BC16-DA733A222DC9}"/>
            </c:ext>
          </c:extLst>
        </c:ser>
        <c:ser>
          <c:idx val="6"/>
          <c:order val="6"/>
          <c:tx>
            <c:strRef>
              <c:f>Gesamt!$H$31</c:f>
              <c:strCache>
                <c:ptCount val="1"/>
                <c:pt idx="0">
                  <c:v>Gesamt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Gesamt!$A$32:$A$41</c:f>
              <c:strCache>
                <c:ptCount val="10"/>
                <c:pt idx="0">
                  <c:v>Marburg</c:v>
                </c:pt>
                <c:pt idx="1">
                  <c:v>Rostock</c:v>
                </c:pt>
                <c:pt idx="2">
                  <c:v>Halle</c:v>
                </c:pt>
                <c:pt idx="3">
                  <c:v>Kaiserslautern</c:v>
                </c:pt>
                <c:pt idx="4">
                  <c:v>Augsburg</c:v>
                </c:pt>
                <c:pt idx="5">
                  <c:v>Mannheim</c:v>
                </c:pt>
                <c:pt idx="6">
                  <c:v>Bremen</c:v>
                </c:pt>
                <c:pt idx="7">
                  <c:v>Magdeburg</c:v>
                </c:pt>
                <c:pt idx="8">
                  <c:v>Göttingen</c:v>
                </c:pt>
                <c:pt idx="9">
                  <c:v>Hann. Schmünden</c:v>
                </c:pt>
              </c:strCache>
            </c:strRef>
          </c:cat>
          <c:val>
            <c:numRef>
              <c:f>Gesamt!$H$32:$H$41</c:f>
              <c:numCache>
                <c:formatCode>General</c:formatCode>
                <c:ptCount val="10"/>
                <c:pt idx="0">
                  <c:v>24</c:v>
                </c:pt>
                <c:pt idx="1">
                  <c:v>22</c:v>
                </c:pt>
                <c:pt idx="2">
                  <c:v>37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14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7A-4C5B-BC16-DA733A222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358872"/>
        <c:axId val="546359528"/>
      </c:barChart>
      <c:catAx>
        <c:axId val="54635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6359528"/>
        <c:crosses val="autoZero"/>
        <c:auto val="1"/>
        <c:lblAlgn val="ctr"/>
        <c:lblOffset val="100"/>
        <c:noMultiLvlLbl val="0"/>
      </c:catAx>
      <c:valAx>
        <c:axId val="54635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635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6BB9769-8919-4DD8-B0C4-CE4321860B14}" type="datetimeFigureOut">
              <a:rPr lang="de-DE"/>
              <a:pPr>
                <a:defRPr/>
              </a:pPr>
              <a:t>25.01.2024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3D32C2-410C-42DE-BA71-CDE43176F21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88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E003ED1-BE9B-4480-B741-334797BB872B}" type="datetimeFigureOut">
              <a:rPr lang="de-DE" altLang="de-DE"/>
              <a:pPr>
                <a:defRPr/>
              </a:pPr>
              <a:t>25.01.2024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5163" y="4643438"/>
            <a:ext cx="5318125" cy="4397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550" y="9283700"/>
            <a:ext cx="2881313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E8760D-996A-4C11-8231-A39180970FF8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69EE39-5E30-4424-9ACF-2F35B42C6BF3}" type="slidenum">
              <a:rPr lang="de-DE" altLang="de-D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de-DE" altLang="de-DE" smtClean="0">
              <a:latin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600976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4429132"/>
            <a:ext cx="7572428" cy="120966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D7EF6-0D4F-49EF-9A06-3D8DFAAF53CC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102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14422"/>
            <a:ext cx="2057400" cy="49117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1472" y="1214422"/>
            <a:ext cx="5905528" cy="491174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1E75F-4ADF-428E-B1D8-9E7A82C89CD3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8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14627-8092-403E-92D6-60884EEFD6E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48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80D2-B37D-417E-8082-D27E92771E7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1"/>
          </p:nvPr>
        </p:nvSpPr>
        <p:spPr>
          <a:xfrm>
            <a:off x="714375" y="62865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00375" y="6286500"/>
            <a:ext cx="289560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</p:spTree>
    <p:extLst>
      <p:ext uri="{BB962C8B-B14F-4D97-AF65-F5344CB8AC3E}">
        <p14:creationId xmlns:p14="http://schemas.microsoft.com/office/powerpoint/2010/main" val="22353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1472" y="1928802"/>
            <a:ext cx="3924328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928802"/>
            <a:ext cx="4043362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6253-3B58-4310-958E-ADDAE618409C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794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1472" y="1857364"/>
            <a:ext cx="392909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1472" y="2500305"/>
            <a:ext cx="3925916" cy="36258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3438" y="185736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00305"/>
            <a:ext cx="4041775" cy="36258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26D1A-0F2C-4CF2-A5B6-544C4999B33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4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D1F57-9D48-4017-8692-920B550875FD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86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EFA3-8FDE-4751-9DF5-75D61F50D31F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1024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72" y="1214422"/>
            <a:ext cx="2894041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4711726" cy="4911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1472" y="2357430"/>
            <a:ext cx="2894041" cy="37687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E9F21-6AA7-47EE-A347-A49E0967883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8519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71978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442915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85918" y="6286520"/>
            <a:ext cx="5486400" cy="3476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57F0-EB21-4E1E-B2E4-ABEE57859FB3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9614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71500" y="1225550"/>
            <a:ext cx="81153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71500" y="2143125"/>
            <a:ext cx="8115300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1500" y="62865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altLang="de-DE" smtClean="0"/>
              <a:t>25.01.2024</a:t>
            </a:r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57500" y="6286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1214438"/>
            <a:ext cx="447675" cy="4365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BD6F00-D72A-4149-8387-1AFA8D20136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8215313" y="6143625"/>
            <a:ext cx="928687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2" name="Grafik 7" descr="Logo_UK-Essen_150dpi_rg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6330950"/>
            <a:ext cx="26543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79" r:id="rId2"/>
    <p:sldLayoutId id="2147484288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9" r:id="rId9"/>
    <p:sldLayoutId id="2147484285" r:id="rId10"/>
    <p:sldLayoutId id="214748428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>
          <a:xfrm>
            <a:off x="714375" y="2786063"/>
            <a:ext cx="7600950" cy="1470025"/>
          </a:xfrm>
        </p:spPr>
        <p:txBody>
          <a:bodyPr/>
          <a:lstStyle/>
          <a:p>
            <a:pPr eaLnBrk="1" hangingPunct="1"/>
            <a:r>
              <a:rPr lang="de-DE" altLang="de-DE" dirty="0" smtClean="0">
                <a:ea typeface="ＭＳ Ｐゴシック" panose="020B0600070205080204" pitchFamily="34" charset="-128"/>
              </a:rPr>
              <a:t>Eurotransplant- Jahresstatistik 2023 Deutschland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umsplatzhalt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smtClean="0">
                <a:solidFill>
                  <a:srgbClr val="898989"/>
                </a:solidFill>
              </a:rPr>
              <a:t>25.01.2024</a:t>
            </a:r>
            <a:endParaRPr lang="de-DE" altLang="de-DE" sz="1200" dirty="0" smtClean="0">
              <a:solidFill>
                <a:srgbClr val="898989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9220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3A1543-EF40-48BA-8759-2BB044EE315A}" type="slidenum">
              <a:rPr lang="de-DE" altLang="de-DE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 sz="1000" smtClean="0">
              <a:solidFill>
                <a:srgbClr val="898989"/>
              </a:solidFill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78153"/>
              </p:ext>
            </p:extLst>
          </p:nvPr>
        </p:nvGraphicFramePr>
        <p:xfrm>
          <a:off x="571501" y="1528762"/>
          <a:ext cx="7777162" cy="4132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umsplatzhalt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smtClean="0">
                <a:solidFill>
                  <a:srgbClr val="898989"/>
                </a:solidFill>
              </a:rPr>
              <a:t>25.01.2024</a:t>
            </a:r>
            <a:endParaRPr lang="de-DE" altLang="de-DE" sz="1200" dirty="0">
              <a:solidFill>
                <a:srgbClr val="898989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511960-9320-42B8-88D7-D6F15D2E4F70}" type="slidenum">
              <a:rPr lang="de-DE" altLang="de-DE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DE" altLang="de-DE" sz="1000" smtClean="0">
              <a:solidFill>
                <a:srgbClr val="898989"/>
              </a:solidFill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275414"/>
              </p:ext>
            </p:extLst>
          </p:nvPr>
        </p:nvGraphicFramePr>
        <p:xfrm>
          <a:off x="438150" y="1281112"/>
          <a:ext cx="8267700" cy="4740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umsplatzhalt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de-DE" altLang="de-DE" sz="1200" smtClean="0">
                <a:solidFill>
                  <a:srgbClr val="898989"/>
                </a:solidFill>
              </a:rPr>
              <a:t>25.01.2024</a:t>
            </a:r>
            <a:endParaRPr lang="de-DE" altLang="de-DE" sz="1200" dirty="0" smtClean="0">
              <a:solidFill>
                <a:srgbClr val="898989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11268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E5BB2-D150-4306-9199-CB6FE43C076D}" type="slidenum">
              <a:rPr lang="de-DE" altLang="de-DE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 sz="1000" smtClean="0">
              <a:solidFill>
                <a:srgbClr val="898989"/>
              </a:solidFill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70993"/>
              </p:ext>
            </p:extLst>
          </p:nvPr>
        </p:nvGraphicFramePr>
        <p:xfrm>
          <a:off x="251519" y="2062162"/>
          <a:ext cx="8640961" cy="3743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umsplatzhalt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smtClean="0">
                <a:solidFill>
                  <a:srgbClr val="898989"/>
                </a:solidFill>
              </a:rPr>
              <a:t>25.01.2024</a:t>
            </a:r>
            <a:endParaRPr lang="de-DE" altLang="de-DE" sz="1200" dirty="0">
              <a:solidFill>
                <a:srgbClr val="898989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42FC08-1A15-4951-A792-09F6BBC5989B}" type="slidenum">
              <a:rPr lang="de-DE" altLang="de-DE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 sz="1000" smtClean="0">
              <a:solidFill>
                <a:srgbClr val="898989"/>
              </a:solidFill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71894"/>
              </p:ext>
            </p:extLst>
          </p:nvPr>
        </p:nvGraphicFramePr>
        <p:xfrm>
          <a:off x="755576" y="2057400"/>
          <a:ext cx="7245424" cy="360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umsplatzhalt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smtClean="0">
                <a:solidFill>
                  <a:srgbClr val="898989"/>
                </a:solidFill>
              </a:rPr>
              <a:t>25.01.2024</a:t>
            </a:r>
            <a:endParaRPr lang="de-DE" altLang="de-DE" sz="1200" dirty="0">
              <a:solidFill>
                <a:srgbClr val="898989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E6A78B-C3A7-492E-A254-A0E1EA0BB242}" type="slidenum">
              <a:rPr lang="de-DE" altLang="de-DE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 sz="1000" smtClean="0">
              <a:solidFill>
                <a:srgbClr val="898989"/>
              </a:solidFill>
            </a:endParaRP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764381"/>
              </p:ext>
            </p:extLst>
          </p:nvPr>
        </p:nvGraphicFramePr>
        <p:xfrm>
          <a:off x="755577" y="2057400"/>
          <a:ext cx="7364486" cy="35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umsplatzhalt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smtClean="0">
                <a:solidFill>
                  <a:srgbClr val="898989"/>
                </a:solidFill>
              </a:rPr>
              <a:t>25.01.2024</a:t>
            </a:r>
            <a:endParaRPr lang="de-DE" altLang="de-DE" sz="1200" dirty="0">
              <a:solidFill>
                <a:srgbClr val="898989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Heidrun Kuhlmann</a:t>
            </a:r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7375E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EA07F0-9A5D-4951-8C3E-3D3725AB0C5E}" type="slidenum">
              <a:rPr lang="de-DE" altLang="de-DE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DE" altLang="de-DE" sz="1000" smtClean="0">
              <a:solidFill>
                <a:srgbClr val="898989"/>
              </a:solidFill>
            </a:endParaRPr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2396"/>
              </p:ext>
            </p:extLst>
          </p:nvPr>
        </p:nvGraphicFramePr>
        <p:xfrm>
          <a:off x="755576" y="1844824"/>
          <a:ext cx="676441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Bildschirmpräsentation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Wingdings</vt:lpstr>
      <vt:lpstr>Larissa-Design</vt:lpstr>
      <vt:lpstr>Eurotransplant- Jahresstatistik 2023 Deutschland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zur Verwendung von roXtra-Feldern in der Kopf- und Fußzeile in PowerPoint</dc:title>
  <dc:creator>name</dc:creator>
  <cp:lastModifiedBy>Kuhlmann, Heidrun</cp:lastModifiedBy>
  <cp:revision>84</cp:revision>
  <cp:lastPrinted>2013-11-29T13:12:44Z</cp:lastPrinted>
  <dcterms:created xsi:type="dcterms:W3CDTF">2009-04-05T17:37:23Z</dcterms:created>
  <dcterms:modified xsi:type="dcterms:W3CDTF">2024-01-25T12:20:49Z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ox_ID">
    <vt:lpwstr>3888</vt:lpwstr>
  </property>
  <property fmtid="{D5CDD505-2E9C-101B-9397-08002B2CF9AE}" pid="3" name="rox_Title">
    <vt:lpwstr>Kopf- und Fußzeile UK PowerPoint 2</vt:lpwstr>
  </property>
  <property fmtid="{D5CDD505-2E9C-101B-9397-08002B2CF9AE}" pid="4" name="rox_Status">
    <vt:lpwstr>freigegeben</vt:lpwstr>
  </property>
  <property fmtid="{D5CDD505-2E9C-101B-9397-08002B2CF9AE}" pid="5" name="rox_Revision">
    <vt:lpwstr>004/06.2013</vt:lpwstr>
  </property>
  <property fmtid="{D5CDD505-2E9C-101B-9397-08002B2CF9AE}" pid="6" name="rox_Description">
    <vt:lpwstr/>
  </property>
  <property fmtid="{D5CDD505-2E9C-101B-9397-08002B2CF9AE}" pid="7" name="rox_DocType">
    <vt:lpwstr>Einzelnes Dokument, ED</vt:lpwstr>
  </property>
  <property fmtid="{D5CDD505-2E9C-101B-9397-08002B2CF9AE}" pid="8" name="rox_CreatedBy">
    <vt:lpwstr>04.06.2013</vt:lpwstr>
  </property>
  <property fmtid="{D5CDD505-2E9C-101B-9397-08002B2CF9AE}" pid="9" name="rox_CreatedAt">
    <vt:lpwstr>Boettcher, Simone</vt:lpwstr>
  </property>
  <property fmtid="{D5CDD505-2E9C-101B-9397-08002B2CF9AE}" pid="10" name="rox_UpdatedBy">
    <vt:lpwstr>Boettcher, Simone</vt:lpwstr>
  </property>
  <property fmtid="{D5CDD505-2E9C-101B-9397-08002B2CF9AE}" pid="11" name="rox_UpdatedAt">
    <vt:lpwstr>12.06.2013</vt:lpwstr>
  </property>
  <property fmtid="{D5CDD505-2E9C-101B-9397-08002B2CF9AE}" pid="12" name="rox_DocPath">
    <vt:lpwstr>QM-Handbuch UK Essen/02-Vorlagen</vt:lpwstr>
  </property>
  <property fmtid="{D5CDD505-2E9C-101B-9397-08002B2CF9AE}" pid="13" name="rox_ParentDocTitle">
    <vt:lpwstr>02-Vorlagen</vt:lpwstr>
  </property>
  <property fmtid="{D5CDD505-2E9C-101B-9397-08002B2CF9AE}" pid="14" name="rox_FileName">
    <vt:lpwstr>Kopf- und Fußzeile Powerpoint 2.ppt</vt:lpwstr>
  </property>
  <property fmtid="{D5CDD505-2E9C-101B-9397-08002B2CF9AE}" pid="15" name="rox_DokTypeKuerzel">
    <vt:lpwstr>ED</vt:lpwstr>
  </property>
  <property fmtid="{D5CDD505-2E9C-101B-9397-08002B2CF9AE}" pid="16" name="rox_DokSchluessel">
    <vt:lpwstr/>
  </property>
  <property fmtid="{D5CDD505-2E9C-101B-9397-08002B2CF9AE}" pid="17" name="rox_Verfasser">
    <vt:lpwstr>Böttcher, Simone</vt:lpwstr>
  </property>
  <property fmtid="{D5CDD505-2E9C-101B-9397-08002B2CF9AE}" pid="18" name="rox_Wiedervorlage">
    <vt:lpwstr/>
  </property>
  <property fmtid="{D5CDD505-2E9C-101B-9397-08002B2CF9AE}" pid="19" name="rox_Bereich">
    <vt:lpwstr>UK</vt:lpwstr>
  </property>
  <property fmtid="{D5CDD505-2E9C-101B-9397-08002B2CF9AE}" pid="20" name="rox_ISO">
    <vt:lpwstr/>
  </property>
  <property fmtid="{D5CDD505-2E9C-101B-9397-08002B2CF9AE}" pid="21" name="rox_ISO13485">
    <vt:lpwstr/>
  </property>
  <property fmtid="{D5CDD505-2E9C-101B-9397-08002B2CF9AE}" pid="22" name="rox_ISO15189">
    <vt:lpwstr/>
  </property>
  <property fmtid="{D5CDD505-2E9C-101B-9397-08002B2CF9AE}" pid="23" name="rox_ISO15224">
    <vt:lpwstr/>
  </property>
  <property fmtid="{D5CDD505-2E9C-101B-9397-08002B2CF9AE}" pid="24" name="rox_ISO17025">
    <vt:lpwstr/>
  </property>
  <property fmtid="{D5CDD505-2E9C-101B-9397-08002B2CF9AE}" pid="25" name="rox_ISO18001">
    <vt:lpwstr/>
  </property>
  <property fmtid="{D5CDD505-2E9C-101B-9397-08002B2CF9AE}" pid="26" name="rox_ISO31000">
    <vt:lpwstr/>
  </property>
  <property fmtid="{D5CDD505-2E9C-101B-9397-08002B2CF9AE}" pid="27" name="rox_IEC80001">
    <vt:lpwstr/>
  </property>
  <property fmtid="{D5CDD505-2E9C-101B-9397-08002B2CF9AE}" pid="28" name="rox_EFI">
    <vt:lpwstr/>
  </property>
  <property fmtid="{D5CDD505-2E9C-101B-9397-08002B2CF9AE}" pid="29" name="rox_JACI">
    <vt:lpwstr/>
  </property>
  <property fmtid="{D5CDD505-2E9C-101B-9397-08002B2CF9AE}" pid="30" name="rox_os">
    <vt:lpwstr/>
  </property>
  <property fmtid="{D5CDD505-2E9C-101B-9397-08002B2CF9AE}" pid="31" name="rox_sd">
    <vt:lpwstr/>
  </property>
  <property fmtid="{D5CDD505-2E9C-101B-9397-08002B2CF9AE}" pid="32" name="rox_step_letztepruefung_u">
    <vt:lpwstr>Boettcher, Simone</vt:lpwstr>
  </property>
  <property fmtid="{D5CDD505-2E9C-101B-9397-08002B2CF9AE}" pid="33" name="rox_step_letztepruefung_d">
    <vt:lpwstr>12.06.2013</vt:lpwstr>
  </property>
  <property fmtid="{D5CDD505-2E9C-101B-9397-08002B2CF9AE}" pid="34" name="rox_step_freigabe_u">
    <vt:lpwstr>Boettcher, Simone</vt:lpwstr>
  </property>
  <property fmtid="{D5CDD505-2E9C-101B-9397-08002B2CF9AE}" pid="35" name="rox_step_freigabe_d">
    <vt:lpwstr>12.06.2013</vt:lpwstr>
  </property>
  <property fmtid="{D5CDD505-2E9C-101B-9397-08002B2CF9AE}" pid="36" name="rox_RoleV">
    <vt:lpwstr>Boettcher, Simone</vt:lpwstr>
  </property>
  <property fmtid="{D5CDD505-2E9C-101B-9397-08002B2CF9AE}" pid="37" name="rox_RoleB">
    <vt:lpwstr>Boettcher, Simone</vt:lpwstr>
  </property>
  <property fmtid="{D5CDD505-2E9C-101B-9397-08002B2CF9AE}" pid="38" name="rox_RoleP">
    <vt:lpwstr>Boettcher, Simone</vt:lpwstr>
  </property>
  <property fmtid="{D5CDD505-2E9C-101B-9397-08002B2CF9AE}" pid="39" name="rox_RoleF">
    <vt:lpwstr>Boettcher, Simone</vt:lpwstr>
  </property>
  <property fmtid="{D5CDD505-2E9C-101B-9397-08002B2CF9AE}" pid="40" name="rox_RoleE">
    <vt:lpwstr>kein Empfänger</vt:lpwstr>
  </property>
  <property fmtid="{D5CDD505-2E9C-101B-9397-08002B2CF9AE}" pid="41" name="rox_Meta">
    <vt:lpwstr>17</vt:lpwstr>
  </property>
  <property fmtid="{D5CDD505-2E9C-101B-9397-08002B2CF9AE}" pid="42" name="rox_Meta0">
    <vt:lpwstr>&lt;fields&gt;&lt;Field id="rox_ID" caption="ID"/&gt;&lt;Field id="rox_Title" caption="Titel"/&gt;&lt;Field id="rox_Status" caption="Status"/&gt;&lt;Field</vt:lpwstr>
  </property>
  <property fmtid="{D5CDD505-2E9C-101B-9397-08002B2CF9AE}" pid="43" name="rox_Meta1">
    <vt:lpwstr> id="rox_Revision" caption="Revision"/&gt;&lt;Field id="rox_Description" caption="Beschreibung"/&gt;&lt;Field id="rox_DocType" caption="Dok</vt:lpwstr>
  </property>
  <property fmtid="{D5CDD505-2E9C-101B-9397-08002B2CF9AE}" pid="44" name="rox_Meta2">
    <vt:lpwstr>umententyp"/&gt;&lt;Field id="rox_CreatedBy" caption="Erstellt"/&gt;&lt;Field id="rox_CreatedAt" caption="Erstellt von"/&gt;&lt;Field id="rox_Upd</vt:lpwstr>
  </property>
  <property fmtid="{D5CDD505-2E9C-101B-9397-08002B2CF9AE}" pid="45" name="rox_Meta3">
    <vt:lpwstr>atedBy" caption="Geändert von"/&gt;&lt;Field id="rox_UpdatedAt" caption="Geändert"/&gt;&lt;Field id="rox_DocPath" caption="Pfad"/&gt;&lt;Field id</vt:lpwstr>
  </property>
  <property fmtid="{D5CDD505-2E9C-101B-9397-08002B2CF9AE}" pid="46" name="rox_Meta4">
    <vt:lpwstr>="rox_ParentDocTitle" caption="Ordner"/&gt;&lt;Field id="rox_FileName" caption="Dateiname"/&gt;&lt;Field id="rox_DokTypeKuerzel" caption="D</vt:lpwstr>
  </property>
  <property fmtid="{D5CDD505-2E9C-101B-9397-08002B2CF9AE}" pid="47" name="rox_Meta5">
    <vt:lpwstr>okumententypkürzel"/&gt;&lt;Field id="rox_DokSchluessel" caption="Dokumentenschlüssel"/&gt;&lt;Field id="rox_Verfasser" caption="Verfasser"</vt:lpwstr>
  </property>
  <property fmtid="{D5CDD505-2E9C-101B-9397-08002B2CF9AE}" pid="48" name="rox_Meta6">
    <vt:lpwstr>/&gt;&lt;Field id="rox_Wiedervorlage" caption="Wiedervorlage"/&gt;&lt;Field id="rox_Bereich" caption="Bereichskürzel"/&gt;&lt;Field id="rox_ISO" </vt:lpwstr>
  </property>
  <property fmtid="{D5CDD505-2E9C-101B-9397-08002B2CF9AE}" pid="49" name="rox_Meta7">
    <vt:lpwstr>caption="DIN EN ISO 9001:2008"/&gt;&lt;Field id="rox_ISO13485" caption="DIN EN ISO 13485:2010"/&gt;&lt;Field id="rox_ISO15189" caption="DIN</vt:lpwstr>
  </property>
  <property fmtid="{D5CDD505-2E9C-101B-9397-08002B2CF9AE}" pid="50" name="rox_Meta8">
    <vt:lpwstr> EN ISO 15189:2007"/&gt;&lt;Field id="rox_ISO15224" caption="DIN EN ISO 15224:2012"/&gt;&lt;Field id="rox_ISO17025" caption="DIN EN ISO 170</vt:lpwstr>
  </property>
  <property fmtid="{D5CDD505-2E9C-101B-9397-08002B2CF9AE}" pid="51" name="rox_Meta9">
    <vt:lpwstr>25:2005"/&gt;&lt;Field id="rox_ISO18001" caption="DIN EN ISO 18001:2007"/&gt;&lt;Field id="rox_ISO31000" caption="DIN EN ISO 31000:2009"/&gt;&lt;</vt:lpwstr>
  </property>
  <property fmtid="{D5CDD505-2E9C-101B-9397-08002B2CF9AE}" pid="52" name="rox_Meta10">
    <vt:lpwstr>Field id="rox_IEC80001" caption="IEC 80001-1:2010"/&gt;&lt;Field id="rox_EFI" caption="EFI"/&gt;&lt;Field id="rox_JACI" caption="JACIE"/&gt;&lt;F</vt:lpwstr>
  </property>
  <property fmtid="{D5CDD505-2E9C-101B-9397-08002B2CF9AE}" pid="53" name="rox_Meta11">
    <vt:lpwstr>ield id="rox_os" caption="Onkologisches Spitzenzentrum CCC"/&gt;&lt;Field id="rox_sd" caption="Stiftung dt. Schlaganfall-Hilfe und Dt</vt:lpwstr>
  </property>
  <property fmtid="{D5CDD505-2E9C-101B-9397-08002B2CF9AE}" pid="54" name="rox_Meta12">
    <vt:lpwstr>. Schlaganfall-Gesellschaft"/&gt;&lt;Field id="rox_step_letztepruefung_u" caption="Geprüft von"/&gt;&lt;Field id="rox_step_letztepruefung_d</vt:lpwstr>
  </property>
  <property fmtid="{D5CDD505-2E9C-101B-9397-08002B2CF9AE}" pid="55" name="rox_Meta13">
    <vt:lpwstr>" caption="Geprüft"/&gt;&lt;Field id="rox_step_freigabe_u" caption="Freigegeben von"/&gt;&lt;Field id="rox_step_freigabe_d" caption="Freige</vt:lpwstr>
  </property>
  <property fmtid="{D5CDD505-2E9C-101B-9397-08002B2CF9AE}" pid="56" name="rox_Meta14">
    <vt:lpwstr>geben"/&gt;&lt;Field id="rox_RoleV" caption="Rolle: Verantwortlicher"/&gt;&lt;Field id="rox_RoleB" caption="Rolle: Bearbeiter"/&gt;&lt;Field id="</vt:lpwstr>
  </property>
  <property fmtid="{D5CDD505-2E9C-101B-9397-08002B2CF9AE}" pid="57" name="rox_Meta15">
    <vt:lpwstr>rox_RoleP" caption="Rolle: Prüfer"/&gt;&lt;Field id="rox_RoleF" caption="Rolle: Freigeber"/&gt;&lt;Field id="rox_RoleE" caption="Rolle: Emp</vt:lpwstr>
  </property>
  <property fmtid="{D5CDD505-2E9C-101B-9397-08002B2CF9AE}" pid="58" name="rox_Meta16">
    <vt:lpwstr>fänger"/&gt;&lt;/fields&gt;_x000d_
</vt:lpwstr>
  </property>
  <property fmtid="{D5CDD505-2E9C-101B-9397-08002B2CF9AE}" pid="59" name="rox_Meta17">
    <vt:lpwstr/>
  </property>
</Properties>
</file>