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handoutMasterIdLst>
    <p:handoutMasterId r:id="rId48"/>
  </p:handoutMasterIdLst>
  <p:sldIdLst>
    <p:sldId id="257" r:id="rId5"/>
    <p:sldId id="320" r:id="rId6"/>
    <p:sldId id="321" r:id="rId7"/>
    <p:sldId id="322" r:id="rId8"/>
    <p:sldId id="324" r:id="rId9"/>
    <p:sldId id="332" r:id="rId10"/>
    <p:sldId id="334" r:id="rId11"/>
    <p:sldId id="335" r:id="rId12"/>
    <p:sldId id="336" r:id="rId13"/>
    <p:sldId id="354" r:id="rId14"/>
    <p:sldId id="355" r:id="rId15"/>
    <p:sldId id="356" r:id="rId16"/>
    <p:sldId id="357" r:id="rId17"/>
    <p:sldId id="358" r:id="rId18"/>
    <p:sldId id="359" r:id="rId19"/>
    <p:sldId id="360" r:id="rId20"/>
    <p:sldId id="325" r:id="rId21"/>
    <p:sldId id="326" r:id="rId22"/>
    <p:sldId id="327" r:id="rId23"/>
    <p:sldId id="328" r:id="rId24"/>
    <p:sldId id="329" r:id="rId25"/>
    <p:sldId id="330" r:id="rId26"/>
    <p:sldId id="331" r:id="rId27"/>
    <p:sldId id="323" r:id="rId28"/>
    <p:sldId id="333"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BAA1F0-46C7-47D0-B293-A05B0DD4516A}">
          <p14:sldIdLst>
            <p14:sldId id="257"/>
            <p14:sldId id="320"/>
            <p14:sldId id="321"/>
            <p14:sldId id="322"/>
            <p14:sldId id="324"/>
            <p14:sldId id="332"/>
            <p14:sldId id="334"/>
            <p14:sldId id="335"/>
            <p14:sldId id="336"/>
            <p14:sldId id="354"/>
            <p14:sldId id="355"/>
            <p14:sldId id="356"/>
            <p14:sldId id="357"/>
            <p14:sldId id="358"/>
            <p14:sldId id="359"/>
            <p14:sldId id="360"/>
            <p14:sldId id="325"/>
            <p14:sldId id="326"/>
            <p14:sldId id="327"/>
            <p14:sldId id="328"/>
            <p14:sldId id="329"/>
            <p14:sldId id="330"/>
            <p14:sldId id="331"/>
            <p14:sldId id="323"/>
            <p14:sldId id="333"/>
            <p14:sldId id="337"/>
            <p14:sldId id="338"/>
            <p14:sldId id="339"/>
            <p14:sldId id="340"/>
            <p14:sldId id="341"/>
            <p14:sldId id="342"/>
            <p14:sldId id="343"/>
            <p14:sldId id="344"/>
            <p14:sldId id="345"/>
            <p14:sldId id="346"/>
            <p14:sldId id="347"/>
            <p14:sldId id="348"/>
            <p14:sldId id="349"/>
            <p14:sldId id="350"/>
            <p14:sldId id="351"/>
            <p14:sldId id="352"/>
            <p14:sldId id="353"/>
          </p14:sldIdLst>
        </p14:section>
      </p14:sectionLst>
    </p:ex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741A"/>
    <a:srgbClr val="394404"/>
    <a:srgbClr val="5F6F0F"/>
    <a:srgbClr val="718412"/>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5733" autoAdjust="0"/>
  </p:normalViewPr>
  <p:slideViewPr>
    <p:cSldViewPr>
      <p:cViewPr>
        <p:scale>
          <a:sx n="70" d="100"/>
          <a:sy n="70" d="100"/>
        </p:scale>
        <p:origin x="-744" y="-18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12/21/2016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a:t>
            </a:fld>
            <a:endParaRPr lang="pt-PT"/>
          </a:p>
        </p:txBody>
      </p:sp>
    </p:spTree>
    <p:extLst>
      <p:ext uri="{BB962C8B-B14F-4D97-AF65-F5344CB8AC3E}">
        <p14:creationId xmlns:p14="http://schemas.microsoft.com/office/powerpoint/2010/main" val="162854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12/21/2016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12/21/2016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12/21/2016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12/21/2016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12/21/2016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1372592"/>
            <a:ext cx="8735325" cy="2000251"/>
          </a:xfrm>
        </p:spPr>
        <p:txBody>
          <a:bodyPr>
            <a:normAutofit/>
          </a:bodyPr>
          <a:lstStyle/>
          <a:p>
            <a:r>
              <a:rPr lang="en-US" sz="6600" dirty="0" err="1" smtClean="0"/>
              <a:t>Jogu</a:t>
            </a:r>
            <a:endParaRPr lang="en-US" sz="6600" dirty="0"/>
          </a:p>
        </p:txBody>
      </p:sp>
      <p:sp>
        <p:nvSpPr>
          <p:cNvPr id="5" name="Subtitle 4"/>
          <p:cNvSpPr>
            <a:spLocks noGrp="1"/>
          </p:cNvSpPr>
          <p:nvPr>
            <p:ph type="subTitle" idx="1"/>
          </p:nvPr>
        </p:nvSpPr>
        <p:spPr>
          <a:xfrm>
            <a:off x="1625176" y="3404592"/>
            <a:ext cx="8735325" cy="1752600"/>
          </a:xfrm>
        </p:spPr>
        <p:txBody>
          <a:bodyPr/>
          <a:lstStyle/>
          <a:p>
            <a:r>
              <a:rPr lang="en-US" dirty="0" err="1"/>
              <a:t>Mesw</a:t>
            </a:r>
            <a:r>
              <a:rPr lang="en-US" dirty="0"/>
              <a:t> – ERMS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2044" y="560590"/>
            <a:ext cx="10360501" cy="1223963"/>
          </a:xfrm>
        </p:spPr>
        <p:txBody>
          <a:bodyPr/>
          <a:lstStyle/>
          <a:p>
            <a:r>
              <a:rPr lang="pt-PT" dirty="0" err="1" smtClean="0"/>
              <a:t>Process</a:t>
            </a:r>
            <a:r>
              <a:rPr lang="pt-PT" dirty="0" smtClean="0"/>
              <a:t> </a:t>
            </a:r>
            <a:endParaRPr lang="en-US" dirty="0"/>
          </a:p>
        </p:txBody>
      </p:sp>
      <p:sp>
        <p:nvSpPr>
          <p:cNvPr id="3" name="Marcador de Posição de Conteúdo 2"/>
          <p:cNvSpPr>
            <a:spLocks noGrp="1"/>
          </p:cNvSpPr>
          <p:nvPr>
            <p:ph idx="1"/>
          </p:nvPr>
        </p:nvSpPr>
        <p:spPr>
          <a:xfrm>
            <a:off x="2349996" y="2852936"/>
            <a:ext cx="4083441" cy="4462272"/>
          </a:xfrm>
        </p:spPr>
        <p:txBody>
          <a:bodyPr>
            <a:normAutofit/>
          </a:bodyPr>
          <a:lstStyle/>
          <a:p>
            <a:r>
              <a:rPr lang="pt-PT" dirty="0" smtClean="0"/>
              <a:t>Meetings</a:t>
            </a:r>
            <a:endParaRPr lang="pt-PT" dirty="0" smtClean="0"/>
          </a:p>
          <a:p>
            <a:endParaRPr lang="pt-PT" dirty="0"/>
          </a:p>
          <a:p>
            <a:r>
              <a:rPr lang="pt-PT" dirty="0" err="1" smtClean="0"/>
              <a:t>Validation</a:t>
            </a:r>
            <a:r>
              <a:rPr lang="pt-PT" dirty="0" smtClean="0"/>
              <a:t>:</a:t>
            </a:r>
          </a:p>
          <a:p>
            <a:pPr lvl="1"/>
            <a:r>
              <a:rPr lang="pt-PT" sz="2800" dirty="0" err="1" smtClean="0"/>
              <a:t>Interview</a:t>
            </a:r>
            <a:endParaRPr lang="pt-PT" sz="2800" dirty="0" smtClean="0"/>
          </a:p>
          <a:p>
            <a:pPr lvl="1"/>
            <a:r>
              <a:rPr lang="pt-PT" sz="2800" dirty="0" err="1" smtClean="0"/>
              <a:t>Simulation</a:t>
            </a:r>
            <a:endParaRPr lang="en-US" sz="2800" dirty="0"/>
          </a:p>
        </p:txBody>
      </p:sp>
      <p:sp>
        <p:nvSpPr>
          <p:cNvPr id="4" name="CaixaDeTexto 3"/>
          <p:cNvSpPr txBox="1"/>
          <p:nvPr/>
        </p:nvSpPr>
        <p:spPr>
          <a:xfrm>
            <a:off x="6166420" y="1772816"/>
            <a:ext cx="5832648" cy="3108543"/>
          </a:xfrm>
          <a:prstGeom prst="rect">
            <a:avLst/>
          </a:prstGeom>
          <a:noFill/>
        </p:spPr>
        <p:txBody>
          <a:bodyPr wrap="square" rtlCol="0">
            <a:spAutoFit/>
          </a:bodyPr>
          <a:lstStyle/>
          <a:p>
            <a:pPr marL="457200" indent="-457200">
              <a:buFont typeface="Arial" pitchFamily="34" charset="0"/>
              <a:buChar char="•"/>
            </a:pPr>
            <a:r>
              <a:rPr lang="en-US" sz="2800" dirty="0" smtClean="0"/>
              <a:t>Elicitation:</a:t>
            </a:r>
          </a:p>
          <a:p>
            <a:pPr marL="1066693" lvl="1" indent="-457200">
              <a:buFont typeface="Arial" pitchFamily="34" charset="0"/>
              <a:buChar char="•"/>
            </a:pPr>
            <a:r>
              <a:rPr lang="en-US" sz="2800" dirty="0" smtClean="0"/>
              <a:t>Asking </a:t>
            </a:r>
            <a:r>
              <a:rPr lang="en-US" sz="2800" dirty="0"/>
              <a:t>open-ended </a:t>
            </a:r>
            <a:r>
              <a:rPr lang="en-US" sz="2800" dirty="0" smtClean="0"/>
              <a:t>questions. </a:t>
            </a:r>
          </a:p>
          <a:p>
            <a:pPr marL="1066693" lvl="1" indent="-457200">
              <a:buFont typeface="Arial" pitchFamily="34" charset="0"/>
              <a:buChar char="•"/>
            </a:pPr>
            <a:r>
              <a:rPr lang="en-US" sz="2800" dirty="0" smtClean="0"/>
              <a:t>Follow-up </a:t>
            </a:r>
            <a:r>
              <a:rPr lang="en-US" sz="2800" dirty="0"/>
              <a:t>on the more complicated and vague </a:t>
            </a:r>
            <a:r>
              <a:rPr lang="en-US" sz="2800" dirty="0" smtClean="0"/>
              <a:t>answers.</a:t>
            </a:r>
          </a:p>
          <a:p>
            <a:pPr marL="1066693" lvl="1" indent="-457200">
              <a:buFont typeface="Arial" pitchFamily="34" charset="0"/>
              <a:buChar char="•"/>
            </a:pPr>
            <a:r>
              <a:rPr lang="en-US" sz="2800" dirty="0" smtClean="0"/>
              <a:t>Explore </a:t>
            </a:r>
            <a:r>
              <a:rPr lang="en-US" sz="2800" dirty="0"/>
              <a:t>the </a:t>
            </a:r>
            <a:r>
              <a:rPr lang="en-US" sz="2800" dirty="0" smtClean="0"/>
              <a:t>implications</a:t>
            </a:r>
          </a:p>
          <a:p>
            <a:pPr marL="1066693" lvl="1" indent="-457200">
              <a:buFont typeface="Arial" pitchFamily="34" charset="0"/>
              <a:buChar char="•"/>
            </a:pPr>
            <a:r>
              <a:rPr lang="pt-PT" sz="2800" dirty="0" err="1" smtClean="0"/>
              <a:t>Questionnaires</a:t>
            </a:r>
            <a:endParaRPr lang="en-US" sz="2800" dirty="0"/>
          </a:p>
        </p:txBody>
      </p:sp>
    </p:spTree>
    <p:extLst>
      <p:ext uri="{BB962C8B-B14F-4D97-AF65-F5344CB8AC3E}">
        <p14:creationId xmlns:p14="http://schemas.microsoft.com/office/powerpoint/2010/main" val="113564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8" y="-387424"/>
            <a:ext cx="10360501" cy="1223963"/>
          </a:xfrm>
        </p:spPr>
        <p:txBody>
          <a:bodyPr/>
          <a:lstStyle/>
          <a:p>
            <a:r>
              <a:rPr lang="pt-PT" dirty="0" err="1" smtClean="0"/>
              <a:t>Process</a:t>
            </a:r>
            <a:endParaRPr lang="en-US" dirty="0"/>
          </a:p>
        </p:txBody>
      </p:sp>
      <p:sp>
        <p:nvSpPr>
          <p:cNvPr id="3" name="Marcador de Posição de Conteúdo 2"/>
          <p:cNvSpPr>
            <a:spLocks noGrp="1"/>
          </p:cNvSpPr>
          <p:nvPr>
            <p:ph idx="1"/>
          </p:nvPr>
        </p:nvSpPr>
        <p:spPr/>
        <p:txBody>
          <a:bodyPr/>
          <a:lstStyle/>
          <a:p>
            <a:endParaRPr lang="en-US"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3655060" y="188640"/>
            <a:ext cx="7767944" cy="6408711"/>
          </a:xfrm>
          <a:prstGeom prst="rect">
            <a:avLst/>
          </a:prstGeom>
        </p:spPr>
      </p:pic>
    </p:spTree>
    <p:extLst>
      <p:ext uri="{BB962C8B-B14F-4D97-AF65-F5344CB8AC3E}">
        <p14:creationId xmlns:p14="http://schemas.microsoft.com/office/powerpoint/2010/main" val="385009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8" y="-387424"/>
            <a:ext cx="10360501" cy="1223963"/>
          </a:xfrm>
        </p:spPr>
        <p:txBody>
          <a:bodyPr/>
          <a:lstStyle/>
          <a:p>
            <a:r>
              <a:rPr lang="pt-PT" dirty="0" err="1" smtClean="0"/>
              <a:t>Process</a:t>
            </a:r>
            <a:endParaRPr lang="en-US" dirty="0"/>
          </a:p>
        </p:txBody>
      </p:sp>
      <p:sp>
        <p:nvSpPr>
          <p:cNvPr id="3" name="Marcador de Posição de Conteúdo 2"/>
          <p:cNvSpPr>
            <a:spLocks noGrp="1"/>
          </p:cNvSpPr>
          <p:nvPr>
            <p:ph idx="1"/>
          </p:nvPr>
        </p:nvSpPr>
        <p:spPr/>
        <p:txBody>
          <a:bodyPr/>
          <a:lstStyle/>
          <a:p>
            <a:endParaRPr lang="en-US"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3771265" y="260648"/>
            <a:ext cx="7507723" cy="6408712"/>
          </a:xfrm>
          <a:prstGeom prst="rect">
            <a:avLst/>
          </a:prstGeom>
        </p:spPr>
      </p:pic>
    </p:spTree>
    <p:extLst>
      <p:ext uri="{BB962C8B-B14F-4D97-AF65-F5344CB8AC3E}">
        <p14:creationId xmlns:p14="http://schemas.microsoft.com/office/powerpoint/2010/main" val="32800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8" y="-387424"/>
            <a:ext cx="10360501" cy="1223963"/>
          </a:xfrm>
        </p:spPr>
        <p:txBody>
          <a:bodyPr/>
          <a:lstStyle/>
          <a:p>
            <a:r>
              <a:rPr lang="pt-PT" dirty="0" err="1" smtClean="0"/>
              <a:t>Process</a:t>
            </a:r>
            <a:endParaRPr lang="en-US" dirty="0"/>
          </a:p>
        </p:txBody>
      </p:sp>
      <p:sp>
        <p:nvSpPr>
          <p:cNvPr id="3" name="Marcador de Posição de Conteúdo 2"/>
          <p:cNvSpPr>
            <a:spLocks noGrp="1"/>
          </p:cNvSpPr>
          <p:nvPr>
            <p:ph idx="1"/>
          </p:nvPr>
        </p:nvSpPr>
        <p:spPr/>
        <p:txBody>
          <a:bodyPr/>
          <a:lstStyle/>
          <a:p>
            <a:endParaRPr lang="en-US" dirty="0"/>
          </a:p>
        </p:txBody>
      </p:sp>
      <p:pic>
        <p:nvPicPr>
          <p:cNvPr id="6" name="Imagem 5"/>
          <p:cNvPicPr/>
          <p:nvPr/>
        </p:nvPicPr>
        <p:blipFill>
          <a:blip r:embed="rId2">
            <a:extLst>
              <a:ext uri="{28A0092B-C50C-407E-A947-70E740481C1C}">
                <a14:useLocalDpi xmlns:a14="http://schemas.microsoft.com/office/drawing/2010/main" val="0"/>
              </a:ext>
            </a:extLst>
          </a:blip>
          <a:stretch>
            <a:fillRect/>
          </a:stretch>
        </p:blipFill>
        <p:spPr>
          <a:xfrm>
            <a:off x="3690302" y="188640"/>
            <a:ext cx="7660694" cy="6480719"/>
          </a:xfrm>
          <a:prstGeom prst="rect">
            <a:avLst/>
          </a:prstGeom>
        </p:spPr>
      </p:pic>
    </p:spTree>
    <p:extLst>
      <p:ext uri="{BB962C8B-B14F-4D97-AF65-F5344CB8AC3E}">
        <p14:creationId xmlns:p14="http://schemas.microsoft.com/office/powerpoint/2010/main" val="324560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8" y="-387424"/>
            <a:ext cx="10360501" cy="1223963"/>
          </a:xfrm>
        </p:spPr>
        <p:txBody>
          <a:bodyPr/>
          <a:lstStyle/>
          <a:p>
            <a:r>
              <a:rPr lang="pt-PT" dirty="0" err="1" smtClean="0"/>
              <a:t>Process</a:t>
            </a:r>
            <a:endParaRPr lang="en-US" dirty="0"/>
          </a:p>
        </p:txBody>
      </p:sp>
      <p:sp>
        <p:nvSpPr>
          <p:cNvPr id="3" name="Marcador de Posição de Conteúdo 2"/>
          <p:cNvSpPr>
            <a:spLocks noGrp="1"/>
          </p:cNvSpPr>
          <p:nvPr>
            <p:ph idx="1"/>
          </p:nvPr>
        </p:nvSpPr>
        <p:spPr/>
        <p:txBody>
          <a:bodyPr/>
          <a:lstStyle/>
          <a:p>
            <a:endParaRPr lang="en-US"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3646140" y="223464"/>
            <a:ext cx="8064896" cy="6445896"/>
          </a:xfrm>
          <a:prstGeom prst="rect">
            <a:avLst/>
          </a:prstGeom>
        </p:spPr>
      </p:pic>
    </p:spTree>
    <p:extLst>
      <p:ext uri="{BB962C8B-B14F-4D97-AF65-F5344CB8AC3E}">
        <p14:creationId xmlns:p14="http://schemas.microsoft.com/office/powerpoint/2010/main" val="204813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18548" y="8361"/>
            <a:ext cx="10360501" cy="1223963"/>
          </a:xfrm>
        </p:spPr>
        <p:txBody>
          <a:bodyPr/>
          <a:lstStyle/>
          <a:p>
            <a:r>
              <a:rPr lang="pt-PT" dirty="0" err="1" smtClean="0"/>
              <a:t>Process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551384858"/>
              </p:ext>
            </p:extLst>
          </p:nvPr>
        </p:nvGraphicFramePr>
        <p:xfrm>
          <a:off x="448000" y="476670"/>
          <a:ext cx="5616624" cy="6061812"/>
        </p:xfrm>
        <a:graphic>
          <a:graphicData uri="http://schemas.openxmlformats.org/drawingml/2006/table">
            <a:tbl>
              <a:tblPr firstRow="1" firstCol="1" bandRow="1">
                <a:tableStyleId>{5C22544A-7EE6-4342-B048-85BDC9FD1C3A}</a:tableStyleId>
              </a:tblPr>
              <a:tblGrid>
                <a:gridCol w="4104456"/>
                <a:gridCol w="1512168"/>
              </a:tblGrid>
              <a:tr h="500510">
                <a:tc>
                  <a:txBody>
                    <a:bodyPr/>
                    <a:lstStyle/>
                    <a:p>
                      <a:pPr marL="457200">
                        <a:lnSpc>
                          <a:spcPct val="115000"/>
                        </a:lnSpc>
                        <a:spcAft>
                          <a:spcPts val="100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dirty="0">
                          <a:effectLst/>
                        </a:rPr>
                        <a:t>Answer</a:t>
                      </a:r>
                      <a:endParaRPr lang="en-US" sz="2000" dirty="0">
                        <a:effectLst/>
                        <a:latin typeface="Calibri"/>
                        <a:ea typeface="Calibri"/>
                        <a:cs typeface="Times New Roman"/>
                      </a:endParaRPr>
                    </a:p>
                  </a:txBody>
                  <a:tcPr marL="68580" marR="68580" marT="0" marB="0"/>
                </a:tc>
              </a:tr>
              <a:tr h="458675">
                <a:tc>
                  <a:txBody>
                    <a:bodyPr/>
                    <a:lstStyle/>
                    <a:p>
                      <a:pPr marL="0" lvl="0" indent="0">
                        <a:lnSpc>
                          <a:spcPct val="115000"/>
                        </a:lnSpc>
                        <a:spcAft>
                          <a:spcPts val="1000"/>
                        </a:spcAft>
                        <a:buFont typeface="+mj-lt"/>
                        <a:buNone/>
                      </a:pPr>
                      <a:r>
                        <a:rPr lang="en-US" sz="2000" dirty="0">
                          <a:effectLst/>
                        </a:rPr>
                        <a:t>Identify the project’s components.</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dirty="0">
                          <a:effectLst/>
                        </a:rPr>
                        <a:t>C</a:t>
                      </a:r>
                      <a:endParaRPr lang="en-US" sz="2000" dirty="0">
                        <a:effectLst/>
                        <a:latin typeface="Calibri"/>
                        <a:ea typeface="Calibri"/>
                        <a:cs typeface="Times New Roman"/>
                      </a:endParaRPr>
                    </a:p>
                  </a:txBody>
                  <a:tcPr marL="68580" marR="68580" marT="0" marB="0"/>
                </a:tc>
              </a:tr>
              <a:tr h="945951">
                <a:tc>
                  <a:txBody>
                    <a:bodyPr/>
                    <a:lstStyle/>
                    <a:p>
                      <a:pPr marL="0" lvl="0" indent="0">
                        <a:lnSpc>
                          <a:spcPct val="115000"/>
                        </a:lnSpc>
                        <a:spcAft>
                          <a:spcPts val="1000"/>
                        </a:spcAft>
                        <a:buFont typeface="+mj-lt"/>
                        <a:buNone/>
                      </a:pPr>
                      <a:r>
                        <a:rPr lang="en-US" sz="2000" dirty="0">
                          <a:effectLst/>
                        </a:rPr>
                        <a:t>Division of the project’s tasks and responsibilities.</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dirty="0">
                          <a:effectLst/>
                        </a:rPr>
                        <a:t>B</a:t>
                      </a:r>
                      <a:endParaRPr lang="en-US" sz="2000" dirty="0">
                        <a:effectLst/>
                        <a:latin typeface="Calibri"/>
                        <a:ea typeface="Calibri"/>
                        <a:cs typeface="Times New Roman"/>
                      </a:endParaRPr>
                    </a:p>
                  </a:txBody>
                  <a:tcPr marL="68580" marR="68580" marT="0" marB="0"/>
                </a:tc>
              </a:tr>
              <a:tr h="458675">
                <a:tc>
                  <a:txBody>
                    <a:bodyPr/>
                    <a:lstStyle/>
                    <a:p>
                      <a:pPr marL="0" lvl="0" indent="0">
                        <a:lnSpc>
                          <a:spcPct val="115000"/>
                        </a:lnSpc>
                        <a:spcAft>
                          <a:spcPts val="1000"/>
                        </a:spcAft>
                        <a:buFont typeface="+mj-lt"/>
                        <a:buNone/>
                      </a:pPr>
                      <a:r>
                        <a:rPr lang="en-US" sz="2000" dirty="0">
                          <a:effectLst/>
                        </a:rPr>
                        <a:t>Determine the technical approach.</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a:effectLst/>
                        </a:rPr>
                        <a:t>C</a:t>
                      </a:r>
                      <a:endParaRPr lang="en-US" sz="2000">
                        <a:effectLst/>
                        <a:latin typeface="Calibri"/>
                        <a:ea typeface="Calibri"/>
                        <a:cs typeface="Times New Roman"/>
                      </a:endParaRPr>
                    </a:p>
                  </a:txBody>
                  <a:tcPr marL="68580" marR="68580" marT="0" marB="0"/>
                </a:tc>
              </a:tr>
              <a:tr h="945951">
                <a:tc>
                  <a:txBody>
                    <a:bodyPr/>
                    <a:lstStyle/>
                    <a:p>
                      <a:pPr marL="0" lvl="0" indent="0">
                        <a:lnSpc>
                          <a:spcPct val="115000"/>
                        </a:lnSpc>
                        <a:spcAft>
                          <a:spcPts val="1000"/>
                        </a:spcAft>
                        <a:buFont typeface="+mj-lt"/>
                        <a:buNone/>
                      </a:pPr>
                      <a:r>
                        <a:rPr lang="en-US" sz="2000" dirty="0">
                          <a:effectLst/>
                        </a:rPr>
                        <a:t>Identify the knowledge and skills needed to perform the project.</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a:effectLst/>
                        </a:rPr>
                        <a:t>B</a:t>
                      </a:r>
                      <a:endParaRPr lang="en-US" sz="2000">
                        <a:effectLst/>
                        <a:latin typeface="Calibri"/>
                        <a:ea typeface="Calibri"/>
                        <a:cs typeface="Times New Roman"/>
                      </a:endParaRPr>
                    </a:p>
                  </a:txBody>
                  <a:tcPr marL="68580" marR="68580" marT="0" marB="0"/>
                </a:tc>
              </a:tr>
              <a:tr h="458675">
                <a:tc>
                  <a:txBody>
                    <a:bodyPr/>
                    <a:lstStyle/>
                    <a:p>
                      <a:pPr marL="0" lvl="0" indent="0">
                        <a:lnSpc>
                          <a:spcPct val="115000"/>
                        </a:lnSpc>
                        <a:spcAft>
                          <a:spcPts val="1000"/>
                        </a:spcAft>
                        <a:buFont typeface="+mj-lt"/>
                        <a:buNone/>
                      </a:pPr>
                      <a:r>
                        <a:rPr lang="en-US" sz="2000" dirty="0">
                          <a:effectLst/>
                        </a:rPr>
                        <a:t>Estimate cost and effort of tasks.</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a:effectLst/>
                        </a:rPr>
                        <a:t>C</a:t>
                      </a:r>
                      <a:endParaRPr lang="en-US" sz="2000">
                        <a:effectLst/>
                        <a:latin typeface="Calibri"/>
                        <a:ea typeface="Calibri"/>
                        <a:cs typeface="Times New Roman"/>
                      </a:endParaRPr>
                    </a:p>
                  </a:txBody>
                  <a:tcPr marL="68580" marR="68580" marT="0" marB="0"/>
                </a:tc>
              </a:tr>
              <a:tr h="458675">
                <a:tc>
                  <a:txBody>
                    <a:bodyPr/>
                    <a:lstStyle/>
                    <a:p>
                      <a:pPr marL="0" lvl="0" indent="0">
                        <a:lnSpc>
                          <a:spcPct val="115000"/>
                        </a:lnSpc>
                        <a:spcAft>
                          <a:spcPts val="1000"/>
                        </a:spcAft>
                        <a:buFont typeface="+mj-lt"/>
                        <a:buNone/>
                      </a:pPr>
                      <a:r>
                        <a:rPr lang="en-US" sz="2000" dirty="0">
                          <a:effectLst/>
                        </a:rPr>
                        <a:t>Establish budget and schedule.</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a:effectLst/>
                        </a:rPr>
                        <a:t>B</a:t>
                      </a:r>
                      <a:endParaRPr lang="en-US" sz="2000">
                        <a:effectLst/>
                        <a:latin typeface="Calibri"/>
                        <a:ea typeface="Calibri"/>
                        <a:cs typeface="Times New Roman"/>
                      </a:endParaRPr>
                    </a:p>
                  </a:txBody>
                  <a:tcPr marL="68580" marR="68580" marT="0" marB="0"/>
                </a:tc>
              </a:tr>
              <a:tr h="458675">
                <a:tc>
                  <a:txBody>
                    <a:bodyPr/>
                    <a:lstStyle/>
                    <a:p>
                      <a:pPr marL="0" lvl="0" indent="0">
                        <a:lnSpc>
                          <a:spcPct val="115000"/>
                        </a:lnSpc>
                        <a:spcAft>
                          <a:spcPts val="1000"/>
                        </a:spcAft>
                        <a:buFont typeface="+mj-lt"/>
                        <a:buNone/>
                      </a:pPr>
                      <a:r>
                        <a:rPr lang="en-US" sz="2000" dirty="0">
                          <a:effectLst/>
                        </a:rPr>
                        <a:t>Identify major milestones.</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a:effectLst/>
                        </a:rPr>
                        <a:t>C</a:t>
                      </a:r>
                      <a:endParaRPr lang="en-US" sz="2000">
                        <a:effectLst/>
                        <a:latin typeface="Calibri"/>
                        <a:ea typeface="Calibri"/>
                        <a:cs typeface="Times New Roman"/>
                      </a:endParaRPr>
                    </a:p>
                  </a:txBody>
                  <a:tcPr marL="68580" marR="68580" marT="0" marB="0"/>
                </a:tc>
              </a:tr>
              <a:tr h="458675">
                <a:tc>
                  <a:txBody>
                    <a:bodyPr/>
                    <a:lstStyle/>
                    <a:p>
                      <a:pPr marL="0" lvl="0" indent="0">
                        <a:lnSpc>
                          <a:spcPct val="115000"/>
                        </a:lnSpc>
                        <a:spcAft>
                          <a:spcPts val="1000"/>
                        </a:spcAft>
                        <a:buFont typeface="+mj-lt"/>
                        <a:buNone/>
                      </a:pPr>
                      <a:r>
                        <a:rPr lang="en-US" sz="2000" dirty="0">
                          <a:effectLst/>
                        </a:rPr>
                        <a:t>Identify constraints and risks.</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a:effectLst/>
                        </a:rPr>
                        <a:t>C</a:t>
                      </a:r>
                      <a:endParaRPr lang="en-US" sz="2000">
                        <a:effectLst/>
                        <a:latin typeface="Calibri"/>
                        <a:ea typeface="Calibri"/>
                        <a:cs typeface="Times New Roman"/>
                      </a:endParaRPr>
                    </a:p>
                  </a:txBody>
                  <a:tcPr marL="68580" marR="68580" marT="0" marB="0"/>
                </a:tc>
              </a:tr>
              <a:tr h="458675">
                <a:tc>
                  <a:txBody>
                    <a:bodyPr/>
                    <a:lstStyle/>
                    <a:p>
                      <a:pPr marL="0" lvl="0" indent="0">
                        <a:lnSpc>
                          <a:spcPct val="115000"/>
                        </a:lnSpc>
                        <a:spcAft>
                          <a:spcPts val="1000"/>
                        </a:spcAft>
                        <a:buFont typeface="+mj-lt"/>
                        <a:buNone/>
                      </a:pPr>
                      <a:r>
                        <a:rPr lang="en-US" sz="2000" dirty="0">
                          <a:effectLst/>
                        </a:rPr>
                        <a:t>Determine staffing requirements.</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a:effectLst/>
                        </a:rPr>
                        <a:t>B</a:t>
                      </a:r>
                      <a:endParaRPr lang="en-US" sz="2000">
                        <a:effectLst/>
                        <a:latin typeface="Calibri"/>
                        <a:ea typeface="Calibri"/>
                        <a:cs typeface="Times New Roman"/>
                      </a:endParaRPr>
                    </a:p>
                  </a:txBody>
                  <a:tcPr marL="68580" marR="68580" marT="0" marB="0"/>
                </a:tc>
              </a:tr>
              <a:tr h="458675">
                <a:tc>
                  <a:txBody>
                    <a:bodyPr/>
                    <a:lstStyle/>
                    <a:p>
                      <a:pPr marL="0" lvl="0" indent="0">
                        <a:lnSpc>
                          <a:spcPct val="115000"/>
                        </a:lnSpc>
                        <a:spcAft>
                          <a:spcPts val="1000"/>
                        </a:spcAft>
                        <a:buFont typeface="+mj-lt"/>
                        <a:buNone/>
                      </a:pPr>
                      <a:r>
                        <a:rPr lang="en-US" sz="2000" dirty="0">
                          <a:effectLst/>
                        </a:rPr>
                        <a:t>Develop overall project plan.</a:t>
                      </a:r>
                      <a:endParaRPr lang="en-US" sz="20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2000" dirty="0">
                          <a:effectLst/>
                        </a:rPr>
                        <a:t>C</a:t>
                      </a:r>
                      <a:endParaRPr lang="en-US" sz="2000" dirty="0">
                        <a:effectLst/>
                        <a:latin typeface="Calibri"/>
                        <a:ea typeface="Calibri"/>
                        <a:cs typeface="Times New Roman"/>
                      </a:endParaRPr>
                    </a:p>
                  </a:txBody>
                  <a:tcPr marL="68580" marR="68580" marT="0" marB="0"/>
                </a:tc>
              </a:tr>
            </a:tbl>
          </a:graphicData>
        </a:graphic>
      </p:graphicFrame>
      <p:sp>
        <p:nvSpPr>
          <p:cNvPr id="6" name="Rectangle 1"/>
          <p:cNvSpPr>
            <a:spLocks noChangeArrowheads="1"/>
          </p:cNvSpPr>
          <p:nvPr/>
        </p:nvSpPr>
        <p:spPr bwMode="auto">
          <a:xfrm>
            <a:off x="6094412" y="2348880"/>
            <a:ext cx="597666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j-lt"/>
                <a:ea typeface="Calibri" pitchFamily="34" charset="0"/>
                <a:cs typeface="Times New Roman" pitchFamily="18" charset="0"/>
              </a:rPr>
              <a:t>PO + </a:t>
            </a:r>
            <a:r>
              <a:rPr kumimoji="0" lang="en-US" sz="2000" b="1" i="0" u="none" strike="noStrike" cap="none" normalizeH="0" baseline="0" dirty="0" err="1" smtClean="0">
                <a:ln>
                  <a:noFill/>
                </a:ln>
                <a:solidFill>
                  <a:schemeClr val="tx1"/>
                </a:solidFill>
                <a:effectLst/>
                <a:latin typeface="+mj-lt"/>
                <a:ea typeface="Calibri" pitchFamily="34" charset="0"/>
                <a:cs typeface="Times New Roman" pitchFamily="18" charset="0"/>
              </a:rPr>
              <a:t>Dev</a:t>
            </a:r>
            <a:r>
              <a:rPr kumimoji="0" lang="en-US" sz="2000" b="1" i="0" u="none" strike="noStrike" cap="none" normalizeH="0" baseline="0" dirty="0" smtClean="0">
                <a:ln>
                  <a:noFill/>
                </a:ln>
                <a:solidFill>
                  <a:schemeClr val="tx1"/>
                </a:solidFill>
                <a:effectLst/>
                <a:latin typeface="+mj-lt"/>
                <a:ea typeface="Calibri" pitchFamily="34" charset="0"/>
                <a:cs typeface="Times New Roman" pitchFamily="18" charset="0"/>
              </a:rPr>
              <a:t> Questionnaire:</a:t>
            </a:r>
            <a:endParaRPr kumimoji="0" lang="en-US" sz="2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j-lt"/>
                <a:ea typeface="Calibri" pitchFamily="34" charset="0"/>
                <a:cs typeface="Times New Roman" pitchFamily="18" charset="0"/>
              </a:rPr>
              <a:t>A – Same as before defining the project’s requirements.</a:t>
            </a:r>
            <a:endParaRPr kumimoji="0" lang="en-US" sz="2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j-lt"/>
                <a:ea typeface="Calibri" pitchFamily="34" charset="0"/>
                <a:cs typeface="Times New Roman" pitchFamily="18" charset="0"/>
              </a:rPr>
              <a:t>B – Partially improved.</a:t>
            </a:r>
            <a:endParaRPr kumimoji="0" lang="en-US" sz="2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j-lt"/>
                <a:ea typeface="Calibri" pitchFamily="34" charset="0"/>
                <a:cs typeface="Times New Roman" pitchFamily="18" charset="0"/>
              </a:rPr>
              <a:t>C – Largely wider notion.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j-lt"/>
                <a:ea typeface="Calibri" pitchFamily="34" charset="0"/>
                <a:cs typeface="Times New Roman" pitchFamily="18" charset="0"/>
              </a:rPr>
              <a:t>After reading this document, do you think you have a better understanding of:</a:t>
            </a:r>
            <a:endParaRPr kumimoji="0" lang="en-US" sz="2000" b="0"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58786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Posição de Conteúdo 2"/>
          <p:cNvSpPr>
            <a:spLocks noGrp="1"/>
          </p:cNvSpPr>
          <p:nvPr>
            <p:ph idx="1"/>
          </p:nvPr>
        </p:nvSpPr>
        <p:spPr/>
        <p:txBody>
          <a:bodyPr/>
          <a:lstStyle/>
          <a:p>
            <a:pPr marL="0" indent="0">
              <a:buNone/>
            </a:pPr>
            <a:r>
              <a:rPr lang="pt-PT" dirty="0" err="1" smtClean="0"/>
              <a:t>Thank</a:t>
            </a:r>
            <a:r>
              <a:rPr lang="pt-PT" dirty="0" smtClean="0"/>
              <a:t> </a:t>
            </a:r>
            <a:r>
              <a:rPr lang="pt-PT" dirty="0" err="1" smtClean="0"/>
              <a:t>You</a:t>
            </a:r>
            <a:endParaRPr lang="en-US" dirty="0"/>
          </a:p>
        </p:txBody>
      </p:sp>
    </p:spTree>
    <p:extLst>
      <p:ext uri="{BB962C8B-B14F-4D97-AF65-F5344CB8AC3E}">
        <p14:creationId xmlns:p14="http://schemas.microsoft.com/office/powerpoint/2010/main" val="411133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Use Cases - UC0</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8344" y="1856652"/>
            <a:ext cx="4987413" cy="2363182"/>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6382344" y="1842080"/>
            <a:ext cx="5616624" cy="2923877"/>
          </a:xfrm>
          <a:prstGeom prst="rect">
            <a:avLst/>
          </a:prstGeom>
          <a:noFill/>
        </p:spPr>
        <p:txBody>
          <a:bodyPr wrap="square" rtlCol="0">
            <a:spAutoFit/>
          </a:bodyPr>
          <a:lstStyle/>
          <a:p>
            <a:pPr marL="514350" lvl="0" indent="-514350">
              <a:buFont typeface="+mj-lt"/>
              <a:buAutoNum type="arabicPeriod"/>
            </a:pPr>
            <a:r>
              <a:rPr lang="en-GB" sz="2800" dirty="0"/>
              <a:t>The user selects login method: email and password or Google account or Facebook account.</a:t>
            </a:r>
            <a:endParaRPr lang="en-US" sz="2800" dirty="0"/>
          </a:p>
          <a:p>
            <a:pPr marL="514350" lvl="0" indent="-514350">
              <a:buFont typeface="+mj-lt"/>
              <a:buAutoNum type="arabicPeriod"/>
            </a:pPr>
            <a:r>
              <a:rPr lang="en-GB" sz="2800" dirty="0"/>
              <a:t>The user inserts credentials.</a:t>
            </a:r>
            <a:endParaRPr lang="en-US" sz="2800" dirty="0"/>
          </a:p>
          <a:p>
            <a:pPr marL="514350" lvl="0" indent="-514350">
              <a:buFont typeface="+mj-lt"/>
              <a:buAutoNum type="arabicPeriod"/>
            </a:pPr>
            <a:r>
              <a:rPr lang="en-GB" sz="2800" dirty="0"/>
              <a:t>After confirmation, the system will show the main app window.</a:t>
            </a:r>
            <a:endParaRPr lang="en-US" sz="2800" dirty="0"/>
          </a:p>
          <a:p>
            <a:pPr marL="514350" indent="-514350">
              <a:buFont typeface="+mj-lt"/>
              <a:buAutoNum type="arabicPeriod"/>
            </a:pPr>
            <a:endParaRPr lang="en-US" sz="1600" dirty="0"/>
          </a:p>
        </p:txBody>
      </p:sp>
      <p:sp>
        <p:nvSpPr>
          <p:cNvPr id="6" name="CaixaDeTexto 5"/>
          <p:cNvSpPr txBox="1"/>
          <p:nvPr/>
        </p:nvSpPr>
        <p:spPr>
          <a:xfrm>
            <a:off x="1125860" y="4797152"/>
            <a:ext cx="5040560" cy="1384995"/>
          </a:xfrm>
          <a:prstGeom prst="rect">
            <a:avLst/>
          </a:prstGeom>
          <a:noFill/>
        </p:spPr>
        <p:txBody>
          <a:bodyPr wrap="square" rtlCol="0">
            <a:spAutoFit/>
          </a:bodyPr>
          <a:lstStyle/>
          <a:p>
            <a:r>
              <a:rPr lang="en-GB" sz="2800" dirty="0"/>
              <a:t>Goals: G1 + G2</a:t>
            </a:r>
            <a:endParaRPr lang="en-US" sz="2800" dirty="0"/>
          </a:p>
          <a:p>
            <a:r>
              <a:rPr lang="en-GB" sz="2800" dirty="0" smtClean="0"/>
              <a:t>Requirements</a:t>
            </a:r>
            <a:r>
              <a:rPr lang="en-GB" sz="2800" dirty="0"/>
              <a:t>: R3.1</a:t>
            </a:r>
            <a:endParaRPr lang="en-US" sz="2800" dirty="0"/>
          </a:p>
          <a:p>
            <a:r>
              <a:rPr lang="en-GB" sz="2800" dirty="0" smtClean="0"/>
              <a:t>Mock</a:t>
            </a:r>
            <a:r>
              <a:rPr lang="en-GB" sz="2800" dirty="0"/>
              <a:t>: M3</a:t>
            </a:r>
            <a:endParaRPr lang="en-US" sz="2800" dirty="0"/>
          </a:p>
        </p:txBody>
      </p:sp>
    </p:spTree>
    <p:extLst>
      <p:ext uri="{BB962C8B-B14F-4D97-AF65-F5344CB8AC3E}">
        <p14:creationId xmlns:p14="http://schemas.microsoft.com/office/powerpoint/2010/main" val="155918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Use Cases – UC1.1</a:t>
            </a:r>
            <a:endParaRPr lang="en-US" dirty="0"/>
          </a:p>
        </p:txBody>
      </p:sp>
      <p:sp>
        <p:nvSpPr>
          <p:cNvPr id="5" name="CaixaDeTexto 4"/>
          <p:cNvSpPr txBox="1"/>
          <p:nvPr/>
        </p:nvSpPr>
        <p:spPr>
          <a:xfrm>
            <a:off x="6400800" y="721418"/>
            <a:ext cx="5616624" cy="5693866"/>
          </a:xfrm>
          <a:prstGeom prst="rect">
            <a:avLst/>
          </a:prstGeom>
          <a:noFill/>
        </p:spPr>
        <p:txBody>
          <a:bodyPr wrap="square" rtlCol="0">
            <a:spAutoFit/>
          </a:bodyPr>
          <a:lstStyle/>
          <a:p>
            <a:pPr marL="514350" lvl="0" indent="-514350">
              <a:buFont typeface="+mj-lt"/>
              <a:buAutoNum type="arabicPeriod"/>
            </a:pPr>
            <a:r>
              <a:rPr lang="en-GB" sz="2800" dirty="0"/>
              <a:t>The user on “Main Page” can select a group on the group’s list or select the add sign to create a new one.</a:t>
            </a:r>
            <a:endParaRPr lang="en-US" sz="2800" dirty="0"/>
          </a:p>
          <a:p>
            <a:pPr marL="514350" lvl="0" indent="-514350">
              <a:buFont typeface="+mj-lt"/>
              <a:buAutoNum type="arabicPeriod"/>
            </a:pPr>
            <a:r>
              <a:rPr lang="en-GB" sz="2800" dirty="0"/>
              <a:t>The system redirects to the “Group page</a:t>
            </a:r>
            <a:r>
              <a:rPr lang="en-GB" sz="2800" dirty="0" smtClean="0"/>
              <a:t>”.</a:t>
            </a:r>
          </a:p>
          <a:p>
            <a:pPr marL="514350" lvl="0" indent="-514350">
              <a:buFont typeface="+mj-lt"/>
              <a:buAutoNum type="arabicPeriod"/>
            </a:pPr>
            <a:r>
              <a:rPr lang="en-GB" sz="2800" dirty="0" smtClean="0"/>
              <a:t>If </a:t>
            </a:r>
            <a:r>
              <a:rPr lang="en-GB" sz="2800" dirty="0"/>
              <a:t>the user is admin, he can select the group name to alters it, can add admin permissions to users or select the add sign to send invites to other users.</a:t>
            </a:r>
            <a:endParaRPr lang="en-US" sz="2800" dirty="0"/>
          </a:p>
          <a:p>
            <a:pPr marL="514350" indent="-514350">
              <a:buFont typeface="+mj-lt"/>
              <a:buAutoNum type="arabicPeriod"/>
            </a:pPr>
            <a:r>
              <a:rPr lang="en-GB" sz="2800" dirty="0"/>
              <a:t>All the users that already accept an invite will show on the list</a:t>
            </a:r>
            <a:endParaRPr lang="en-US" sz="2800" dirty="0"/>
          </a:p>
        </p:txBody>
      </p:sp>
      <p:sp>
        <p:nvSpPr>
          <p:cNvPr id="6" name="CaixaDeTexto 5"/>
          <p:cNvSpPr txBox="1"/>
          <p:nvPr/>
        </p:nvSpPr>
        <p:spPr>
          <a:xfrm>
            <a:off x="880328" y="4703512"/>
            <a:ext cx="5520471" cy="1384995"/>
          </a:xfrm>
          <a:prstGeom prst="rect">
            <a:avLst/>
          </a:prstGeom>
          <a:noFill/>
        </p:spPr>
        <p:txBody>
          <a:bodyPr wrap="square" rtlCol="0">
            <a:spAutoFit/>
          </a:bodyPr>
          <a:lstStyle/>
          <a:p>
            <a:r>
              <a:rPr lang="en-GB" sz="2800" dirty="0"/>
              <a:t>Goals: G1</a:t>
            </a:r>
            <a:endParaRPr lang="en-US" sz="2800" dirty="0"/>
          </a:p>
          <a:p>
            <a:r>
              <a:rPr lang="en-GB" sz="2800" dirty="0" smtClean="0"/>
              <a:t>Requirements</a:t>
            </a:r>
            <a:r>
              <a:rPr lang="en-GB" sz="2800" dirty="0"/>
              <a:t>: R1.1 + R1.2 + R1.3</a:t>
            </a:r>
            <a:endParaRPr lang="en-US" sz="2800" dirty="0"/>
          </a:p>
          <a:p>
            <a:r>
              <a:rPr lang="en-GB" sz="2800" dirty="0" smtClean="0"/>
              <a:t>Mock</a:t>
            </a:r>
            <a:r>
              <a:rPr lang="en-GB" sz="2800" dirty="0"/>
              <a:t>: M1 + M2</a:t>
            </a:r>
            <a:endParaRPr lang="en-US" sz="2800" dirty="0"/>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44824"/>
            <a:ext cx="5486400"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71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Use Cases – UC1.2</a:t>
            </a:r>
            <a:endParaRPr lang="en-US" dirty="0"/>
          </a:p>
        </p:txBody>
      </p:sp>
      <p:sp>
        <p:nvSpPr>
          <p:cNvPr id="5" name="CaixaDeTexto 4"/>
          <p:cNvSpPr txBox="1"/>
          <p:nvPr/>
        </p:nvSpPr>
        <p:spPr>
          <a:xfrm>
            <a:off x="6572101" y="2276872"/>
            <a:ext cx="5616624" cy="2246769"/>
          </a:xfrm>
          <a:prstGeom prst="rect">
            <a:avLst/>
          </a:prstGeom>
          <a:noFill/>
        </p:spPr>
        <p:txBody>
          <a:bodyPr wrap="square" rtlCol="0">
            <a:spAutoFit/>
          </a:bodyPr>
          <a:lstStyle/>
          <a:p>
            <a:pPr marL="514350" lvl="0" indent="-514350">
              <a:buFont typeface="+mj-lt"/>
              <a:buAutoNum type="arabicPeriod"/>
            </a:pPr>
            <a:r>
              <a:rPr lang="en-GB" sz="2800" dirty="0"/>
              <a:t>The user selects the link send by email.</a:t>
            </a:r>
            <a:endParaRPr lang="en-US" sz="2800" dirty="0"/>
          </a:p>
          <a:p>
            <a:pPr marL="514350" indent="-514350">
              <a:buFont typeface="+mj-lt"/>
              <a:buAutoNum type="arabicPeriod"/>
            </a:pPr>
            <a:r>
              <a:rPr lang="en-GB" sz="2800" dirty="0"/>
              <a:t>The system automatically adds the user to the group of the invitation</a:t>
            </a:r>
            <a:endParaRPr lang="en-US" sz="2800" dirty="0"/>
          </a:p>
        </p:txBody>
      </p:sp>
      <p:sp>
        <p:nvSpPr>
          <p:cNvPr id="6" name="CaixaDeTexto 5"/>
          <p:cNvSpPr txBox="1"/>
          <p:nvPr/>
        </p:nvSpPr>
        <p:spPr>
          <a:xfrm>
            <a:off x="880328" y="4703512"/>
            <a:ext cx="5520471" cy="954107"/>
          </a:xfrm>
          <a:prstGeom prst="rect">
            <a:avLst/>
          </a:prstGeom>
          <a:noFill/>
        </p:spPr>
        <p:txBody>
          <a:bodyPr wrap="square" rtlCol="0">
            <a:spAutoFit/>
          </a:bodyPr>
          <a:lstStyle/>
          <a:p>
            <a:r>
              <a:rPr lang="en-GB" sz="2800" dirty="0"/>
              <a:t>Goals: G1</a:t>
            </a:r>
            <a:endParaRPr lang="en-US" sz="2800" dirty="0"/>
          </a:p>
          <a:p>
            <a:r>
              <a:rPr lang="en-GB" sz="2800" dirty="0" smtClean="0"/>
              <a:t>Requirements</a:t>
            </a:r>
            <a:r>
              <a:rPr lang="en-GB" sz="2800" dirty="0"/>
              <a:t>: </a:t>
            </a:r>
            <a:r>
              <a:rPr lang="en-GB" sz="2800" dirty="0" smtClean="0"/>
              <a:t>R1.</a:t>
            </a:r>
            <a:r>
              <a:rPr lang="pt-PT" sz="2800" dirty="0" smtClean="0"/>
              <a:t>4</a:t>
            </a:r>
            <a:endParaRPr lang="en-US" sz="2800" dirty="0"/>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55" y="2276872"/>
            <a:ext cx="6211043" cy="150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2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Posição de Conteúdo 2"/>
          <p:cNvSpPr>
            <a:spLocks noGrp="1"/>
          </p:cNvSpPr>
          <p:nvPr>
            <p:ph idx="1"/>
          </p:nvPr>
        </p:nvSpPr>
        <p:spPr/>
        <p:txBody>
          <a:bodyPr>
            <a:normAutofit/>
          </a:bodyPr>
          <a:lstStyle/>
          <a:p>
            <a:pPr marL="0" indent="0" algn="ctr">
              <a:buNone/>
            </a:pPr>
            <a:r>
              <a:rPr lang="en-GB" sz="3400" dirty="0" smtClean="0"/>
              <a:t>“This </a:t>
            </a:r>
            <a:r>
              <a:rPr lang="en-GB" sz="3400" dirty="0"/>
              <a:t>software system will be a mobile platform where football amateur players can share </a:t>
            </a:r>
            <a:r>
              <a:rPr lang="en-GB" sz="3400" dirty="0" smtClean="0"/>
              <a:t>experiences</a:t>
            </a:r>
          </a:p>
          <a:p>
            <a:pPr marL="0" indent="0" algn="ctr">
              <a:buNone/>
            </a:pPr>
            <a:r>
              <a:rPr lang="en-GB" sz="3400" dirty="0" smtClean="0"/>
              <a:t>Its named is </a:t>
            </a:r>
            <a:r>
              <a:rPr lang="en-GB" sz="3400" dirty="0" err="1" smtClean="0"/>
              <a:t>Jogu</a:t>
            </a:r>
            <a:r>
              <a:rPr lang="en-GB" sz="3400" dirty="0" smtClean="0"/>
              <a:t>. </a:t>
            </a:r>
            <a:endParaRPr lang="en-GB" sz="3400" dirty="0" smtClean="0"/>
          </a:p>
          <a:p>
            <a:pPr marL="0" indent="0" algn="ctr">
              <a:buNone/>
            </a:pPr>
            <a:r>
              <a:rPr lang="en-GB" sz="3400" dirty="0" smtClean="0"/>
              <a:t>The </a:t>
            </a:r>
            <a:r>
              <a:rPr lang="en-GB" sz="3400" dirty="0"/>
              <a:t>system will be designed to the facilitate the management of large groups of friends that have scheduled game events</a:t>
            </a:r>
            <a:r>
              <a:rPr lang="en-GB" sz="3400" dirty="0" smtClean="0"/>
              <a:t>.”</a:t>
            </a:r>
            <a:endParaRPr lang="en-US" sz="3400" dirty="0"/>
          </a:p>
          <a:p>
            <a:endParaRPr lang="en-US" sz="3400" dirty="0"/>
          </a:p>
        </p:txBody>
      </p:sp>
    </p:spTree>
    <p:extLst>
      <p:ext uri="{BB962C8B-B14F-4D97-AF65-F5344CB8AC3E}">
        <p14:creationId xmlns:p14="http://schemas.microsoft.com/office/powerpoint/2010/main" val="14404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Use Cases – UC1.3</a:t>
            </a:r>
            <a:endParaRPr lang="en-US" dirty="0"/>
          </a:p>
        </p:txBody>
      </p:sp>
      <p:sp>
        <p:nvSpPr>
          <p:cNvPr id="5" name="CaixaDeTexto 4"/>
          <p:cNvSpPr txBox="1"/>
          <p:nvPr/>
        </p:nvSpPr>
        <p:spPr>
          <a:xfrm>
            <a:off x="6572101" y="1196752"/>
            <a:ext cx="5616624" cy="4832092"/>
          </a:xfrm>
          <a:prstGeom prst="rect">
            <a:avLst/>
          </a:prstGeom>
          <a:noFill/>
        </p:spPr>
        <p:txBody>
          <a:bodyPr wrap="square" rtlCol="0">
            <a:spAutoFit/>
          </a:bodyPr>
          <a:lstStyle/>
          <a:p>
            <a:pPr marL="514350" lvl="0" indent="-514350">
              <a:buFont typeface="+mj-lt"/>
              <a:buAutoNum type="arabicPeriod"/>
            </a:pPr>
            <a:r>
              <a:rPr lang="en-GB" sz="2800" dirty="0"/>
              <a:t>From the “Main Page” the user selects the group that wants to add an Event.</a:t>
            </a:r>
            <a:endParaRPr lang="en-US" sz="2800" dirty="0"/>
          </a:p>
          <a:p>
            <a:pPr marL="514350" lvl="0" indent="-514350">
              <a:buFont typeface="+mj-lt"/>
              <a:buAutoNum type="arabicPeriod"/>
            </a:pPr>
            <a:r>
              <a:rPr lang="en-GB" sz="2800" dirty="0"/>
              <a:t>The System will show the “Group Page”</a:t>
            </a:r>
            <a:endParaRPr lang="en-US" sz="2800" dirty="0"/>
          </a:p>
          <a:p>
            <a:pPr marL="514350" lvl="0" indent="-514350">
              <a:buFont typeface="+mj-lt"/>
              <a:buAutoNum type="arabicPeriod"/>
            </a:pPr>
            <a:r>
              <a:rPr lang="en-GB" sz="2800" dirty="0"/>
              <a:t>The user selects option “Add Event”</a:t>
            </a:r>
            <a:endParaRPr lang="en-US" sz="2800" dirty="0"/>
          </a:p>
          <a:p>
            <a:pPr marL="514350" lvl="0" indent="-514350">
              <a:buFont typeface="+mj-lt"/>
              <a:buAutoNum type="arabicPeriod"/>
            </a:pPr>
            <a:r>
              <a:rPr lang="en-GB" sz="2800" dirty="0"/>
              <a:t>The system lists all the events within the group and an option to create a new one.</a:t>
            </a:r>
            <a:endParaRPr lang="en-US" sz="2800" dirty="0"/>
          </a:p>
          <a:p>
            <a:r>
              <a:rPr lang="en-GB" sz="2800" dirty="0"/>
              <a:t> </a:t>
            </a:r>
            <a:endParaRPr lang="en-US" sz="2800" dirty="0"/>
          </a:p>
        </p:txBody>
      </p:sp>
      <p:sp>
        <p:nvSpPr>
          <p:cNvPr id="6" name="CaixaDeTexto 5"/>
          <p:cNvSpPr txBox="1"/>
          <p:nvPr/>
        </p:nvSpPr>
        <p:spPr>
          <a:xfrm>
            <a:off x="880327" y="4703512"/>
            <a:ext cx="5520471" cy="1384995"/>
          </a:xfrm>
          <a:prstGeom prst="rect">
            <a:avLst/>
          </a:prstGeom>
          <a:noFill/>
        </p:spPr>
        <p:txBody>
          <a:bodyPr wrap="square" rtlCol="0">
            <a:spAutoFit/>
          </a:bodyPr>
          <a:lstStyle/>
          <a:p>
            <a:r>
              <a:rPr lang="en-GB" sz="2800" dirty="0"/>
              <a:t>Goals: G1 + G2</a:t>
            </a:r>
            <a:endParaRPr lang="en-US" sz="2800" dirty="0"/>
          </a:p>
          <a:p>
            <a:r>
              <a:rPr lang="en-GB" sz="2800" dirty="0" smtClean="0"/>
              <a:t>Requirements</a:t>
            </a:r>
            <a:r>
              <a:rPr lang="en-GB" sz="2800" dirty="0"/>
              <a:t>: R1.5</a:t>
            </a:r>
            <a:endParaRPr lang="en-US" sz="2800" dirty="0"/>
          </a:p>
          <a:p>
            <a:r>
              <a:rPr lang="en-GB" sz="2800" dirty="0" smtClean="0"/>
              <a:t>Mock</a:t>
            </a:r>
            <a:r>
              <a:rPr lang="en-GB" sz="2800" dirty="0"/>
              <a:t>: M1</a:t>
            </a:r>
            <a:endParaRPr lang="en-US" sz="2800" dirty="0"/>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55" y="2157917"/>
            <a:ext cx="6434238"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926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Use Cases – UC2.1</a:t>
            </a:r>
            <a:endParaRPr lang="en-US" dirty="0"/>
          </a:p>
        </p:txBody>
      </p:sp>
      <p:sp>
        <p:nvSpPr>
          <p:cNvPr id="5" name="CaixaDeTexto 4"/>
          <p:cNvSpPr txBox="1"/>
          <p:nvPr/>
        </p:nvSpPr>
        <p:spPr>
          <a:xfrm>
            <a:off x="6551506" y="692696"/>
            <a:ext cx="5616624" cy="5693866"/>
          </a:xfrm>
          <a:prstGeom prst="rect">
            <a:avLst/>
          </a:prstGeom>
          <a:noFill/>
        </p:spPr>
        <p:txBody>
          <a:bodyPr wrap="square" rtlCol="0">
            <a:spAutoFit/>
          </a:bodyPr>
          <a:lstStyle/>
          <a:p>
            <a:pPr marL="457200" lvl="0" indent="-457200">
              <a:buFont typeface="+mj-lt"/>
              <a:buAutoNum type="arabicPeriod"/>
            </a:pPr>
            <a:r>
              <a:rPr lang="en-GB" sz="2800" dirty="0"/>
              <a:t>From the “Main Page”, the user can select an event on the event’s list and system redirects to the “Event page” that will show the date, location, teams and final score of the event.</a:t>
            </a:r>
            <a:endParaRPr lang="en-US" sz="2800" dirty="0"/>
          </a:p>
          <a:p>
            <a:pPr marL="457200" lvl="0" indent="-457200">
              <a:buFont typeface="+mj-lt"/>
              <a:buAutoNum type="arabicPeriod"/>
            </a:pPr>
            <a:r>
              <a:rPr lang="en-GB" sz="2800" dirty="0"/>
              <a:t>If the user is admin, he can:</a:t>
            </a:r>
            <a:endParaRPr lang="en-US" sz="2800" dirty="0"/>
          </a:p>
          <a:p>
            <a:pPr marL="1066693" lvl="1" indent="-457200">
              <a:buFont typeface="+mj-lt"/>
              <a:buAutoNum type="alphaLcParenR"/>
            </a:pPr>
            <a:r>
              <a:rPr lang="en-GB" sz="2800" dirty="0"/>
              <a:t>M</a:t>
            </a:r>
            <a:r>
              <a:rPr lang="en-GB" sz="2800" dirty="0" smtClean="0"/>
              <a:t>odify </a:t>
            </a:r>
            <a:r>
              <a:rPr lang="en-GB" sz="2800" dirty="0"/>
              <a:t>the date, location and team dispositions of the event.</a:t>
            </a:r>
            <a:endParaRPr lang="en-US" sz="2800" dirty="0"/>
          </a:p>
          <a:p>
            <a:pPr marL="1066693" lvl="1" indent="-457200">
              <a:buFont typeface="+mj-lt"/>
              <a:buAutoNum type="alphaLcParenR"/>
            </a:pPr>
            <a:r>
              <a:rPr lang="en-GB" sz="2800" dirty="0"/>
              <a:t>Create a new event from the Group page.</a:t>
            </a:r>
            <a:endParaRPr lang="en-US" sz="2800" dirty="0"/>
          </a:p>
          <a:p>
            <a:r>
              <a:rPr lang="en-GB" sz="2800" dirty="0"/>
              <a:t> </a:t>
            </a:r>
            <a:endParaRPr lang="en-US" sz="2800" dirty="0"/>
          </a:p>
        </p:txBody>
      </p:sp>
      <p:sp>
        <p:nvSpPr>
          <p:cNvPr id="6" name="CaixaDeTexto 5"/>
          <p:cNvSpPr txBox="1"/>
          <p:nvPr/>
        </p:nvSpPr>
        <p:spPr>
          <a:xfrm>
            <a:off x="880327" y="4703512"/>
            <a:ext cx="5520471" cy="1384995"/>
          </a:xfrm>
          <a:prstGeom prst="rect">
            <a:avLst/>
          </a:prstGeom>
          <a:noFill/>
        </p:spPr>
        <p:txBody>
          <a:bodyPr wrap="square" rtlCol="0">
            <a:spAutoFit/>
          </a:bodyPr>
          <a:lstStyle/>
          <a:p>
            <a:r>
              <a:rPr lang="en-GB" sz="2800" dirty="0"/>
              <a:t>Goals: G2</a:t>
            </a:r>
            <a:endParaRPr lang="en-US" sz="2800" dirty="0"/>
          </a:p>
          <a:p>
            <a:r>
              <a:rPr lang="en-GB" sz="2800" dirty="0" smtClean="0"/>
              <a:t>Requirements</a:t>
            </a:r>
            <a:r>
              <a:rPr lang="en-GB" sz="2800" dirty="0"/>
              <a:t>: R2.1 + R2.2 + R2.3</a:t>
            </a:r>
            <a:endParaRPr lang="en-US" sz="2800" dirty="0"/>
          </a:p>
          <a:p>
            <a:r>
              <a:rPr lang="en-GB" sz="2800" dirty="0" smtClean="0"/>
              <a:t>Mock</a:t>
            </a:r>
            <a:r>
              <a:rPr lang="en-GB" sz="2800" dirty="0"/>
              <a:t>: M3</a:t>
            </a:r>
            <a:endParaRPr lang="en-US" sz="2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64" y="1916832"/>
            <a:ext cx="6289742"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7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Use Cases – UC3.1</a:t>
            </a:r>
            <a:endParaRPr lang="en-US" dirty="0"/>
          </a:p>
        </p:txBody>
      </p:sp>
      <p:sp>
        <p:nvSpPr>
          <p:cNvPr id="5" name="CaixaDeTexto 4"/>
          <p:cNvSpPr txBox="1"/>
          <p:nvPr/>
        </p:nvSpPr>
        <p:spPr>
          <a:xfrm>
            <a:off x="6572101" y="1196752"/>
            <a:ext cx="5616624" cy="4832092"/>
          </a:xfrm>
          <a:prstGeom prst="rect">
            <a:avLst/>
          </a:prstGeom>
          <a:noFill/>
        </p:spPr>
        <p:txBody>
          <a:bodyPr wrap="square" rtlCol="0">
            <a:spAutoFit/>
          </a:bodyPr>
          <a:lstStyle/>
          <a:p>
            <a:pPr marL="514350" lvl="0" indent="-514350">
              <a:buFont typeface="+mj-lt"/>
              <a:buAutoNum type="arabicPeriod"/>
            </a:pPr>
            <a:r>
              <a:rPr lang="en-GB" sz="2800" dirty="0"/>
              <a:t>From the “Main Page” the user selects the event that wants to add an Stat.</a:t>
            </a:r>
            <a:endParaRPr lang="en-US" sz="2800" dirty="0"/>
          </a:p>
          <a:p>
            <a:pPr marL="514350" lvl="0" indent="-514350">
              <a:buFont typeface="+mj-lt"/>
              <a:buAutoNum type="arabicPeriod"/>
            </a:pPr>
            <a:r>
              <a:rPr lang="en-GB" sz="2800" dirty="0"/>
              <a:t>The System will show the “Event Page”</a:t>
            </a:r>
            <a:endParaRPr lang="en-US" sz="2800" dirty="0"/>
          </a:p>
          <a:p>
            <a:pPr marL="514350" lvl="0" indent="-514350">
              <a:buFont typeface="+mj-lt"/>
              <a:buAutoNum type="arabicPeriod"/>
            </a:pPr>
            <a:r>
              <a:rPr lang="en-GB" sz="2800" dirty="0"/>
              <a:t>The user selects option “Add Stat”</a:t>
            </a:r>
            <a:endParaRPr lang="en-US" sz="2800" dirty="0"/>
          </a:p>
          <a:p>
            <a:pPr marL="514350" lvl="0" indent="-514350">
              <a:buFont typeface="+mj-lt"/>
              <a:buAutoNum type="arabicPeriod"/>
            </a:pPr>
            <a:r>
              <a:rPr lang="en-GB" sz="2800" dirty="0"/>
              <a:t>The system will redirect to the “Stat Page”.</a:t>
            </a:r>
            <a:endParaRPr lang="en-US" sz="2800" dirty="0"/>
          </a:p>
          <a:p>
            <a:pPr marL="514350" lvl="0" indent="-514350">
              <a:buFont typeface="+mj-lt"/>
              <a:buAutoNum type="arabicPeriod"/>
            </a:pPr>
            <a:r>
              <a:rPr lang="en-GB" sz="2800" dirty="0"/>
              <a:t>The user enters the author of the stats and the stat info.</a:t>
            </a:r>
            <a:endParaRPr lang="en-US" sz="2800" dirty="0"/>
          </a:p>
        </p:txBody>
      </p:sp>
      <p:sp>
        <p:nvSpPr>
          <p:cNvPr id="6" name="CaixaDeTexto 5"/>
          <p:cNvSpPr txBox="1"/>
          <p:nvPr/>
        </p:nvSpPr>
        <p:spPr>
          <a:xfrm>
            <a:off x="880327" y="4703512"/>
            <a:ext cx="5520471" cy="1384995"/>
          </a:xfrm>
          <a:prstGeom prst="rect">
            <a:avLst/>
          </a:prstGeom>
          <a:noFill/>
        </p:spPr>
        <p:txBody>
          <a:bodyPr wrap="square" rtlCol="0">
            <a:spAutoFit/>
          </a:bodyPr>
          <a:lstStyle/>
          <a:p>
            <a:r>
              <a:rPr lang="en-GB" sz="2800" dirty="0"/>
              <a:t>Goals: G1 + G2</a:t>
            </a:r>
            <a:endParaRPr lang="en-US" sz="2800" dirty="0"/>
          </a:p>
          <a:p>
            <a:r>
              <a:rPr lang="en-GB" sz="2800" dirty="0" smtClean="0"/>
              <a:t>Requirements</a:t>
            </a:r>
            <a:r>
              <a:rPr lang="en-GB" sz="2800" dirty="0"/>
              <a:t>: </a:t>
            </a:r>
            <a:r>
              <a:rPr lang="en-GB" sz="2800" dirty="0" smtClean="0"/>
              <a:t>R3.1</a:t>
            </a:r>
            <a:endParaRPr lang="en-US" sz="2800" dirty="0"/>
          </a:p>
          <a:p>
            <a:r>
              <a:rPr lang="en-GB" sz="2800" dirty="0" smtClean="0"/>
              <a:t>Mock</a:t>
            </a:r>
            <a:r>
              <a:rPr lang="en-GB" sz="2800" dirty="0"/>
              <a:t>: </a:t>
            </a:r>
            <a:r>
              <a:rPr lang="en-GB" sz="2800" dirty="0" smtClean="0"/>
              <a:t>M3</a:t>
            </a:r>
            <a:endParaRPr lang="en-US" sz="2800" dirty="0"/>
          </a:p>
        </p:txBody>
      </p:sp>
      <p:pic>
        <p:nvPicPr>
          <p:cNvPr id="921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76" y="2055918"/>
            <a:ext cx="6498750" cy="226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69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Use Cases – UC3.2</a:t>
            </a:r>
            <a:endParaRPr lang="en-US" dirty="0"/>
          </a:p>
        </p:txBody>
      </p:sp>
      <p:sp>
        <p:nvSpPr>
          <p:cNvPr id="5" name="CaixaDeTexto 4"/>
          <p:cNvSpPr txBox="1"/>
          <p:nvPr/>
        </p:nvSpPr>
        <p:spPr>
          <a:xfrm>
            <a:off x="6572101" y="1628800"/>
            <a:ext cx="5616624" cy="3539430"/>
          </a:xfrm>
          <a:prstGeom prst="rect">
            <a:avLst/>
          </a:prstGeom>
          <a:noFill/>
        </p:spPr>
        <p:txBody>
          <a:bodyPr wrap="square" rtlCol="0">
            <a:spAutoFit/>
          </a:bodyPr>
          <a:lstStyle/>
          <a:p>
            <a:pPr marL="514350" lvl="0" indent="-514350">
              <a:buFont typeface="+mj-lt"/>
              <a:buAutoNum type="arabicPeriod"/>
            </a:pPr>
            <a:r>
              <a:rPr lang="en-GB" sz="2800" dirty="0"/>
              <a:t>The user selects the Stats from the “Main Page”</a:t>
            </a:r>
            <a:endParaRPr lang="en-US" sz="2800" dirty="0"/>
          </a:p>
          <a:p>
            <a:pPr marL="514350" lvl="0" indent="-514350">
              <a:buFont typeface="+mj-lt"/>
              <a:buAutoNum type="arabicPeriod"/>
            </a:pPr>
            <a:r>
              <a:rPr lang="en-GB" sz="2800" dirty="0"/>
              <a:t>The system will show the list of all the stats which the user is involved.</a:t>
            </a:r>
            <a:endParaRPr lang="en-US" sz="2800" dirty="0"/>
          </a:p>
          <a:p>
            <a:pPr marL="514350" lvl="0" indent="-514350">
              <a:buFont typeface="+mj-lt"/>
              <a:buAutoNum type="arabicPeriod"/>
            </a:pPr>
            <a:r>
              <a:rPr lang="en-GB" sz="2800" dirty="0"/>
              <a:t>If the user has admin permission over the stats, he can change it by clicking on it.</a:t>
            </a:r>
            <a:endParaRPr lang="en-US" sz="2800" dirty="0"/>
          </a:p>
        </p:txBody>
      </p:sp>
      <p:sp>
        <p:nvSpPr>
          <p:cNvPr id="6" name="CaixaDeTexto 5"/>
          <p:cNvSpPr txBox="1"/>
          <p:nvPr/>
        </p:nvSpPr>
        <p:spPr>
          <a:xfrm>
            <a:off x="880327" y="4703512"/>
            <a:ext cx="5520471" cy="1384995"/>
          </a:xfrm>
          <a:prstGeom prst="rect">
            <a:avLst/>
          </a:prstGeom>
          <a:noFill/>
        </p:spPr>
        <p:txBody>
          <a:bodyPr wrap="square" rtlCol="0">
            <a:spAutoFit/>
          </a:bodyPr>
          <a:lstStyle/>
          <a:p>
            <a:r>
              <a:rPr lang="en-GB" sz="2800" dirty="0"/>
              <a:t>Goals: G1 + G2</a:t>
            </a:r>
            <a:endParaRPr lang="en-US" sz="2800" dirty="0"/>
          </a:p>
          <a:p>
            <a:r>
              <a:rPr lang="en-GB" sz="2800" dirty="0" smtClean="0"/>
              <a:t>Requirements</a:t>
            </a:r>
            <a:r>
              <a:rPr lang="en-GB" sz="2800" dirty="0"/>
              <a:t>: R3.2 + </a:t>
            </a:r>
            <a:r>
              <a:rPr lang="en-GB" sz="2800" dirty="0" smtClean="0"/>
              <a:t>R3.3</a:t>
            </a:r>
          </a:p>
          <a:p>
            <a:r>
              <a:rPr lang="en-GB" sz="2800" dirty="0" smtClean="0"/>
              <a:t>Mock</a:t>
            </a:r>
            <a:r>
              <a:rPr lang="en-GB" sz="2800" dirty="0"/>
              <a:t>: </a:t>
            </a:r>
            <a:r>
              <a:rPr lang="en-GB" sz="2800" dirty="0" smtClean="0"/>
              <a:t>M3 + M4</a:t>
            </a:r>
            <a:endParaRPr lang="en-US" sz="2800" dirty="0"/>
          </a:p>
        </p:txBody>
      </p:sp>
      <p:pic>
        <p:nvPicPr>
          <p:cNvPr id="1024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02" y="1884586"/>
            <a:ext cx="6400799" cy="262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01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5860" y="-387424"/>
            <a:ext cx="10360501" cy="1223963"/>
          </a:xfrm>
        </p:spPr>
        <p:txBody>
          <a:bodyPr/>
          <a:lstStyle/>
          <a:p>
            <a:r>
              <a:rPr lang="pt-PT" dirty="0" err="1" smtClean="0"/>
              <a:t>Overview</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1446080275"/>
              </p:ext>
            </p:extLst>
          </p:nvPr>
        </p:nvGraphicFramePr>
        <p:xfrm>
          <a:off x="1197868" y="1124744"/>
          <a:ext cx="10513167" cy="5472612"/>
        </p:xfrm>
        <a:graphic>
          <a:graphicData uri="http://schemas.openxmlformats.org/drawingml/2006/table">
            <a:tbl>
              <a:tblPr firstRow="1" firstCol="1" bandRow="1">
                <a:tableStyleId>{5C22544A-7EE6-4342-B048-85BDC9FD1C3A}</a:tableStyleId>
              </a:tblPr>
              <a:tblGrid>
                <a:gridCol w="477193"/>
                <a:gridCol w="2102634"/>
                <a:gridCol w="1020573"/>
                <a:gridCol w="2946097"/>
                <a:gridCol w="1158359"/>
                <a:gridCol w="2808311"/>
              </a:tblGrid>
              <a:tr h="266106">
                <a:tc>
                  <a:txBody>
                    <a:bodyPr/>
                    <a:lstStyle/>
                    <a:p>
                      <a:pPr algn="ctr">
                        <a:spcAft>
                          <a:spcPts val="0"/>
                        </a:spcAft>
                        <a:tabLst>
                          <a:tab pos="114300" algn="l"/>
                          <a:tab pos="228600" algn="l"/>
                          <a:tab pos="457200" algn="l"/>
                          <a:tab pos="457200" algn="l"/>
                        </a:tabLst>
                      </a:pPr>
                      <a:r>
                        <a:rPr lang="en-GB" sz="1600" dirty="0">
                          <a:effectLst/>
                        </a:rPr>
                        <a:t>ID</a:t>
                      </a:r>
                      <a:endParaRPr lang="en-US" sz="1600" dirty="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dirty="0">
                          <a:effectLst/>
                        </a:rPr>
                        <a:t>Goals</a:t>
                      </a:r>
                      <a:endParaRPr lang="en-US" sz="1600" dirty="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a:effectLst/>
                        </a:rPr>
                        <a:t>ID</a:t>
                      </a:r>
                      <a:endParaRPr lang="en-US" sz="160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a:effectLst/>
                        </a:rPr>
                        <a:t>Use Cases </a:t>
                      </a:r>
                      <a:endParaRPr lang="en-US" sz="160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a:effectLst/>
                        </a:rPr>
                        <a:t> </a:t>
                      </a:r>
                      <a:endParaRPr lang="en-US" sz="160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a:effectLst/>
                        </a:rPr>
                        <a:t>Requirements</a:t>
                      </a:r>
                      <a:endParaRPr lang="en-US" sz="1600">
                        <a:effectLst/>
                        <a:latin typeface="Times New Roman"/>
                        <a:ea typeface="Times"/>
                        <a:cs typeface="Times New Roman"/>
                      </a:endParaRPr>
                    </a:p>
                  </a:txBody>
                  <a:tcPr marL="68580" marR="68580" marT="0" marB="0"/>
                </a:tc>
              </a:tr>
              <a:tr h="266106">
                <a:tc>
                  <a:txBody>
                    <a:bodyPr/>
                    <a:lstStyle/>
                    <a:p>
                      <a:pPr>
                        <a:spcAft>
                          <a:spcPts val="0"/>
                        </a:spcAft>
                        <a:tabLst>
                          <a:tab pos="114300" algn="l"/>
                          <a:tab pos="228600" algn="l"/>
                          <a:tab pos="457200" algn="l"/>
                          <a:tab pos="457200" algn="l"/>
                        </a:tabLst>
                      </a:pPr>
                      <a:r>
                        <a:rPr lang="en-GB" sz="1600">
                          <a:effectLst/>
                        </a:rPr>
                        <a:t> </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 </a:t>
                      </a:r>
                      <a:endParaRPr lang="en-US" sz="1600">
                        <a:effectLst/>
                        <a:latin typeface="Times New Roman"/>
                        <a:ea typeface="Times"/>
                        <a:cs typeface="Times New Roman"/>
                      </a:endParaRPr>
                    </a:p>
                  </a:txBody>
                  <a:tcPr marL="68580" marR="68580" marT="0" marB="0"/>
                </a:tc>
                <a:tc rowSpan="2">
                  <a:txBody>
                    <a:bodyPr/>
                    <a:lstStyle/>
                    <a:p>
                      <a:pPr>
                        <a:spcAft>
                          <a:spcPts val="0"/>
                        </a:spcAft>
                        <a:tabLst>
                          <a:tab pos="114300" algn="l"/>
                          <a:tab pos="228600" algn="l"/>
                          <a:tab pos="457200" algn="l"/>
                          <a:tab pos="457200" algn="l"/>
                        </a:tabLst>
                      </a:pPr>
                      <a:r>
                        <a:rPr lang="en-GB" sz="1600">
                          <a:effectLst/>
                        </a:rPr>
                        <a:t>UC0</a:t>
                      </a:r>
                      <a:endParaRPr lang="en-US" sz="1600">
                        <a:effectLst/>
                        <a:latin typeface="Times New Roman"/>
                        <a:ea typeface="Times"/>
                        <a:cs typeface="Times New Roman"/>
                      </a:endParaRPr>
                    </a:p>
                  </a:txBody>
                  <a:tcPr marL="68580" marR="68580" marT="0" marB="0"/>
                </a:tc>
                <a:tc rowSpan="2">
                  <a:txBody>
                    <a:bodyPr/>
                    <a:lstStyle/>
                    <a:p>
                      <a:pPr>
                        <a:spcAft>
                          <a:spcPts val="0"/>
                        </a:spcAft>
                        <a:tabLst>
                          <a:tab pos="114300" algn="l"/>
                          <a:tab pos="228600" algn="l"/>
                          <a:tab pos="457200" algn="l"/>
                          <a:tab pos="457200" algn="l"/>
                        </a:tabLst>
                      </a:pPr>
                      <a:r>
                        <a:rPr lang="en-GB" sz="1600">
                          <a:effectLst/>
                        </a:rPr>
                        <a:t>User Login</a:t>
                      </a:r>
                      <a:endParaRPr lang="en-US" sz="160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dirty="0">
                          <a:effectLst/>
                        </a:rPr>
                        <a:t>R0.1</a:t>
                      </a:r>
                      <a:endParaRPr lang="en-US" sz="1600" dirty="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Login</a:t>
                      </a:r>
                      <a:endParaRPr lang="en-US" sz="1600">
                        <a:effectLst/>
                        <a:latin typeface="Times New Roman"/>
                        <a:ea typeface="Times"/>
                        <a:cs typeface="Times New Roman"/>
                      </a:endParaRPr>
                    </a:p>
                  </a:txBody>
                  <a:tcPr marL="68580" marR="68580" marT="0" marB="0"/>
                </a:tc>
              </a:tr>
              <a:tr h="266106">
                <a:tc>
                  <a:txBody>
                    <a:bodyPr/>
                    <a:lstStyle/>
                    <a:p>
                      <a:pPr>
                        <a:spcAft>
                          <a:spcPts val="0"/>
                        </a:spcAft>
                        <a:tabLst>
                          <a:tab pos="114300" algn="l"/>
                          <a:tab pos="228600" algn="l"/>
                          <a:tab pos="457200" algn="l"/>
                          <a:tab pos="457200" algn="l"/>
                        </a:tabLst>
                      </a:pPr>
                      <a:r>
                        <a:rPr lang="en-GB" sz="1600">
                          <a:effectLst/>
                        </a:rPr>
                        <a:t> </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 </a:t>
                      </a:r>
                      <a:endParaRPr lang="en-US" sz="1600">
                        <a:effectLst/>
                        <a:latin typeface="Times New Roman"/>
                        <a:ea typeface="Times"/>
                        <a:cs typeface="Times New Roman"/>
                      </a:endParaRPr>
                    </a:p>
                  </a:txBody>
                  <a:tcPr marL="68580" marR="68580" marT="0" marB="0"/>
                </a:tc>
                <a:tc vMerge="1">
                  <a:txBody>
                    <a:bodyPr/>
                    <a:lstStyle/>
                    <a:p>
                      <a:endParaRPr lang="en-US"/>
                    </a:p>
                  </a:txBody>
                  <a:tcPr/>
                </a:tc>
                <a:tc vMerge="1">
                  <a:txBody>
                    <a:bodyPr/>
                    <a:lstStyle/>
                    <a:p>
                      <a:endParaRPr lang="en-US"/>
                    </a:p>
                  </a:txBody>
                  <a:tcPr/>
                </a:tc>
                <a:tc>
                  <a:txBody>
                    <a:bodyPr/>
                    <a:lstStyle/>
                    <a:p>
                      <a:pPr algn="ctr">
                        <a:spcAft>
                          <a:spcPts val="0"/>
                        </a:spcAft>
                        <a:tabLst>
                          <a:tab pos="114300" algn="l"/>
                          <a:tab pos="228600" algn="l"/>
                          <a:tab pos="457200" algn="l"/>
                          <a:tab pos="457200" algn="l"/>
                        </a:tabLst>
                      </a:pPr>
                      <a:r>
                        <a:rPr lang="en-GB" sz="1600">
                          <a:effectLst/>
                        </a:rPr>
                        <a:t>R0.2</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Register</a:t>
                      </a:r>
                      <a:endParaRPr lang="en-US" sz="1600">
                        <a:effectLst/>
                        <a:latin typeface="Times New Roman"/>
                        <a:ea typeface="Times"/>
                        <a:cs typeface="Times New Roman"/>
                      </a:endParaRPr>
                    </a:p>
                  </a:txBody>
                  <a:tcPr marL="68580" marR="68580" marT="0" marB="0"/>
                </a:tc>
              </a:tr>
              <a:tr h="484497">
                <a:tc rowSpan="5">
                  <a:txBody>
                    <a:bodyPr/>
                    <a:lstStyle/>
                    <a:p>
                      <a:pPr algn="ctr">
                        <a:spcAft>
                          <a:spcPts val="0"/>
                        </a:spcAft>
                        <a:tabLst>
                          <a:tab pos="114300" algn="l"/>
                          <a:tab pos="228600" algn="l"/>
                          <a:tab pos="457200" algn="l"/>
                          <a:tab pos="457200" algn="l"/>
                        </a:tabLst>
                      </a:pPr>
                      <a:r>
                        <a:rPr lang="en-GB" sz="1600">
                          <a:effectLst/>
                        </a:rPr>
                        <a:t>G1</a:t>
                      </a:r>
                      <a:endParaRPr lang="en-US" sz="1600">
                        <a:effectLst/>
                        <a:latin typeface="Times New Roman"/>
                        <a:ea typeface="Times"/>
                        <a:cs typeface="Times New Roman"/>
                      </a:endParaRPr>
                    </a:p>
                  </a:txBody>
                  <a:tcPr marL="68580" marR="68580" marT="0" marB="0"/>
                </a:tc>
                <a:tc rowSpan="5">
                  <a:txBody>
                    <a:bodyPr/>
                    <a:lstStyle/>
                    <a:p>
                      <a:pPr algn="ctr">
                        <a:spcAft>
                          <a:spcPts val="0"/>
                        </a:spcAft>
                        <a:tabLst>
                          <a:tab pos="114300" algn="l"/>
                          <a:tab pos="228600" algn="l"/>
                          <a:tab pos="457200" algn="l"/>
                          <a:tab pos="457200" algn="l"/>
                        </a:tabLst>
                      </a:pPr>
                      <a:r>
                        <a:rPr lang="en-GB" sz="1600">
                          <a:effectLst/>
                        </a:rPr>
                        <a:t>User Invites Friends to Events</a:t>
                      </a:r>
                      <a:endParaRPr lang="en-US" sz="1600">
                        <a:effectLst/>
                        <a:latin typeface="Times New Roman"/>
                        <a:ea typeface="Times"/>
                        <a:cs typeface="Times New Roman"/>
                      </a:endParaRPr>
                    </a:p>
                  </a:txBody>
                  <a:tcPr marL="68580" marR="68580" marT="0" marB="0"/>
                </a:tc>
                <a:tc rowSpan="3">
                  <a:txBody>
                    <a:bodyPr/>
                    <a:lstStyle/>
                    <a:p>
                      <a:pPr>
                        <a:spcAft>
                          <a:spcPts val="0"/>
                        </a:spcAft>
                        <a:tabLst>
                          <a:tab pos="114300" algn="l"/>
                          <a:tab pos="228600" algn="l"/>
                          <a:tab pos="457200" algn="l"/>
                          <a:tab pos="457200" algn="l"/>
                        </a:tabLst>
                      </a:pPr>
                      <a:r>
                        <a:rPr lang="en-GB" sz="1600">
                          <a:effectLst/>
                        </a:rPr>
                        <a:t>UC1.1</a:t>
                      </a:r>
                      <a:endParaRPr lang="en-US" sz="1600">
                        <a:effectLst/>
                        <a:latin typeface="Times New Roman"/>
                        <a:ea typeface="Times"/>
                        <a:cs typeface="Times New Roman"/>
                      </a:endParaRPr>
                    </a:p>
                  </a:txBody>
                  <a:tcPr marL="68580" marR="68580" marT="0" marB="0"/>
                </a:tc>
                <a:tc rowSpan="3">
                  <a:txBody>
                    <a:bodyPr/>
                    <a:lstStyle/>
                    <a:p>
                      <a:pPr>
                        <a:spcAft>
                          <a:spcPts val="0"/>
                        </a:spcAft>
                        <a:tabLst>
                          <a:tab pos="114300" algn="l"/>
                          <a:tab pos="228600" algn="l"/>
                          <a:tab pos="457200" algn="l"/>
                          <a:tab pos="457200" algn="l"/>
                        </a:tabLst>
                      </a:pPr>
                      <a:r>
                        <a:rPr lang="en-GB" sz="1600">
                          <a:effectLst/>
                        </a:rPr>
                        <a:t>User Manages Group</a:t>
                      </a:r>
                      <a:endParaRPr lang="en-US" sz="160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a:effectLst/>
                        </a:rPr>
                        <a:t>R1.1</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Creates Groups</a:t>
                      </a:r>
                      <a:endParaRPr lang="en-US" sz="1600">
                        <a:effectLst/>
                        <a:latin typeface="Times New Roman"/>
                        <a:ea typeface="Times"/>
                        <a:cs typeface="Times New Roman"/>
                      </a:endParaRPr>
                    </a:p>
                  </a:txBody>
                  <a:tcPr marL="68580" marR="68580" marT="0" marB="0"/>
                </a:tc>
              </a:tr>
              <a:tr h="48449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spcAft>
                          <a:spcPts val="0"/>
                        </a:spcAft>
                        <a:tabLst>
                          <a:tab pos="114300" algn="l"/>
                          <a:tab pos="228600" algn="l"/>
                          <a:tab pos="457200" algn="l"/>
                          <a:tab pos="457200" algn="l"/>
                        </a:tabLst>
                      </a:pPr>
                      <a:r>
                        <a:rPr lang="en-GB" sz="1600">
                          <a:effectLst/>
                        </a:rPr>
                        <a:t>R1.2</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Checks Group</a:t>
                      </a:r>
                      <a:endParaRPr lang="en-US" sz="1600">
                        <a:effectLst/>
                        <a:latin typeface="Times New Roman"/>
                        <a:ea typeface="Times"/>
                        <a:cs typeface="Times New Roman"/>
                      </a:endParaRPr>
                    </a:p>
                  </a:txBody>
                  <a:tcPr marL="68580" marR="68580" marT="0" marB="0"/>
                </a:tc>
              </a:tr>
              <a:tr h="48449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spcAft>
                          <a:spcPts val="0"/>
                        </a:spcAft>
                        <a:tabLst>
                          <a:tab pos="114300" algn="l"/>
                          <a:tab pos="228600" algn="l"/>
                          <a:tab pos="457200" algn="l"/>
                          <a:tab pos="457200" algn="l"/>
                        </a:tabLst>
                      </a:pPr>
                      <a:r>
                        <a:rPr lang="en-GB" sz="1600">
                          <a:effectLst/>
                        </a:rPr>
                        <a:t>R1.3</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Admin Edits Group</a:t>
                      </a:r>
                      <a:endParaRPr lang="en-US" sz="1600">
                        <a:effectLst/>
                        <a:latin typeface="Times New Roman"/>
                        <a:ea typeface="Times"/>
                        <a:cs typeface="Times New Roman"/>
                      </a:endParaRPr>
                    </a:p>
                  </a:txBody>
                  <a:tcPr marL="68580" marR="68580" marT="0" marB="0"/>
                </a:tc>
              </a:tr>
              <a:tr h="484497">
                <a:tc vMerge="1">
                  <a:txBody>
                    <a:bodyPr/>
                    <a:lstStyle/>
                    <a:p>
                      <a:endParaRPr lang="en-US"/>
                    </a:p>
                  </a:txBody>
                  <a:tcPr/>
                </a:tc>
                <a:tc vMerge="1">
                  <a:txBody>
                    <a:bodyPr/>
                    <a:lstStyle/>
                    <a:p>
                      <a:endParaRPr lang="en-US"/>
                    </a:p>
                  </a:txBody>
                  <a:tcPr/>
                </a:tc>
                <a:tc>
                  <a:txBody>
                    <a:bodyPr/>
                    <a:lstStyle/>
                    <a:p>
                      <a:pPr>
                        <a:spcAft>
                          <a:spcPts val="0"/>
                        </a:spcAft>
                        <a:tabLst>
                          <a:tab pos="114300" algn="l"/>
                          <a:tab pos="228600" algn="l"/>
                          <a:tab pos="457200" algn="l"/>
                          <a:tab pos="457200" algn="l"/>
                        </a:tabLst>
                      </a:pPr>
                      <a:r>
                        <a:rPr lang="en-GB" sz="1600">
                          <a:effectLst/>
                        </a:rPr>
                        <a:t>UC1.2</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Accepts Invitation</a:t>
                      </a:r>
                      <a:endParaRPr lang="en-US" sz="160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a:effectLst/>
                        </a:rPr>
                        <a:t>R1.4</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Accepts Invitation</a:t>
                      </a:r>
                      <a:endParaRPr lang="en-US" sz="1600">
                        <a:effectLst/>
                        <a:latin typeface="Times New Roman"/>
                        <a:ea typeface="Times"/>
                        <a:cs typeface="Times New Roman"/>
                      </a:endParaRPr>
                    </a:p>
                  </a:txBody>
                  <a:tcPr marL="68580" marR="68580" marT="0" marB="0"/>
                </a:tc>
              </a:tr>
              <a:tr h="484497">
                <a:tc vMerge="1">
                  <a:txBody>
                    <a:bodyPr/>
                    <a:lstStyle/>
                    <a:p>
                      <a:endParaRPr lang="en-US"/>
                    </a:p>
                  </a:txBody>
                  <a:tcPr/>
                </a:tc>
                <a:tc vMerge="1">
                  <a:txBody>
                    <a:bodyPr/>
                    <a:lstStyle/>
                    <a:p>
                      <a:endParaRPr lang="en-US"/>
                    </a:p>
                  </a:txBody>
                  <a:tcPr/>
                </a:tc>
                <a:tc>
                  <a:txBody>
                    <a:bodyPr/>
                    <a:lstStyle/>
                    <a:p>
                      <a:pPr>
                        <a:spcAft>
                          <a:spcPts val="0"/>
                        </a:spcAft>
                        <a:tabLst>
                          <a:tab pos="114300" algn="l"/>
                          <a:tab pos="228600" algn="l"/>
                          <a:tab pos="457200" algn="l"/>
                          <a:tab pos="457200" algn="l"/>
                        </a:tabLst>
                      </a:pPr>
                      <a:r>
                        <a:rPr lang="en-GB" sz="1600">
                          <a:effectLst/>
                        </a:rPr>
                        <a:t>UC1.3</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Admin Adds Event to Group</a:t>
                      </a:r>
                      <a:endParaRPr lang="en-US" sz="160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a:effectLst/>
                        </a:rPr>
                        <a:t>R1.5</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Admin Adds Event to Group</a:t>
                      </a:r>
                      <a:endParaRPr lang="en-US" sz="1600">
                        <a:effectLst/>
                        <a:latin typeface="Times New Roman"/>
                        <a:ea typeface="Times"/>
                        <a:cs typeface="Times New Roman"/>
                      </a:endParaRPr>
                    </a:p>
                  </a:txBody>
                  <a:tcPr marL="68580" marR="68580" marT="0" marB="0"/>
                </a:tc>
              </a:tr>
              <a:tr h="484497">
                <a:tc rowSpan="3">
                  <a:txBody>
                    <a:bodyPr/>
                    <a:lstStyle/>
                    <a:p>
                      <a:pPr algn="ctr">
                        <a:spcAft>
                          <a:spcPts val="0"/>
                        </a:spcAft>
                        <a:tabLst>
                          <a:tab pos="114300" algn="l"/>
                          <a:tab pos="228600" algn="l"/>
                          <a:tab pos="457200" algn="l"/>
                          <a:tab pos="457200" algn="l"/>
                        </a:tabLst>
                      </a:pPr>
                      <a:r>
                        <a:rPr lang="en-GB" sz="1600">
                          <a:effectLst/>
                        </a:rPr>
                        <a:t>G2</a:t>
                      </a:r>
                      <a:endParaRPr lang="en-US" sz="1600">
                        <a:effectLst/>
                        <a:latin typeface="Times New Roman"/>
                        <a:ea typeface="Times"/>
                        <a:cs typeface="Times New Roman"/>
                      </a:endParaRPr>
                    </a:p>
                  </a:txBody>
                  <a:tcPr marL="68580" marR="68580" marT="0" marB="0"/>
                </a:tc>
                <a:tc rowSpan="3">
                  <a:txBody>
                    <a:bodyPr/>
                    <a:lstStyle/>
                    <a:p>
                      <a:pPr algn="ctr">
                        <a:spcAft>
                          <a:spcPts val="0"/>
                        </a:spcAft>
                        <a:tabLst>
                          <a:tab pos="114300" algn="l"/>
                          <a:tab pos="228600" algn="l"/>
                          <a:tab pos="457200" algn="l"/>
                          <a:tab pos="457200" algn="l"/>
                        </a:tabLst>
                      </a:pPr>
                      <a:r>
                        <a:rPr lang="en-GB" sz="1600">
                          <a:effectLst/>
                        </a:rPr>
                        <a:t>User Creates Game Events</a:t>
                      </a:r>
                      <a:endParaRPr lang="en-US" sz="1600">
                        <a:effectLst/>
                        <a:latin typeface="Times New Roman"/>
                        <a:ea typeface="Times"/>
                        <a:cs typeface="Times New Roman"/>
                      </a:endParaRPr>
                    </a:p>
                  </a:txBody>
                  <a:tcPr marL="68580" marR="68580" marT="0" marB="0"/>
                </a:tc>
                <a:tc rowSpan="3">
                  <a:txBody>
                    <a:bodyPr/>
                    <a:lstStyle/>
                    <a:p>
                      <a:pPr>
                        <a:spcAft>
                          <a:spcPts val="0"/>
                        </a:spcAft>
                        <a:tabLst>
                          <a:tab pos="114300" algn="l"/>
                          <a:tab pos="228600" algn="l"/>
                          <a:tab pos="457200" algn="l"/>
                          <a:tab pos="457200" algn="l"/>
                        </a:tabLst>
                      </a:pPr>
                      <a:r>
                        <a:rPr lang="en-GB" sz="1600">
                          <a:effectLst/>
                        </a:rPr>
                        <a:t>UC2.1</a:t>
                      </a:r>
                      <a:endParaRPr lang="en-US" sz="1600">
                        <a:effectLst/>
                        <a:latin typeface="Times New Roman"/>
                        <a:ea typeface="Times"/>
                        <a:cs typeface="Times New Roman"/>
                      </a:endParaRPr>
                    </a:p>
                  </a:txBody>
                  <a:tcPr marL="68580" marR="68580" marT="0" marB="0"/>
                </a:tc>
                <a:tc rowSpan="3">
                  <a:txBody>
                    <a:bodyPr/>
                    <a:lstStyle/>
                    <a:p>
                      <a:pPr>
                        <a:spcAft>
                          <a:spcPts val="0"/>
                        </a:spcAft>
                        <a:tabLst>
                          <a:tab pos="114300" algn="l"/>
                          <a:tab pos="228600" algn="l"/>
                          <a:tab pos="457200" algn="l"/>
                          <a:tab pos="457200" algn="l"/>
                        </a:tabLst>
                      </a:pPr>
                      <a:r>
                        <a:rPr lang="en-GB" sz="1600">
                          <a:effectLst/>
                        </a:rPr>
                        <a:t>User Manages Event</a:t>
                      </a:r>
                      <a:endParaRPr lang="en-US" sz="160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dirty="0">
                          <a:effectLst/>
                        </a:rPr>
                        <a:t>R2.1</a:t>
                      </a:r>
                      <a:endParaRPr lang="en-US" sz="1600" dirty="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Creates Event</a:t>
                      </a:r>
                      <a:endParaRPr lang="en-US" sz="1600">
                        <a:effectLst/>
                        <a:latin typeface="Times New Roman"/>
                        <a:ea typeface="Times"/>
                        <a:cs typeface="Times New Roman"/>
                      </a:endParaRPr>
                    </a:p>
                  </a:txBody>
                  <a:tcPr marL="68580" marR="68580" marT="0" marB="0"/>
                </a:tc>
              </a:tr>
              <a:tr h="48449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spcAft>
                          <a:spcPts val="0"/>
                        </a:spcAft>
                        <a:tabLst>
                          <a:tab pos="114300" algn="l"/>
                          <a:tab pos="228600" algn="l"/>
                          <a:tab pos="457200" algn="l"/>
                          <a:tab pos="457200" algn="l"/>
                        </a:tabLst>
                      </a:pPr>
                      <a:r>
                        <a:rPr lang="en-GB" sz="1600">
                          <a:effectLst/>
                        </a:rPr>
                        <a:t>R2.2</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Checks Event</a:t>
                      </a:r>
                      <a:endParaRPr lang="en-US" sz="1600">
                        <a:effectLst/>
                        <a:latin typeface="Times New Roman"/>
                        <a:ea typeface="Times"/>
                        <a:cs typeface="Times New Roman"/>
                      </a:endParaRPr>
                    </a:p>
                  </a:txBody>
                  <a:tcPr marL="68580" marR="68580" marT="0" marB="0"/>
                </a:tc>
              </a:tr>
              <a:tr h="26610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spcAft>
                          <a:spcPts val="0"/>
                        </a:spcAft>
                        <a:tabLst>
                          <a:tab pos="114300" algn="l"/>
                          <a:tab pos="228600" algn="l"/>
                          <a:tab pos="457200" algn="l"/>
                          <a:tab pos="457200" algn="l"/>
                        </a:tabLst>
                      </a:pPr>
                      <a:r>
                        <a:rPr lang="en-GB" sz="1600">
                          <a:effectLst/>
                        </a:rPr>
                        <a:t>R2.3</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Admin Edit Event</a:t>
                      </a:r>
                      <a:endParaRPr lang="en-US" sz="1600">
                        <a:effectLst/>
                        <a:latin typeface="Times New Roman"/>
                        <a:ea typeface="Times"/>
                        <a:cs typeface="Times New Roman"/>
                      </a:endParaRPr>
                    </a:p>
                  </a:txBody>
                  <a:tcPr marL="68580" marR="68580" marT="0" marB="0"/>
                </a:tc>
              </a:tr>
              <a:tr h="484497">
                <a:tc rowSpan="3">
                  <a:txBody>
                    <a:bodyPr/>
                    <a:lstStyle/>
                    <a:p>
                      <a:pPr algn="ctr">
                        <a:spcAft>
                          <a:spcPts val="0"/>
                        </a:spcAft>
                        <a:tabLst>
                          <a:tab pos="114300" algn="l"/>
                          <a:tab pos="228600" algn="l"/>
                          <a:tab pos="457200" algn="l"/>
                          <a:tab pos="457200" algn="l"/>
                        </a:tabLst>
                      </a:pPr>
                      <a:r>
                        <a:rPr lang="en-GB" sz="1600">
                          <a:effectLst/>
                        </a:rPr>
                        <a:t>G3</a:t>
                      </a:r>
                      <a:endParaRPr lang="en-US" sz="1600">
                        <a:effectLst/>
                        <a:latin typeface="Times New Roman"/>
                        <a:ea typeface="Times"/>
                        <a:cs typeface="Times New Roman"/>
                      </a:endParaRPr>
                    </a:p>
                  </a:txBody>
                  <a:tcPr marL="68580" marR="68580" marT="0" marB="0"/>
                </a:tc>
                <a:tc rowSpan="3">
                  <a:txBody>
                    <a:bodyPr/>
                    <a:lstStyle/>
                    <a:p>
                      <a:pPr algn="ctr">
                        <a:spcAft>
                          <a:spcPts val="0"/>
                        </a:spcAft>
                        <a:tabLst>
                          <a:tab pos="114300" algn="l"/>
                          <a:tab pos="228600" algn="l"/>
                          <a:tab pos="457200" algn="l"/>
                          <a:tab pos="457200" algn="l"/>
                        </a:tabLst>
                      </a:pPr>
                      <a:r>
                        <a:rPr lang="en-GB" sz="1600">
                          <a:effectLst/>
                        </a:rPr>
                        <a:t>User Publishes Game Stats</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UC3.1</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Adds Stat to Event </a:t>
                      </a:r>
                      <a:endParaRPr lang="en-US" sz="160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a:effectLst/>
                        </a:rPr>
                        <a:t>R3.1</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Adds Stat to Event</a:t>
                      </a:r>
                      <a:endParaRPr lang="en-US" sz="1600">
                        <a:effectLst/>
                        <a:latin typeface="Times New Roman"/>
                        <a:ea typeface="Times"/>
                        <a:cs typeface="Times New Roman"/>
                      </a:endParaRPr>
                    </a:p>
                  </a:txBody>
                  <a:tcPr marL="68580" marR="68580" marT="0" marB="0"/>
                </a:tc>
              </a:tr>
              <a:tr h="266106">
                <a:tc vMerge="1">
                  <a:txBody>
                    <a:bodyPr/>
                    <a:lstStyle/>
                    <a:p>
                      <a:endParaRPr lang="en-US"/>
                    </a:p>
                  </a:txBody>
                  <a:tcPr/>
                </a:tc>
                <a:tc vMerge="1">
                  <a:txBody>
                    <a:bodyPr/>
                    <a:lstStyle/>
                    <a:p>
                      <a:endParaRPr lang="en-US"/>
                    </a:p>
                  </a:txBody>
                  <a:tcPr/>
                </a:tc>
                <a:tc rowSpan="2">
                  <a:txBody>
                    <a:bodyPr/>
                    <a:lstStyle/>
                    <a:p>
                      <a:pPr algn="ctr">
                        <a:spcAft>
                          <a:spcPts val="0"/>
                        </a:spcAft>
                        <a:tabLst>
                          <a:tab pos="114300" algn="l"/>
                          <a:tab pos="228600" algn="l"/>
                          <a:tab pos="457200" algn="l"/>
                          <a:tab pos="457200" algn="l"/>
                        </a:tabLst>
                      </a:pPr>
                      <a:r>
                        <a:rPr lang="en-GB" sz="1600" dirty="0">
                          <a:effectLst/>
                        </a:rPr>
                        <a:t>UC3.2</a:t>
                      </a:r>
                      <a:endParaRPr lang="en-US" sz="1600" dirty="0">
                        <a:effectLst/>
                        <a:latin typeface="Times New Roman"/>
                        <a:ea typeface="Times"/>
                        <a:cs typeface="Times New Roman"/>
                      </a:endParaRPr>
                    </a:p>
                  </a:txBody>
                  <a:tcPr marL="68580" marR="68580" marT="0" marB="0"/>
                </a:tc>
                <a:tc rowSpan="2">
                  <a:txBody>
                    <a:bodyPr/>
                    <a:lstStyle/>
                    <a:p>
                      <a:pPr>
                        <a:spcAft>
                          <a:spcPts val="0"/>
                        </a:spcAft>
                        <a:tabLst>
                          <a:tab pos="114300" algn="l"/>
                          <a:tab pos="228600" algn="l"/>
                          <a:tab pos="457200" algn="l"/>
                          <a:tab pos="457200" algn="l"/>
                        </a:tabLst>
                      </a:pPr>
                      <a:r>
                        <a:rPr lang="en-GB" sz="1600">
                          <a:effectLst/>
                        </a:rPr>
                        <a:t>User Manages Stat</a:t>
                      </a:r>
                      <a:endParaRPr lang="en-US" sz="1600">
                        <a:effectLst/>
                        <a:latin typeface="Times New Roman"/>
                        <a:ea typeface="Times"/>
                        <a:cs typeface="Times New Roman"/>
                      </a:endParaRPr>
                    </a:p>
                  </a:txBody>
                  <a:tcPr marL="68580" marR="68580" marT="0" marB="0"/>
                </a:tc>
                <a:tc>
                  <a:txBody>
                    <a:bodyPr/>
                    <a:lstStyle/>
                    <a:p>
                      <a:pPr algn="ctr">
                        <a:spcAft>
                          <a:spcPts val="0"/>
                        </a:spcAft>
                        <a:tabLst>
                          <a:tab pos="114300" algn="l"/>
                          <a:tab pos="228600" algn="l"/>
                          <a:tab pos="457200" algn="l"/>
                          <a:tab pos="457200" algn="l"/>
                        </a:tabLst>
                      </a:pPr>
                      <a:r>
                        <a:rPr lang="en-GB" sz="1600">
                          <a:effectLst/>
                        </a:rPr>
                        <a:t>R3.2</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a:effectLst/>
                        </a:rPr>
                        <a:t>User Check Stat</a:t>
                      </a:r>
                      <a:endParaRPr lang="en-US" sz="1600">
                        <a:effectLst/>
                        <a:latin typeface="Times New Roman"/>
                        <a:ea typeface="Times"/>
                        <a:cs typeface="Times New Roman"/>
                      </a:endParaRPr>
                    </a:p>
                  </a:txBody>
                  <a:tcPr marL="68580" marR="68580" marT="0" marB="0"/>
                </a:tc>
              </a:tr>
              <a:tr h="26610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spcAft>
                          <a:spcPts val="0"/>
                        </a:spcAft>
                        <a:tabLst>
                          <a:tab pos="114300" algn="l"/>
                          <a:tab pos="228600" algn="l"/>
                          <a:tab pos="457200" algn="l"/>
                          <a:tab pos="457200" algn="l"/>
                        </a:tabLst>
                      </a:pPr>
                      <a:r>
                        <a:rPr lang="en-GB" sz="1600">
                          <a:effectLst/>
                        </a:rPr>
                        <a:t>R3.3</a:t>
                      </a:r>
                      <a:endParaRPr lang="en-US" sz="16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1600" dirty="0">
                          <a:effectLst/>
                        </a:rPr>
                        <a:t>Admin Edits Stat</a:t>
                      </a:r>
                      <a:endParaRPr lang="en-US" sz="1600" dirty="0">
                        <a:effectLst/>
                        <a:latin typeface="Times New Roman"/>
                        <a:ea typeface="Times"/>
                        <a:cs typeface="Times New Roman"/>
                      </a:endParaRPr>
                    </a:p>
                  </a:txBody>
                  <a:tcPr marL="68580" marR="68580" marT="0" marB="0"/>
                </a:tc>
              </a:tr>
            </a:tbl>
          </a:graphicData>
        </a:graphic>
      </p:graphicFrame>
    </p:spTree>
    <p:extLst>
      <p:ext uri="{BB962C8B-B14F-4D97-AF65-F5344CB8AC3E}">
        <p14:creationId xmlns:p14="http://schemas.microsoft.com/office/powerpoint/2010/main" val="76133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Constraints</a:t>
            </a:r>
            <a:endParaRPr lang="en-US" dirty="0"/>
          </a:p>
        </p:txBody>
      </p:sp>
      <p:sp>
        <p:nvSpPr>
          <p:cNvPr id="3" name="Marcador de Posição de Conteúdo 2"/>
          <p:cNvSpPr>
            <a:spLocks noGrp="1"/>
          </p:cNvSpPr>
          <p:nvPr>
            <p:ph idx="1"/>
          </p:nvPr>
        </p:nvSpPr>
        <p:spPr>
          <a:xfrm>
            <a:off x="1197868" y="2395728"/>
            <a:ext cx="10360501" cy="2113392"/>
          </a:xfrm>
        </p:spPr>
        <p:txBody>
          <a:bodyPr/>
          <a:lstStyle/>
          <a:p>
            <a:pPr algn="ctr"/>
            <a:r>
              <a:rPr lang="pt-PT" dirty="0" smtClean="0"/>
              <a:t>Mobile </a:t>
            </a:r>
            <a:r>
              <a:rPr lang="pt-PT" dirty="0" err="1" smtClean="0"/>
              <a:t>Application</a:t>
            </a:r>
            <a:endParaRPr lang="pt-PT" dirty="0" smtClean="0"/>
          </a:p>
          <a:p>
            <a:pPr algn="ctr"/>
            <a:r>
              <a:rPr lang="pt-PT" dirty="0" smtClean="0"/>
              <a:t>Internet </a:t>
            </a:r>
            <a:r>
              <a:rPr lang="pt-PT" dirty="0" err="1" smtClean="0"/>
              <a:t>connection</a:t>
            </a:r>
            <a:endParaRPr lang="en-US" dirty="0"/>
          </a:p>
        </p:txBody>
      </p:sp>
    </p:spTree>
    <p:extLst>
      <p:ext uri="{BB962C8B-B14F-4D97-AF65-F5344CB8AC3E}">
        <p14:creationId xmlns:p14="http://schemas.microsoft.com/office/powerpoint/2010/main" val="325334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3147894485"/>
              </p:ext>
            </p:extLst>
          </p:nvPr>
        </p:nvGraphicFramePr>
        <p:xfrm>
          <a:off x="1197868" y="908720"/>
          <a:ext cx="9694813" cy="5445225"/>
        </p:xfrm>
        <a:graphic>
          <a:graphicData uri="http://schemas.openxmlformats.org/drawingml/2006/table">
            <a:tbl>
              <a:tblPr>
                <a:tableStyleId>{5C22544A-7EE6-4342-B048-85BDC9FD1C3A}</a:tableStyleId>
              </a:tblPr>
              <a:tblGrid>
                <a:gridCol w="2397642"/>
                <a:gridCol w="7297171"/>
              </a:tblGrid>
              <a:tr h="363015">
                <a:tc>
                  <a:txBody>
                    <a:bodyPr/>
                    <a:lstStyle/>
                    <a:p>
                      <a:pPr>
                        <a:spcAft>
                          <a:spcPts val="0"/>
                        </a:spcAft>
                        <a:tabLst>
                          <a:tab pos="114300" algn="l"/>
                          <a:tab pos="228600" algn="l"/>
                          <a:tab pos="457200" algn="l"/>
                        </a:tabLst>
                      </a:pPr>
                      <a:r>
                        <a:rPr lang="en-GB" sz="2000" spc="-15" dirty="0">
                          <a:effectLst/>
                        </a:rPr>
                        <a:t>Use Case Name</a:t>
                      </a:r>
                      <a:endParaRPr lang="en-US" sz="2000" dirty="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rPr>
                        <a:t>UC0 - User Login</a:t>
                      </a:r>
                      <a:r>
                        <a:rPr lang="en-GB" sz="2000" spc="-15">
                          <a:effectLst/>
                        </a:rPr>
                        <a:t> </a:t>
                      </a:r>
                      <a:endParaRPr lang="en-US" sz="2000">
                        <a:effectLst/>
                        <a:latin typeface="Times New Roman"/>
                        <a:ea typeface="Times"/>
                        <a:cs typeface="Times New Roman"/>
                      </a:endParaRPr>
                    </a:p>
                  </a:txBody>
                  <a:tcPr marL="68580" marR="68580" marT="0" marB="0"/>
                </a:tc>
              </a:tr>
              <a:tr h="726030">
                <a:tc>
                  <a:txBody>
                    <a:bodyPr/>
                    <a:lstStyle/>
                    <a:p>
                      <a:pPr>
                        <a:spcAft>
                          <a:spcPts val="0"/>
                        </a:spcAft>
                        <a:tabLst>
                          <a:tab pos="114300" algn="l"/>
                          <a:tab pos="228600" algn="l"/>
                          <a:tab pos="457200" algn="l"/>
                        </a:tabLst>
                      </a:pPr>
                      <a:r>
                        <a:rPr lang="en-GB" sz="2000" spc="-15">
                          <a:effectLst/>
                        </a:rPr>
                        <a:t>XRef</a:t>
                      </a:r>
                      <a:endParaRPr lang="en-US" sz="20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rPr>
                        <a:t>Section 2.2.1, UC0 - User Login</a:t>
                      </a:r>
                      <a:endParaRPr lang="en-US" sz="2000">
                        <a:effectLst/>
                      </a:endParaRPr>
                    </a:p>
                    <a:p>
                      <a:pPr>
                        <a:spcAft>
                          <a:spcPts val="0"/>
                        </a:spcAft>
                        <a:tabLst>
                          <a:tab pos="114300" algn="l"/>
                          <a:tab pos="228600" algn="l"/>
                          <a:tab pos="457200" algn="l"/>
                        </a:tabLst>
                      </a:pPr>
                      <a:r>
                        <a:rPr lang="en-GB" sz="2000" spc="-15">
                          <a:effectLst/>
                        </a:rPr>
                        <a:t>Mock M0</a:t>
                      </a:r>
                      <a:endParaRPr lang="en-US" sz="2000">
                        <a:effectLst/>
                        <a:latin typeface="Times New Roman"/>
                        <a:ea typeface="Times"/>
                        <a:cs typeface="Times New Roman"/>
                      </a:endParaRPr>
                    </a:p>
                  </a:txBody>
                  <a:tcPr marL="68580" marR="68580" marT="0" marB="0"/>
                </a:tc>
              </a:tr>
              <a:tr h="363015">
                <a:tc>
                  <a:txBody>
                    <a:bodyPr/>
                    <a:lstStyle/>
                    <a:p>
                      <a:pPr>
                        <a:spcAft>
                          <a:spcPts val="0"/>
                        </a:spcAft>
                        <a:tabLst>
                          <a:tab pos="114300" algn="l"/>
                          <a:tab pos="228600" algn="l"/>
                          <a:tab pos="457200" algn="l"/>
                        </a:tabLst>
                      </a:pPr>
                      <a:r>
                        <a:rPr lang="en-GB" sz="2000" spc="-15">
                          <a:effectLst/>
                        </a:rPr>
                        <a:t>Trigger</a:t>
                      </a:r>
                      <a:endParaRPr lang="en-US" sz="20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rPr>
                        <a:t>The user opens application</a:t>
                      </a:r>
                      <a:endParaRPr lang="en-US" sz="2000">
                        <a:effectLst/>
                        <a:latin typeface="Times New Roman"/>
                        <a:ea typeface="Times"/>
                        <a:cs typeface="Times New Roman"/>
                      </a:endParaRPr>
                    </a:p>
                  </a:txBody>
                  <a:tcPr marL="68580" marR="68580" marT="0" marB="0"/>
                </a:tc>
              </a:tr>
              <a:tr h="363015">
                <a:tc>
                  <a:txBody>
                    <a:bodyPr/>
                    <a:lstStyle/>
                    <a:p>
                      <a:pPr>
                        <a:spcAft>
                          <a:spcPts val="0"/>
                        </a:spcAft>
                        <a:tabLst>
                          <a:tab pos="114300" algn="l"/>
                          <a:tab pos="228600" algn="l"/>
                          <a:tab pos="457200" algn="l"/>
                        </a:tabLst>
                      </a:pPr>
                      <a:r>
                        <a:rPr lang="en-GB" sz="2000" spc="-15">
                          <a:effectLst/>
                        </a:rPr>
                        <a:t>Precondition</a:t>
                      </a:r>
                      <a:endParaRPr lang="en-US" sz="20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rPr>
                        <a:t>The user has not yet logon on application</a:t>
                      </a:r>
                      <a:endParaRPr lang="en-US" sz="2000">
                        <a:effectLst/>
                        <a:latin typeface="Times New Roman"/>
                        <a:ea typeface="Times"/>
                        <a:cs typeface="Times New Roman"/>
                      </a:endParaRPr>
                    </a:p>
                  </a:txBody>
                  <a:tcPr marL="68580" marR="68580" marT="0" marB="0"/>
                </a:tc>
              </a:tr>
              <a:tr h="2178090">
                <a:tc>
                  <a:txBody>
                    <a:bodyPr/>
                    <a:lstStyle/>
                    <a:p>
                      <a:pPr>
                        <a:spcAft>
                          <a:spcPts val="0"/>
                        </a:spcAft>
                        <a:tabLst>
                          <a:tab pos="114300" algn="l"/>
                          <a:tab pos="228600" algn="l"/>
                          <a:tab pos="457200" algn="l"/>
                        </a:tabLst>
                      </a:pPr>
                      <a:r>
                        <a:rPr lang="en-GB" sz="2000" spc="-15">
                          <a:effectLst/>
                        </a:rPr>
                        <a:t>Basic Path</a:t>
                      </a:r>
                      <a:endParaRPr lang="en-US" sz="2000">
                        <a:effectLst/>
                        <a:latin typeface="Times New Roman"/>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 pos="457200" algn="l"/>
                        </a:tabLst>
                      </a:pPr>
                      <a:r>
                        <a:rPr lang="en-GB" sz="2000">
                          <a:effectLst/>
                        </a:rPr>
                        <a:t>The user opens the application</a:t>
                      </a:r>
                      <a:endParaRPr lang="en-US" sz="2000">
                        <a:effectLst/>
                      </a:endParaRPr>
                    </a:p>
                    <a:p>
                      <a:pPr marL="342900" lvl="0" indent="-342900">
                        <a:spcAft>
                          <a:spcPts val="0"/>
                        </a:spcAft>
                        <a:buFont typeface="+mj-lt"/>
                        <a:buAutoNum type="arabicPeriod"/>
                        <a:tabLst>
                          <a:tab pos="114300" algn="l"/>
                          <a:tab pos="228600" algn="l"/>
                          <a:tab pos="457200" algn="l"/>
                          <a:tab pos="457200" algn="l"/>
                        </a:tabLst>
                      </a:pPr>
                      <a:r>
                        <a:rPr lang="en-GB" sz="2000">
                          <a:effectLst/>
                        </a:rPr>
                        <a:t>The system displays login by email, Google or Facebook.</a:t>
                      </a:r>
                      <a:endParaRPr lang="en-US" sz="2000">
                        <a:effectLst/>
                      </a:endParaRPr>
                    </a:p>
                    <a:p>
                      <a:pPr marL="342900" lvl="0" indent="-342900">
                        <a:spcAft>
                          <a:spcPts val="0"/>
                        </a:spcAft>
                        <a:buFont typeface="+mj-lt"/>
                        <a:buAutoNum type="arabicPeriod"/>
                        <a:tabLst>
                          <a:tab pos="114300" algn="l"/>
                          <a:tab pos="228600" algn="l"/>
                          <a:tab pos="457200" algn="l"/>
                          <a:tab pos="457200" algn="l"/>
                        </a:tabLst>
                      </a:pPr>
                      <a:r>
                        <a:rPr lang="en-GB" sz="2000">
                          <a:effectLst/>
                        </a:rPr>
                        <a:t>The user has to choose the login type and enter the credentials.</a:t>
                      </a:r>
                      <a:endParaRPr lang="en-US" sz="2000">
                        <a:effectLst/>
                      </a:endParaRPr>
                    </a:p>
                    <a:p>
                      <a:pPr marL="342900" lvl="0" indent="-342900">
                        <a:spcAft>
                          <a:spcPts val="0"/>
                        </a:spcAft>
                        <a:buFont typeface="+mj-lt"/>
                        <a:buAutoNum type="arabicPeriod"/>
                        <a:tabLst>
                          <a:tab pos="114300" algn="l"/>
                          <a:tab pos="228600" algn="l"/>
                          <a:tab pos="457200" algn="l"/>
                          <a:tab pos="457200" algn="l"/>
                        </a:tabLst>
                      </a:pPr>
                      <a:r>
                        <a:rPr lang="en-GB" sz="2000">
                          <a:effectLst/>
                        </a:rPr>
                        <a:t>The system will check if the credentials are correct</a:t>
                      </a:r>
                      <a:endParaRPr lang="en-US" sz="2000">
                        <a:effectLst/>
                      </a:endParaRPr>
                    </a:p>
                    <a:p>
                      <a:pPr marL="342900" lvl="0" indent="-342900">
                        <a:spcAft>
                          <a:spcPts val="0"/>
                        </a:spcAft>
                        <a:buFont typeface="+mj-lt"/>
                        <a:buAutoNum type="arabicPeriod"/>
                        <a:tabLst>
                          <a:tab pos="114300" algn="l"/>
                          <a:tab pos="228600" algn="l"/>
                          <a:tab pos="457200" algn="l"/>
                        </a:tabLst>
                      </a:pPr>
                      <a:r>
                        <a:rPr lang="en-GB" sz="2000">
                          <a:effectLst/>
                        </a:rPr>
                        <a:t>The main window of the app is shown</a:t>
                      </a:r>
                      <a:endParaRPr lang="en-US" sz="2000">
                        <a:effectLst/>
                        <a:latin typeface="Times New Roman"/>
                        <a:ea typeface="Times"/>
                        <a:cs typeface="Times New Roman"/>
                      </a:endParaRPr>
                    </a:p>
                  </a:txBody>
                  <a:tcPr marL="68580" marR="68580" marT="0" marB="0"/>
                </a:tc>
              </a:tr>
              <a:tr h="363015">
                <a:tc>
                  <a:txBody>
                    <a:bodyPr/>
                    <a:lstStyle/>
                    <a:p>
                      <a:pPr>
                        <a:spcAft>
                          <a:spcPts val="0"/>
                        </a:spcAft>
                        <a:tabLst>
                          <a:tab pos="114300" algn="l"/>
                          <a:tab pos="228600" algn="l"/>
                          <a:tab pos="457200" algn="l"/>
                        </a:tabLst>
                      </a:pPr>
                      <a:r>
                        <a:rPr lang="en-GB" sz="2000" spc="-15">
                          <a:effectLst/>
                        </a:rPr>
                        <a:t>Alternative Paths</a:t>
                      </a:r>
                      <a:endParaRPr lang="en-US" sz="20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rPr>
                        <a:t>In step 2., if user already logon on app go to 5.</a:t>
                      </a:r>
                      <a:endParaRPr lang="en-US" sz="2000">
                        <a:effectLst/>
                        <a:latin typeface="Times New Roman"/>
                        <a:ea typeface="Times"/>
                        <a:cs typeface="Times New Roman"/>
                      </a:endParaRPr>
                    </a:p>
                  </a:txBody>
                  <a:tcPr marL="68580" marR="68580" marT="0" marB="0"/>
                </a:tc>
              </a:tr>
              <a:tr h="363015">
                <a:tc>
                  <a:txBody>
                    <a:bodyPr/>
                    <a:lstStyle/>
                    <a:p>
                      <a:pPr>
                        <a:spcAft>
                          <a:spcPts val="0"/>
                        </a:spcAft>
                        <a:tabLst>
                          <a:tab pos="114300" algn="l"/>
                          <a:tab pos="228600" algn="l"/>
                          <a:tab pos="457200" algn="l"/>
                        </a:tabLst>
                      </a:pPr>
                      <a:r>
                        <a:rPr lang="en-GB" sz="2000" spc="-15">
                          <a:effectLst/>
                        </a:rPr>
                        <a:t>Postcondition</a:t>
                      </a:r>
                      <a:endParaRPr lang="en-US" sz="20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rPr>
                        <a:t>User enters main page</a:t>
                      </a:r>
                      <a:endParaRPr lang="en-US" sz="2000">
                        <a:effectLst/>
                        <a:latin typeface="Times New Roman"/>
                        <a:ea typeface="Times"/>
                        <a:cs typeface="Times New Roman"/>
                      </a:endParaRPr>
                    </a:p>
                  </a:txBody>
                  <a:tcPr marL="68580" marR="68580" marT="0" marB="0"/>
                </a:tc>
              </a:tr>
              <a:tr h="363015">
                <a:tc>
                  <a:txBody>
                    <a:bodyPr/>
                    <a:lstStyle/>
                    <a:p>
                      <a:pPr>
                        <a:spcAft>
                          <a:spcPts val="0"/>
                        </a:spcAft>
                        <a:tabLst>
                          <a:tab pos="114300" algn="l"/>
                          <a:tab pos="228600" algn="l"/>
                          <a:tab pos="457200" algn="l"/>
                        </a:tabLst>
                      </a:pPr>
                      <a:r>
                        <a:rPr lang="en-GB" sz="2000" spc="-15">
                          <a:effectLst/>
                        </a:rPr>
                        <a:t>Exception Paths</a:t>
                      </a:r>
                      <a:endParaRPr lang="en-US" sz="20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rPr>
                        <a:t>If credentials are not correct, shows an error message.</a:t>
                      </a:r>
                      <a:endParaRPr lang="en-US" sz="2000">
                        <a:effectLst/>
                        <a:latin typeface="Times New Roman"/>
                        <a:ea typeface="Times"/>
                        <a:cs typeface="Times New Roman"/>
                      </a:endParaRPr>
                    </a:p>
                  </a:txBody>
                  <a:tcPr marL="68580" marR="68580" marT="0" marB="0"/>
                </a:tc>
              </a:tr>
              <a:tr h="363015">
                <a:tc>
                  <a:txBody>
                    <a:bodyPr/>
                    <a:lstStyle/>
                    <a:p>
                      <a:pPr>
                        <a:spcAft>
                          <a:spcPts val="0"/>
                        </a:spcAft>
                        <a:tabLst>
                          <a:tab pos="114300" algn="l"/>
                          <a:tab pos="228600" algn="l"/>
                          <a:tab pos="457200" algn="l"/>
                        </a:tabLst>
                      </a:pPr>
                      <a:r>
                        <a:rPr lang="en-GB" sz="2000" spc="-15">
                          <a:effectLst/>
                        </a:rPr>
                        <a:t>Other</a:t>
                      </a:r>
                      <a:endParaRPr lang="en-US" sz="2000">
                        <a:effectLst/>
                        <a:latin typeface="Times New Roman"/>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rPr>
                        <a:t>None</a:t>
                      </a:r>
                      <a:endParaRPr lang="en-US" sz="2000" dirty="0">
                        <a:effectLst/>
                        <a:latin typeface="Times New Roman"/>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8686700" y="327265"/>
            <a:ext cx="232146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14300" algn="l"/>
                <a:tab pos="228600" algn="l"/>
                <a:tab pos="457200" algn="l"/>
              </a:tabLst>
            </a:pPr>
            <a:r>
              <a:rPr kumimoji="0" lang="en-GB" b="1" i="0" u="none" strike="noStrike" cap="none" normalizeH="0" baseline="0" dirty="0" smtClean="0">
                <a:ln>
                  <a:noFill/>
                </a:ln>
                <a:solidFill>
                  <a:schemeClr val="tx1"/>
                </a:solidFill>
                <a:effectLst/>
                <a:latin typeface="+mj-lt"/>
                <a:ea typeface="Times"/>
                <a:cs typeface="Times New Roman" pitchFamily="18" charset="0"/>
              </a:rPr>
              <a:t>R0.1 - User Login</a:t>
            </a:r>
            <a:endParaRPr kumimoji="0" lang="en-US"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 pos="228600" algn="l"/>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6724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1918183048"/>
              </p:ext>
            </p:extLst>
          </p:nvPr>
        </p:nvGraphicFramePr>
        <p:xfrm>
          <a:off x="1197868" y="908720"/>
          <a:ext cx="9694813" cy="5858696"/>
        </p:xfrm>
        <a:graphic>
          <a:graphicData uri="http://schemas.openxmlformats.org/drawingml/2006/table">
            <a:tbl>
              <a:tblPr>
                <a:tableStyleId>{5C22544A-7EE6-4342-B048-85BDC9FD1C3A}</a:tableStyleId>
              </a:tblPr>
              <a:tblGrid>
                <a:gridCol w="2397642"/>
                <a:gridCol w="7297171"/>
              </a:tblGrid>
              <a:tr h="351337">
                <a:tc>
                  <a:txBody>
                    <a:bodyPr/>
                    <a:lstStyle/>
                    <a:p>
                      <a:pPr>
                        <a:spcAft>
                          <a:spcPts val="0"/>
                        </a:spcAft>
                        <a:tabLst>
                          <a:tab pos="114300" algn="l"/>
                          <a:tab pos="228600" algn="l"/>
                          <a:tab pos="457200" algn="l"/>
                        </a:tabLst>
                      </a:pPr>
                      <a:r>
                        <a:rPr lang="en-GB" sz="2000" b="1" spc="-15" dirty="0">
                          <a:effectLst/>
                          <a:latin typeface="+mj-lt"/>
                          <a:ea typeface="Times New Roman"/>
                          <a:cs typeface="Times New Roman"/>
                        </a:rPr>
                        <a:t>Use Case Name</a:t>
                      </a:r>
                      <a:endParaRPr lang="en-US" sz="2000" dirty="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UC0 - User Login</a:t>
                      </a:r>
                      <a:endParaRPr lang="en-US" sz="2000">
                        <a:effectLst/>
                        <a:latin typeface="+mj-lt"/>
                        <a:ea typeface="Times"/>
                        <a:cs typeface="Times New Roman"/>
                      </a:endParaRPr>
                    </a:p>
                  </a:txBody>
                  <a:tcPr marL="68580" marR="68580" marT="0" marB="0"/>
                </a:tc>
              </a:tr>
              <a:tr h="70267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2.2.1, UC0 - User Login</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M0</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The user opens application</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dirty="0">
                          <a:effectLst/>
                          <a:latin typeface="+mj-lt"/>
                          <a:ea typeface="Times New Roman"/>
                          <a:cs typeface="Times New Roman"/>
                        </a:rPr>
                        <a:t>The user has not yet logon on application</a:t>
                      </a:r>
                      <a:endParaRPr lang="en-US" sz="2000" dirty="0">
                        <a:effectLst/>
                        <a:latin typeface="+mj-lt"/>
                        <a:ea typeface="Times"/>
                        <a:cs typeface="Times New Roman"/>
                      </a:endParaRPr>
                    </a:p>
                  </a:txBody>
                  <a:tcPr marL="68580" marR="68580" marT="0" marB="0"/>
                </a:tc>
              </a:tr>
              <a:tr h="235995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 pos="457200" algn="l"/>
                        </a:tabLst>
                      </a:pPr>
                      <a:r>
                        <a:rPr lang="en-GB" sz="2000">
                          <a:effectLst/>
                          <a:latin typeface="+mj-lt"/>
                          <a:ea typeface="Times New Roman"/>
                          <a:cs typeface="Times New Roman"/>
                        </a:rPr>
                        <a:t>The user opens the application</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a:effectLst/>
                          <a:latin typeface="+mj-lt"/>
                          <a:ea typeface="Times New Roman"/>
                          <a:cs typeface="Times New Roman"/>
                        </a:rPr>
                        <a:t>The system displays login by email, Google or Facebook.</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a:effectLst/>
                          <a:latin typeface="+mj-lt"/>
                          <a:ea typeface="Times New Roman"/>
                          <a:cs typeface="Times New Roman"/>
                        </a:rPr>
                        <a:t>The user enters the credentials and selects Register.</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a:effectLst/>
                          <a:latin typeface="+mj-lt"/>
                          <a:ea typeface="Times New Roman"/>
                          <a:cs typeface="Times New Roman"/>
                        </a:rPr>
                        <a:t>The system will send a verification email to user.</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a:effectLst/>
                          <a:latin typeface="+mj-lt"/>
                          <a:ea typeface="Times New Roman"/>
                          <a:cs typeface="Times New Roman"/>
                        </a:rPr>
                        <a:t>The system shows a message to the user verify the email.</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Lst>
                      </a:pPr>
                      <a:r>
                        <a:rPr lang="en-GB" sz="2000">
                          <a:effectLst/>
                          <a:latin typeface="+mj-lt"/>
                          <a:ea typeface="Times New Roman"/>
                          <a:cs typeface="Times New Roman"/>
                        </a:rPr>
                        <a:t>System hangs until confirmation of email and proceeds.</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Lst>
                      </a:pPr>
                      <a:r>
                        <a:rPr lang="en-GB" sz="2000">
                          <a:effectLst/>
                          <a:latin typeface="+mj-lt"/>
                          <a:ea typeface="Times New Roman"/>
                          <a:cs typeface="Times New Roman"/>
                        </a:rPr>
                        <a:t>System verify invitations (See 3.2.6	R1.4 - User Accepts Invitation)</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database has been updated.</a:t>
                      </a:r>
                      <a:endParaRPr lang="en-US" sz="2000">
                        <a:effectLst/>
                        <a:latin typeface="+mj-lt"/>
                        <a:ea typeface="Times"/>
                        <a:cs typeface="Times New Roman"/>
                      </a:endParaRPr>
                    </a:p>
                  </a:txBody>
                  <a:tcPr marL="68580" marR="68580" marT="0" marB="0"/>
                </a:tc>
              </a:tr>
              <a:tr h="589989">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In case of no internet, the system message user that he cannot proceed without internet</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8182644" y="291262"/>
            <a:ext cx="27932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114300" algn="l"/>
                <a:tab pos="228600" algn="l"/>
                <a:tab pos="457200" algn="l"/>
              </a:tabLst>
            </a:pPr>
            <a:r>
              <a:rPr lang="en-GB" b="1" dirty="0"/>
              <a:t>R0.2 - User Registers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0661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3998813077"/>
              </p:ext>
            </p:extLst>
          </p:nvPr>
        </p:nvGraphicFramePr>
        <p:xfrm>
          <a:off x="1197868" y="908720"/>
          <a:ext cx="9694813" cy="5760642"/>
        </p:xfrm>
        <a:graphic>
          <a:graphicData uri="http://schemas.openxmlformats.org/drawingml/2006/table">
            <a:tbl>
              <a:tblPr>
                <a:tableStyleId>{5C22544A-7EE6-4342-B048-85BDC9FD1C3A}</a:tableStyleId>
              </a:tblPr>
              <a:tblGrid>
                <a:gridCol w="2397642"/>
                <a:gridCol w="7297171"/>
              </a:tblGrid>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Use Case Name</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UC1.1 - User Manages Group</a:t>
                      </a:r>
                      <a:r>
                        <a:rPr lang="en-GB" sz="2000" spc="-15">
                          <a:effectLst/>
                          <a:latin typeface="+mj-lt"/>
                          <a:ea typeface="Times New Roman"/>
                          <a:cs typeface="Times New Roman"/>
                        </a:rPr>
                        <a:t> </a:t>
                      </a:r>
                      <a:endParaRPr lang="en-US" sz="2000">
                        <a:effectLst/>
                        <a:latin typeface="+mj-lt"/>
                        <a:ea typeface="Times"/>
                        <a:cs typeface="Times New Roman"/>
                      </a:endParaRPr>
                    </a:p>
                  </a:txBody>
                  <a:tcPr marL="68580" marR="68580" marT="0" marB="0"/>
                </a:tc>
              </a:tr>
              <a:tr h="70267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2.2.2, </a:t>
                      </a:r>
                      <a:r>
                        <a:rPr lang="en-GB" sz="2000">
                          <a:effectLst/>
                          <a:latin typeface="+mj-lt"/>
                          <a:ea typeface="Times New Roman"/>
                          <a:cs typeface="Times New Roman"/>
                        </a:rPr>
                        <a:t>UC1.1 - User Manages Group</a:t>
                      </a:r>
                      <a:r>
                        <a:rPr lang="en-GB" sz="2000" spc="-15">
                          <a:effectLst/>
                          <a:latin typeface="+mj-lt"/>
                          <a:ea typeface="Times New Roman"/>
                          <a:cs typeface="Times New Roman"/>
                        </a:rPr>
                        <a:t> </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M1, M2</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The user selects the option “Create a Group” from Main page</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The user has already logon on system</a:t>
                      </a:r>
                      <a:endParaRPr lang="en-US" sz="2000">
                        <a:effectLst/>
                        <a:latin typeface="+mj-lt"/>
                        <a:ea typeface="Times"/>
                        <a:cs typeface="Times New Roman"/>
                      </a:endParaRPr>
                    </a:p>
                  </a:txBody>
                  <a:tcPr marL="68580" marR="68580" marT="0" marB="0"/>
                </a:tc>
              </a:tr>
              <a:tr h="235995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buFont typeface="+mj-lt"/>
                        <a:buAutoNum type="arabicPeriod"/>
                        <a:tabLst>
                          <a:tab pos="457200" algn="l"/>
                        </a:tabLst>
                      </a:pPr>
                      <a:r>
                        <a:rPr lang="en-GB" sz="2000">
                          <a:effectLst/>
                          <a:latin typeface="+mj-lt"/>
                          <a:ea typeface="Times New Roman"/>
                          <a:cs typeface="Times New Roman"/>
                        </a:rPr>
                        <a:t>The user selects the users to add (from past events) or inputs the other users email.</a:t>
                      </a:r>
                      <a:endParaRPr lang="en-US" sz="2000">
                        <a:effectLst/>
                        <a:latin typeface="+mj-lt"/>
                        <a:cs typeface="Times New Roman"/>
                      </a:endParaRPr>
                    </a:p>
                    <a:p>
                      <a:pPr marL="342900" lvl="0" indent="-342900">
                        <a:buFont typeface="+mj-lt"/>
                        <a:buAutoNum type="arabicPeriod"/>
                        <a:tabLst>
                          <a:tab pos="457200" algn="l"/>
                        </a:tabLst>
                      </a:pPr>
                      <a:r>
                        <a:rPr lang="en-GB" sz="2000">
                          <a:effectLst/>
                          <a:latin typeface="+mj-lt"/>
                          <a:ea typeface="Times New Roman"/>
                          <a:cs typeface="Times New Roman"/>
                        </a:rPr>
                        <a:t>The system verifies information and shows the group window</a:t>
                      </a:r>
                      <a:endParaRPr lang="en-US" sz="2000">
                        <a:effectLst/>
                        <a:latin typeface="+mj-lt"/>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database has been updated.</a:t>
                      </a:r>
                      <a:endParaRPr lang="en-US" sz="2000">
                        <a:effectLst/>
                        <a:latin typeface="+mj-lt"/>
                        <a:ea typeface="Times"/>
                        <a:cs typeface="Times New Roman"/>
                      </a:endParaRPr>
                    </a:p>
                  </a:txBody>
                  <a:tcPr marL="68580" marR="68580" marT="0" marB="0"/>
                </a:tc>
              </a:tr>
              <a:tr h="589989">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In case of no internet, the system message user that he cannot</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7462564" y="315824"/>
            <a:ext cx="34617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114300" algn="l"/>
                <a:tab pos="228600" algn="l"/>
                <a:tab pos="457200" algn="l"/>
              </a:tabLst>
            </a:pPr>
            <a:r>
              <a:rPr lang="en-GB" b="1" dirty="0"/>
              <a:t>R1.1 - User Creates Group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580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4094179777"/>
              </p:ext>
            </p:extLst>
          </p:nvPr>
        </p:nvGraphicFramePr>
        <p:xfrm>
          <a:off x="1153678" y="1124744"/>
          <a:ext cx="9694813" cy="5142623"/>
        </p:xfrm>
        <a:graphic>
          <a:graphicData uri="http://schemas.openxmlformats.org/drawingml/2006/table">
            <a:tbl>
              <a:tblPr>
                <a:tableStyleId>{5C22544A-7EE6-4342-B048-85BDC9FD1C3A}</a:tableStyleId>
              </a:tblPr>
              <a:tblGrid>
                <a:gridCol w="2397642"/>
                <a:gridCol w="7297171"/>
              </a:tblGrid>
              <a:tr h="351337">
                <a:tc>
                  <a:txBody>
                    <a:bodyPr/>
                    <a:lstStyle/>
                    <a:p>
                      <a:pPr>
                        <a:spcAft>
                          <a:spcPts val="0"/>
                        </a:spcAft>
                        <a:tabLst>
                          <a:tab pos="114300" algn="l"/>
                          <a:tab pos="228600" algn="l"/>
                          <a:tab pos="457200" algn="l"/>
                        </a:tabLst>
                      </a:pPr>
                      <a:r>
                        <a:rPr lang="en-GB" sz="2000" b="1" spc="-15" dirty="0">
                          <a:effectLst/>
                          <a:latin typeface="+mj-lt"/>
                          <a:ea typeface="Times New Roman"/>
                          <a:cs typeface="Times New Roman"/>
                        </a:rPr>
                        <a:t>Use Case Name</a:t>
                      </a:r>
                      <a:endParaRPr lang="en-US" sz="2000" dirty="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dirty="0">
                          <a:effectLst/>
                          <a:latin typeface="+mj-lt"/>
                          <a:ea typeface="Times New Roman"/>
                          <a:cs typeface="Times New Roman"/>
                        </a:rPr>
                        <a:t>UC1.1 - User Manages Group</a:t>
                      </a:r>
                      <a:r>
                        <a:rPr lang="en-GB" sz="2000" spc="-15" dirty="0">
                          <a:effectLst/>
                          <a:latin typeface="+mj-lt"/>
                          <a:ea typeface="Times New Roman"/>
                          <a:cs typeface="Times New Roman"/>
                        </a:rPr>
                        <a:t> </a:t>
                      </a:r>
                      <a:endParaRPr lang="en-US" sz="2000" dirty="0">
                        <a:effectLst/>
                        <a:latin typeface="+mj-lt"/>
                        <a:ea typeface="Times"/>
                        <a:cs typeface="Times New Roman"/>
                      </a:endParaRPr>
                    </a:p>
                  </a:txBody>
                  <a:tcPr marL="68580" marR="68580" marT="0" marB="0"/>
                </a:tc>
              </a:tr>
              <a:tr h="70267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2.2.2, </a:t>
                      </a:r>
                      <a:r>
                        <a:rPr lang="en-GB" sz="2000">
                          <a:effectLst/>
                          <a:latin typeface="+mj-lt"/>
                          <a:ea typeface="Times New Roman"/>
                          <a:cs typeface="Times New Roman"/>
                        </a:rPr>
                        <a:t>UC1.1 - User Manages Group</a:t>
                      </a:r>
                      <a:r>
                        <a:rPr lang="en-GB" sz="2000" spc="-15">
                          <a:effectLst/>
                          <a:latin typeface="+mj-lt"/>
                          <a:ea typeface="Times New Roman"/>
                          <a:cs typeface="Times New Roman"/>
                        </a:rPr>
                        <a:t> </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M1, M2</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The user selects the group from Main page or select the associated group from the event page.</a:t>
                      </a:r>
                      <a:r>
                        <a:rPr lang="en-GB" sz="2000" spc="-15">
                          <a:effectLst/>
                          <a:latin typeface="+mj-lt"/>
                          <a:ea typeface="Times New Roman"/>
                          <a:cs typeface="Times New Roman"/>
                        </a:rPr>
                        <a:t> </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The user has already logon on system</a:t>
                      </a:r>
                      <a:endParaRPr lang="en-US" sz="2000">
                        <a:effectLst/>
                        <a:latin typeface="+mj-lt"/>
                        <a:ea typeface="Times"/>
                        <a:cs typeface="Times New Roman"/>
                      </a:endParaRPr>
                    </a:p>
                  </a:txBody>
                  <a:tcPr marL="68580" marR="68580" marT="0" marB="0"/>
                </a:tc>
              </a:tr>
              <a:tr h="122541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Lst>
                      </a:pPr>
                      <a:r>
                        <a:rPr lang="en-GB" sz="2000" spc="-15" dirty="0">
                          <a:effectLst/>
                          <a:latin typeface="+mj-lt"/>
                          <a:ea typeface="Times New Roman"/>
                          <a:cs typeface="Times New Roman"/>
                        </a:rPr>
                        <a:t>The system shows all the users and permission of that group.</a:t>
                      </a:r>
                      <a:endParaRPr lang="en-US" sz="2000" dirty="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users that were invited but not accepted the invitation yet will appear in grey.</a:t>
                      </a:r>
                      <a:endParaRPr lang="en-US" sz="2000">
                        <a:effectLst/>
                        <a:latin typeface="+mj-lt"/>
                        <a:ea typeface="Times"/>
                        <a:cs typeface="Times New Roman"/>
                      </a:endParaRPr>
                    </a:p>
                  </a:txBody>
                  <a:tcPr marL="68580" marR="68580" marT="0" marB="0"/>
                </a:tc>
              </a:tr>
              <a:tr h="589989">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7462564" y="315824"/>
            <a:ext cx="33859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114300" algn="l"/>
                <a:tab pos="228600" algn="l"/>
                <a:tab pos="457200" algn="l"/>
              </a:tabLst>
            </a:pPr>
            <a:r>
              <a:rPr lang="en-GB" b="1" dirty="0"/>
              <a:t>R1.2 - User Checks Group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7629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Goals</a:t>
            </a:r>
            <a:endParaRPr lang="en-US" dirty="0"/>
          </a:p>
        </p:txBody>
      </p:sp>
      <p:sp>
        <p:nvSpPr>
          <p:cNvPr id="3" name="Marcador de Posição de Conteúdo 2"/>
          <p:cNvSpPr>
            <a:spLocks noGrp="1"/>
          </p:cNvSpPr>
          <p:nvPr>
            <p:ph idx="1"/>
          </p:nvPr>
        </p:nvSpPr>
        <p:spPr/>
        <p:txBody>
          <a:bodyPr/>
          <a:lstStyle/>
          <a:p>
            <a:endParaRPr lang="en-US"/>
          </a:p>
        </p:txBody>
      </p:sp>
      <p:pic>
        <p:nvPicPr>
          <p:cNvPr id="1026" name="Picture 2" descr="Jogu_an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7" y="1916832"/>
            <a:ext cx="12088289"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89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1598572651"/>
              </p:ext>
            </p:extLst>
          </p:nvPr>
        </p:nvGraphicFramePr>
        <p:xfrm>
          <a:off x="1143740" y="1196752"/>
          <a:ext cx="9694813" cy="4626097"/>
        </p:xfrm>
        <a:graphic>
          <a:graphicData uri="http://schemas.openxmlformats.org/drawingml/2006/table">
            <a:tbl>
              <a:tblPr>
                <a:tableStyleId>{5C22544A-7EE6-4342-B048-85BDC9FD1C3A}</a:tableStyleId>
              </a:tblPr>
              <a:tblGrid>
                <a:gridCol w="2397642"/>
                <a:gridCol w="7297171"/>
              </a:tblGrid>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Use Case Name</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UC1.1 - User Manages Group</a:t>
                      </a:r>
                      <a:endParaRPr lang="en-US" sz="2000">
                        <a:effectLst/>
                        <a:latin typeface="+mj-lt"/>
                        <a:ea typeface="Times"/>
                        <a:cs typeface="Times New Roman"/>
                      </a:endParaRPr>
                    </a:p>
                  </a:txBody>
                  <a:tcPr marL="68580" marR="68580" marT="0" marB="0"/>
                </a:tc>
              </a:tr>
              <a:tr h="70267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2.2.2, </a:t>
                      </a:r>
                      <a:r>
                        <a:rPr lang="en-GB" sz="2000">
                          <a:effectLst/>
                          <a:latin typeface="+mj-lt"/>
                          <a:ea typeface="Times New Roman"/>
                          <a:cs typeface="Times New Roman"/>
                        </a:rPr>
                        <a:t>UC1.1 - User Manages Group</a:t>
                      </a:r>
                      <a:r>
                        <a:rPr lang="en-GB" sz="2000" spc="-15">
                          <a:effectLst/>
                          <a:latin typeface="+mj-lt"/>
                          <a:ea typeface="Times New Roman"/>
                          <a:cs typeface="Times New Roman"/>
                        </a:rPr>
                        <a:t> </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M1, M2</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The user selects the group from Main page</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user has to have administrator permissions in the group.</a:t>
                      </a:r>
                      <a:endParaRPr lang="en-US" sz="2000">
                        <a:effectLst/>
                        <a:latin typeface="+mj-lt"/>
                        <a:ea typeface="Times"/>
                        <a:cs typeface="Times New Roman"/>
                      </a:endParaRPr>
                    </a:p>
                  </a:txBody>
                  <a:tcPr marL="68580" marR="68580" marT="0" marB="0"/>
                </a:tc>
              </a:tr>
              <a:tr h="122541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Lst>
                      </a:pPr>
                      <a:r>
                        <a:rPr lang="en-GB" sz="2000" spc="-15">
                          <a:effectLst/>
                          <a:latin typeface="+mj-lt"/>
                          <a:ea typeface="Times New Roman"/>
                          <a:cs typeface="Times New Roman"/>
                        </a:rPr>
                        <a:t>The user select a user from the group and can:</a:t>
                      </a:r>
                      <a:endParaRPr lang="en-US" sz="2000">
                        <a:effectLst/>
                        <a:latin typeface="+mj-lt"/>
                        <a:ea typeface="Times"/>
                        <a:cs typeface="Times New Roman"/>
                      </a:endParaRPr>
                    </a:p>
                    <a:p>
                      <a:pPr marL="742950" lvl="1" indent="-285750">
                        <a:spcAft>
                          <a:spcPts val="0"/>
                        </a:spcAft>
                        <a:buFont typeface="+mj-lt"/>
                        <a:buAutoNum type="alphaLcPeriod"/>
                        <a:tabLst>
                          <a:tab pos="114300" algn="l"/>
                          <a:tab pos="228600" algn="l"/>
                          <a:tab pos="457200" algn="l"/>
                        </a:tabLst>
                      </a:pPr>
                      <a:r>
                        <a:rPr lang="en-GB" sz="2000" spc="-15">
                          <a:effectLst/>
                          <a:latin typeface="+mj-lt"/>
                          <a:ea typeface="Times New Roman"/>
                          <a:cs typeface="Times New Roman"/>
                        </a:rPr>
                        <a:t>Add Admin permissions</a:t>
                      </a:r>
                      <a:endParaRPr lang="en-US" sz="2000">
                        <a:effectLst/>
                        <a:latin typeface="+mj-lt"/>
                        <a:ea typeface="Times"/>
                        <a:cs typeface="Times New Roman"/>
                      </a:endParaRPr>
                    </a:p>
                    <a:p>
                      <a:pPr marL="742950" lvl="1" indent="-285750">
                        <a:spcAft>
                          <a:spcPts val="0"/>
                        </a:spcAft>
                        <a:buFont typeface="+mj-lt"/>
                        <a:buAutoNum type="alphaLcPeriod"/>
                        <a:tabLst>
                          <a:tab pos="114300" algn="l"/>
                          <a:tab pos="228600" algn="l"/>
                          <a:tab pos="457200" algn="l"/>
                        </a:tabLst>
                      </a:pPr>
                      <a:r>
                        <a:rPr lang="en-GB" sz="2000" spc="-15">
                          <a:effectLst/>
                          <a:latin typeface="+mj-lt"/>
                          <a:ea typeface="Times New Roman"/>
                          <a:cs typeface="Times New Roman"/>
                        </a:rPr>
                        <a:t>Remove user</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user can still add new users (see </a:t>
                      </a:r>
                      <a:r>
                        <a:rPr lang="en-GB" sz="2000">
                          <a:effectLst/>
                          <a:latin typeface="+mj-lt"/>
                          <a:ea typeface="Times New Roman"/>
                          <a:cs typeface="Times New Roman"/>
                        </a:rPr>
                        <a:t>R1.1</a:t>
                      </a:r>
                      <a:r>
                        <a:rPr lang="en-GB" sz="2000" spc="-15">
                          <a:effectLst/>
                          <a:latin typeface="+mj-lt"/>
                          <a:ea typeface="Times New Roman"/>
                          <a:cs typeface="Times New Roman"/>
                        </a:rPr>
                        <a:t>)</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database has been updated.</a:t>
                      </a:r>
                      <a:endParaRPr lang="en-US" sz="2000">
                        <a:effectLst/>
                        <a:latin typeface="+mj-lt"/>
                        <a:ea typeface="Times"/>
                        <a:cs typeface="Times New Roman"/>
                      </a:endParaRPr>
                    </a:p>
                  </a:txBody>
                  <a:tcPr marL="68580" marR="68580" marT="0" marB="0"/>
                </a:tc>
              </a:tr>
              <a:tr h="589989">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In case of no internet, the system message user that he cannot</a:t>
                      </a:r>
                      <a:endParaRPr lang="en-US" sz="2000">
                        <a:effectLst/>
                        <a:latin typeface="+mj-lt"/>
                        <a:ea typeface="Times"/>
                        <a:cs typeface="Times New Roman"/>
                      </a:endParaRPr>
                    </a:p>
                  </a:txBody>
                  <a:tcPr marL="68580" marR="68580" marT="0" marB="0"/>
                </a:tc>
              </a:tr>
              <a:tr h="351337">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7462564" y="315824"/>
            <a:ext cx="33759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114300" algn="l"/>
                <a:tab pos="228600" algn="l"/>
                <a:tab pos="457200" algn="l"/>
              </a:tabLst>
            </a:pPr>
            <a:r>
              <a:rPr lang="en-GB" b="1" dirty="0"/>
              <a:t>R1.3 - Admin Edits Group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286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3481403126"/>
              </p:ext>
            </p:extLst>
          </p:nvPr>
        </p:nvGraphicFramePr>
        <p:xfrm>
          <a:off x="1118931" y="831078"/>
          <a:ext cx="9694813" cy="5808308"/>
        </p:xfrm>
        <a:graphic>
          <a:graphicData uri="http://schemas.openxmlformats.org/drawingml/2006/table">
            <a:tbl>
              <a:tblPr>
                <a:tableStyleId>{5C22544A-7EE6-4342-B048-85BDC9FD1C3A}</a:tableStyleId>
              </a:tblPr>
              <a:tblGrid>
                <a:gridCol w="2397642"/>
                <a:gridCol w="7297171"/>
              </a:tblGrid>
              <a:tr h="298253">
                <a:tc>
                  <a:txBody>
                    <a:bodyPr/>
                    <a:lstStyle/>
                    <a:p>
                      <a:pPr>
                        <a:spcAft>
                          <a:spcPts val="0"/>
                        </a:spcAft>
                        <a:tabLst>
                          <a:tab pos="114300" algn="l"/>
                          <a:tab pos="228600" algn="l"/>
                          <a:tab pos="457200" algn="l"/>
                        </a:tabLst>
                      </a:pPr>
                      <a:r>
                        <a:rPr lang="en-GB" sz="2000" b="1" spc="-15" dirty="0">
                          <a:effectLst/>
                          <a:latin typeface="+mj-lt"/>
                          <a:ea typeface="Times New Roman"/>
                          <a:cs typeface="Times New Roman"/>
                        </a:rPr>
                        <a:t>Use Case Name</a:t>
                      </a:r>
                      <a:endParaRPr lang="en-US" sz="2000" dirty="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UC1.2 - User Accepts Invitation</a:t>
                      </a:r>
                      <a:endParaRPr lang="en-US" sz="2000">
                        <a:effectLst/>
                        <a:latin typeface="+mj-lt"/>
                        <a:ea typeface="Times"/>
                        <a:cs typeface="Times New Roman"/>
                      </a:endParaRPr>
                    </a:p>
                  </a:txBody>
                  <a:tcPr marL="68580" marR="68580" marT="0" marB="0"/>
                </a:tc>
              </a:tr>
              <a:tr h="596505">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2.2.2, </a:t>
                      </a:r>
                      <a:r>
                        <a:rPr lang="en-GB" sz="2000">
                          <a:effectLst/>
                          <a:latin typeface="+mj-lt"/>
                          <a:ea typeface="Times New Roman"/>
                          <a:cs typeface="Times New Roman"/>
                        </a:rPr>
                        <a:t>UC1.2 - User Accepts Invitation</a:t>
                      </a:r>
                      <a:r>
                        <a:rPr lang="en-GB" sz="2000" spc="-15">
                          <a:effectLst/>
                          <a:latin typeface="+mj-lt"/>
                          <a:ea typeface="Times New Roman"/>
                          <a:cs typeface="Times New Roman"/>
                        </a:rPr>
                        <a:t> </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M2</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“Other” user add “this” user to a group</a:t>
                      </a:r>
                      <a:endParaRPr lang="en-US" sz="2000">
                        <a:effectLst/>
                        <a:latin typeface="+mj-lt"/>
                        <a:ea typeface="Times"/>
                        <a:cs typeface="Times New Roman"/>
                      </a:endParaRPr>
                    </a:p>
                  </a:txBody>
                  <a:tcPr marL="68580" marR="68580" marT="0" marB="0"/>
                </a:tc>
              </a:tr>
              <a:tr h="51749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user has to be invited to enter a group and user must have an email.</a:t>
                      </a:r>
                      <a:endParaRPr lang="en-US" sz="2000">
                        <a:effectLst/>
                        <a:latin typeface="+mj-lt"/>
                        <a:ea typeface="Times"/>
                        <a:cs typeface="Times New Roman"/>
                      </a:endParaRPr>
                    </a:p>
                  </a:txBody>
                  <a:tcPr marL="68580" marR="68580" marT="0" marB="0"/>
                </a:tc>
              </a:tr>
              <a:tr h="104026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Lst>
                      </a:pPr>
                      <a:r>
                        <a:rPr lang="en-GB" sz="2000" spc="-15" dirty="0">
                          <a:effectLst/>
                          <a:latin typeface="+mj-lt"/>
                          <a:ea typeface="Times New Roman"/>
                          <a:cs typeface="Times New Roman"/>
                        </a:rPr>
                        <a:t>User receives an email with an invitation link</a:t>
                      </a:r>
                      <a:endParaRPr lang="en-US" sz="2000" dirty="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Lst>
                      </a:pPr>
                      <a:r>
                        <a:rPr lang="en-GB" sz="2000" spc="-15" dirty="0">
                          <a:effectLst/>
                          <a:latin typeface="+mj-lt"/>
                          <a:ea typeface="Times New Roman"/>
                          <a:cs typeface="Times New Roman"/>
                        </a:rPr>
                        <a:t>When user access the link, the system adds the user to the group automatically without user open the app.</a:t>
                      </a:r>
                      <a:endParaRPr lang="en-US" sz="2000" dirty="0">
                        <a:effectLst/>
                        <a:latin typeface="+mj-lt"/>
                        <a:ea typeface="Times"/>
                        <a:cs typeface="Times New Roman"/>
                      </a:endParaRPr>
                    </a:p>
                  </a:txBody>
                  <a:tcPr marL="68580" marR="68580" marT="0" marB="0"/>
                </a:tc>
              </a:tr>
              <a:tr h="155248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If there the user had not created an account:</a:t>
                      </a:r>
                      <a:endParaRPr lang="en-US" sz="2000" dirty="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Lst>
                      </a:pPr>
                      <a:r>
                        <a:rPr lang="en-GB" sz="2000" spc="-15" dirty="0">
                          <a:effectLst/>
                          <a:latin typeface="+mj-lt"/>
                          <a:ea typeface="Times New Roman"/>
                          <a:cs typeface="Times New Roman"/>
                        </a:rPr>
                        <a:t>User receives an email with an invitation link</a:t>
                      </a:r>
                      <a:endParaRPr lang="en-US" sz="2000" dirty="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Lst>
                      </a:pPr>
                      <a:r>
                        <a:rPr lang="en-GB" sz="2000" spc="-15" dirty="0">
                          <a:effectLst/>
                          <a:latin typeface="+mj-lt"/>
                          <a:ea typeface="Times New Roman"/>
                          <a:cs typeface="Times New Roman"/>
                        </a:rPr>
                        <a:t>When user access the link, the system adds the email user to group.</a:t>
                      </a:r>
                      <a:endParaRPr lang="en-US" sz="2000" dirty="0">
                        <a:effectLst/>
                        <a:latin typeface="+mj-lt"/>
                        <a:ea typeface="Times"/>
                        <a:cs typeface="Times New Roman"/>
                      </a:endParaRPr>
                    </a:p>
                    <a:p>
                      <a:pPr>
                        <a:spcAft>
                          <a:spcPts val="0"/>
                        </a:spcAft>
                        <a:tabLst>
                          <a:tab pos="114300" algn="l"/>
                          <a:tab pos="228600" algn="l"/>
                          <a:tab pos="457200" algn="l"/>
                        </a:tabLst>
                      </a:pPr>
                      <a:r>
                        <a:rPr lang="en-GB" sz="2000" spc="-15" dirty="0">
                          <a:effectLst/>
                          <a:latin typeface="+mj-lt"/>
                          <a:ea typeface="Times New Roman"/>
                          <a:cs typeface="Times New Roman"/>
                        </a:rPr>
                        <a:t>When the user Register the email, the system checks if the email is already associated with any Group.</a:t>
                      </a:r>
                      <a:endParaRPr lang="en-US" sz="2000" dirty="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database has been updated.</a:t>
                      </a:r>
                      <a:endParaRPr lang="en-US" sz="2000">
                        <a:effectLst/>
                        <a:latin typeface="+mj-lt"/>
                        <a:ea typeface="Times"/>
                        <a:cs typeface="Times New Roman"/>
                      </a:endParaRPr>
                    </a:p>
                  </a:txBody>
                  <a:tcPr marL="68580" marR="68580" marT="0" marB="0"/>
                </a:tc>
              </a:tr>
              <a:tr h="500846">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In case of no internet, the system message user that he cannot</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6886500" y="315824"/>
            <a:ext cx="39322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114300" algn="l"/>
                <a:tab pos="228600" algn="l"/>
                <a:tab pos="457200" algn="l"/>
              </a:tabLst>
            </a:pPr>
            <a:r>
              <a:rPr lang="en-GB" b="1" dirty="0"/>
              <a:t>R1.4 - User Accepts Invitation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1108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4102563841"/>
              </p:ext>
            </p:extLst>
          </p:nvPr>
        </p:nvGraphicFramePr>
        <p:xfrm>
          <a:off x="1118931" y="831078"/>
          <a:ext cx="9694813" cy="5796600"/>
        </p:xfrm>
        <a:graphic>
          <a:graphicData uri="http://schemas.openxmlformats.org/drawingml/2006/table">
            <a:tbl>
              <a:tblPr>
                <a:tableStyleId>{5C22544A-7EE6-4342-B048-85BDC9FD1C3A}</a:tableStyleId>
              </a:tblPr>
              <a:tblGrid>
                <a:gridCol w="2397642"/>
                <a:gridCol w="7297171"/>
              </a:tblGrid>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Use Case Name</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UC1.3 - Admin Adds Event to Group</a:t>
                      </a:r>
                      <a:endParaRPr lang="en-US" sz="2000">
                        <a:effectLst/>
                        <a:latin typeface="+mj-lt"/>
                        <a:ea typeface="Times"/>
                        <a:cs typeface="Times New Roman"/>
                      </a:endParaRPr>
                    </a:p>
                  </a:txBody>
                  <a:tcPr marL="68580" marR="68580" marT="0" marB="0"/>
                </a:tc>
              </a:tr>
              <a:tr h="596505">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2.2.2, </a:t>
                      </a:r>
                      <a:r>
                        <a:rPr lang="en-GB" sz="2000">
                          <a:effectLst/>
                          <a:latin typeface="+mj-lt"/>
                          <a:ea typeface="Times New Roman"/>
                          <a:cs typeface="Times New Roman"/>
                        </a:rPr>
                        <a:t>UC1.3 - Admin Adds Event to Group</a:t>
                      </a:r>
                      <a:r>
                        <a:rPr lang="en-GB" sz="2000" spc="-15">
                          <a:effectLst/>
                          <a:latin typeface="+mj-lt"/>
                          <a:ea typeface="Times New Roman"/>
                          <a:cs typeface="Times New Roman"/>
                        </a:rPr>
                        <a:t> </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M1, M2, M3</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 pos="457200" algn="l"/>
                        </a:tabLst>
                      </a:pPr>
                      <a:r>
                        <a:rPr lang="en-GB" sz="2000">
                          <a:effectLst/>
                          <a:latin typeface="+mj-lt"/>
                          <a:ea typeface="Times New Roman"/>
                          <a:cs typeface="Times New Roman"/>
                        </a:rPr>
                        <a:t>The user selects option “Add Event” from group page.</a:t>
                      </a:r>
                      <a:endParaRPr lang="en-US" sz="2000">
                        <a:effectLst/>
                        <a:latin typeface="+mj-lt"/>
                        <a:ea typeface="Times"/>
                        <a:cs typeface="Times New Roman"/>
                      </a:endParaRPr>
                    </a:p>
                  </a:txBody>
                  <a:tcPr marL="68580" marR="68580" marT="0" marB="0"/>
                </a:tc>
              </a:tr>
              <a:tr h="51749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The user has already logon on system</a:t>
                      </a:r>
                      <a:endParaRPr lang="en-US" sz="2000">
                        <a:effectLst/>
                        <a:latin typeface="+mj-lt"/>
                        <a:ea typeface="Times"/>
                        <a:cs typeface="Times New Roman"/>
                      </a:endParaRPr>
                    </a:p>
                  </a:txBody>
                  <a:tcPr marL="68580" marR="68580" marT="0" marB="0"/>
                </a:tc>
              </a:tr>
              <a:tr h="104026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 pos="457200" algn="l"/>
                        </a:tabLst>
                      </a:pPr>
                      <a:r>
                        <a:rPr lang="en-GB" sz="2000" dirty="0">
                          <a:effectLst/>
                          <a:latin typeface="+mj-lt"/>
                          <a:ea typeface="Times New Roman"/>
                          <a:cs typeface="Times New Roman"/>
                        </a:rPr>
                        <a:t>The user selects option “Add Event” from group page </a:t>
                      </a:r>
                      <a:endParaRPr lang="en-US" sz="2000" dirty="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dirty="0">
                          <a:effectLst/>
                          <a:latin typeface="+mj-lt"/>
                          <a:ea typeface="Times New Roman"/>
                          <a:cs typeface="Times New Roman"/>
                        </a:rPr>
                        <a:t>The system show list of events associated with group and an option to create a new one.</a:t>
                      </a:r>
                      <a:endParaRPr lang="en-US" sz="2000" dirty="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dirty="0">
                          <a:effectLst/>
                          <a:latin typeface="+mj-lt"/>
                          <a:ea typeface="Times New Roman"/>
                          <a:cs typeface="Times New Roman"/>
                        </a:rPr>
                        <a:t>The user can:</a:t>
                      </a:r>
                      <a:endParaRPr lang="en-US" sz="2000" dirty="0">
                        <a:effectLst/>
                        <a:latin typeface="+mj-lt"/>
                        <a:ea typeface="Times"/>
                        <a:cs typeface="Times New Roman"/>
                      </a:endParaRPr>
                    </a:p>
                    <a:p>
                      <a:pPr marL="742950" lvl="1" indent="-285750">
                        <a:spcAft>
                          <a:spcPts val="0"/>
                        </a:spcAft>
                        <a:buFont typeface="+mj-lt"/>
                        <a:buAutoNum type="alphaLcPeriod"/>
                        <a:tabLst>
                          <a:tab pos="114300" algn="l"/>
                          <a:tab pos="228600" algn="l"/>
                          <a:tab pos="457200" algn="l"/>
                          <a:tab pos="457200" algn="l"/>
                        </a:tabLst>
                      </a:pPr>
                      <a:r>
                        <a:rPr lang="en-GB" sz="2000" dirty="0">
                          <a:effectLst/>
                          <a:latin typeface="+mj-lt"/>
                          <a:ea typeface="Times New Roman"/>
                          <a:cs typeface="Times New Roman"/>
                        </a:rPr>
                        <a:t>Select an already created event to repeat</a:t>
                      </a:r>
                      <a:endParaRPr lang="en-US" sz="2000" dirty="0">
                        <a:effectLst/>
                        <a:latin typeface="+mj-lt"/>
                        <a:ea typeface="Times"/>
                        <a:cs typeface="Times New Roman"/>
                      </a:endParaRPr>
                    </a:p>
                    <a:p>
                      <a:pPr marL="742950" lvl="1" indent="-285750">
                        <a:spcAft>
                          <a:spcPts val="0"/>
                        </a:spcAft>
                        <a:buFont typeface="+mj-lt"/>
                        <a:buAutoNum type="alphaLcPeriod"/>
                        <a:tabLst>
                          <a:tab pos="114300" algn="l"/>
                          <a:tab pos="228600" algn="l"/>
                          <a:tab pos="457200" algn="l"/>
                          <a:tab pos="457200" algn="l"/>
                        </a:tabLst>
                      </a:pPr>
                      <a:r>
                        <a:rPr lang="en-GB" sz="2000" dirty="0">
                          <a:effectLst/>
                          <a:latin typeface="+mj-lt"/>
                          <a:ea typeface="Times New Roman"/>
                          <a:cs typeface="Times New Roman"/>
                        </a:rPr>
                        <a:t>Create a new event (see R2.1 - User Creates Event)</a:t>
                      </a:r>
                      <a:endParaRPr lang="en-US" sz="2000" dirty="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dirty="0">
                          <a:effectLst/>
                          <a:latin typeface="+mj-lt"/>
                          <a:ea typeface="Times New Roman"/>
                          <a:cs typeface="Times New Roman"/>
                        </a:rPr>
                        <a:t>The system returns back from the Group page with the new event listed.</a:t>
                      </a:r>
                      <a:endParaRPr lang="en-US" sz="2000" dirty="0">
                        <a:effectLst/>
                        <a:latin typeface="+mj-lt"/>
                        <a:ea typeface="Times"/>
                        <a:cs typeface="Times New Roman"/>
                      </a:endParaRPr>
                    </a:p>
                  </a:txBody>
                  <a:tcPr marL="68580" marR="68580" marT="0" marB="0"/>
                </a:tc>
              </a:tr>
              <a:tr h="511060">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In step 3, user can go back.</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database has been updated.</a:t>
                      </a:r>
                      <a:endParaRPr lang="en-US" sz="2000">
                        <a:effectLst/>
                        <a:latin typeface="+mj-lt"/>
                        <a:ea typeface="Times"/>
                        <a:cs typeface="Times New Roman"/>
                      </a:endParaRPr>
                    </a:p>
                  </a:txBody>
                  <a:tcPr marL="68580" marR="68580" marT="0" marB="0"/>
                </a:tc>
              </a:tr>
              <a:tr h="500846">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In case of no internet, the system message user that he cannot</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6310436" y="288748"/>
            <a:ext cx="4516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114300" algn="l"/>
                <a:tab pos="228600" algn="l"/>
                <a:tab pos="457200" algn="l"/>
              </a:tabLst>
            </a:pPr>
            <a:r>
              <a:rPr lang="en-GB" b="1" dirty="0"/>
              <a:t>R1.5 - Admin Adds Event to Group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6550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2511610760"/>
              </p:ext>
            </p:extLst>
          </p:nvPr>
        </p:nvGraphicFramePr>
        <p:xfrm>
          <a:off x="1036684" y="1124744"/>
          <a:ext cx="9694813" cy="4882200"/>
        </p:xfrm>
        <a:graphic>
          <a:graphicData uri="http://schemas.openxmlformats.org/drawingml/2006/table">
            <a:tbl>
              <a:tblPr>
                <a:tableStyleId>{5C22544A-7EE6-4342-B048-85BDC9FD1C3A}</a:tableStyleId>
              </a:tblPr>
              <a:tblGrid>
                <a:gridCol w="2397642"/>
                <a:gridCol w="7297171"/>
              </a:tblGrid>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Use Case Name</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UC2.1 - User Manages Event </a:t>
                      </a:r>
                      <a:endParaRPr lang="en-US" sz="2000">
                        <a:effectLst/>
                        <a:latin typeface="+mj-lt"/>
                        <a:ea typeface="Times"/>
                        <a:cs typeface="Times New Roman"/>
                      </a:endParaRPr>
                    </a:p>
                  </a:txBody>
                  <a:tcPr marL="68580" marR="68580" marT="0" marB="0"/>
                </a:tc>
              </a:tr>
              <a:tr h="596505">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2.2.3, </a:t>
                      </a:r>
                      <a:r>
                        <a:rPr lang="en-GB" sz="2000">
                          <a:effectLst/>
                          <a:latin typeface="+mj-lt"/>
                          <a:ea typeface="Times New Roman"/>
                          <a:cs typeface="Times New Roman"/>
                        </a:rPr>
                        <a:t>UC2.1 - User Manages Event</a:t>
                      </a:r>
                      <a:r>
                        <a:rPr lang="en-GB" sz="2000" spc="-15">
                          <a:effectLst/>
                          <a:latin typeface="+mj-lt"/>
                          <a:ea typeface="Times New Roman"/>
                          <a:cs typeface="Times New Roman"/>
                        </a:rPr>
                        <a:t> </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M2, M3</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The user selects the option “Add an Event” from Group page (see R1.5 - Admin Adds Event to Group) </a:t>
                      </a:r>
                      <a:endParaRPr lang="en-US" sz="2000">
                        <a:effectLst/>
                        <a:latin typeface="+mj-lt"/>
                        <a:ea typeface="Times"/>
                        <a:cs typeface="Times New Roman"/>
                      </a:endParaRPr>
                    </a:p>
                  </a:txBody>
                  <a:tcPr marL="68580" marR="68580" marT="0" marB="0"/>
                </a:tc>
              </a:tr>
              <a:tr h="51749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group has to already be created.</a:t>
                      </a:r>
                      <a:endParaRPr lang="en-US" sz="2000">
                        <a:effectLst/>
                        <a:latin typeface="+mj-lt"/>
                        <a:ea typeface="Times"/>
                        <a:cs typeface="Times New Roman"/>
                      </a:endParaRPr>
                    </a:p>
                  </a:txBody>
                  <a:tcPr marL="68580" marR="68580" marT="0" marB="0"/>
                </a:tc>
              </a:tr>
              <a:tr h="104026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Lst>
                      </a:pPr>
                      <a:r>
                        <a:rPr lang="en-GB" sz="2000" spc="-15">
                          <a:effectLst/>
                          <a:latin typeface="+mj-lt"/>
                          <a:ea typeface="Times New Roman"/>
                          <a:cs typeface="Times New Roman"/>
                        </a:rPr>
                        <a:t>The system shows the event page. </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Lst>
                      </a:pPr>
                      <a:r>
                        <a:rPr lang="en-GB" sz="2000" spc="-15">
                          <a:effectLst/>
                          <a:latin typeface="+mj-lt"/>
                          <a:ea typeface="Times New Roman"/>
                          <a:cs typeface="Times New Roman"/>
                        </a:rPr>
                        <a:t>The users enter the Event info (location, date, etc.).</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Lst>
                      </a:pPr>
                      <a:r>
                        <a:rPr lang="en-GB" sz="2000">
                          <a:effectLst/>
                          <a:latin typeface="+mj-lt"/>
                          <a:ea typeface="Times New Roman"/>
                          <a:cs typeface="Times New Roman"/>
                        </a:rPr>
                        <a:t>The system returns back from the Group page with the new event listed.</a:t>
                      </a:r>
                      <a:endParaRPr lang="en-US" sz="2000">
                        <a:effectLst/>
                        <a:latin typeface="+mj-lt"/>
                        <a:ea typeface="Times"/>
                        <a:cs typeface="Times New Roman"/>
                      </a:endParaRPr>
                    </a:p>
                  </a:txBody>
                  <a:tcPr marL="68580" marR="68580" marT="0" marB="0"/>
                </a:tc>
              </a:tr>
              <a:tr h="511060">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In step 1. and 2., user can go back.</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database has been updated.</a:t>
                      </a:r>
                      <a:endParaRPr lang="en-US" sz="2000">
                        <a:effectLst/>
                        <a:latin typeface="+mj-lt"/>
                        <a:ea typeface="Times"/>
                        <a:cs typeface="Times New Roman"/>
                      </a:endParaRPr>
                    </a:p>
                  </a:txBody>
                  <a:tcPr marL="68580" marR="68580" marT="0" marB="0"/>
                </a:tc>
              </a:tr>
              <a:tr h="500846">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In case of no internet, the system message user that he cannot</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7390556" y="288747"/>
            <a:ext cx="3376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114300" algn="l"/>
                <a:tab pos="228600" algn="l"/>
                <a:tab pos="457200" algn="l"/>
              </a:tabLst>
            </a:pPr>
            <a:r>
              <a:rPr lang="en-GB" b="1" dirty="0"/>
              <a:t>R2.1 - User Creates Event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4801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1600177868"/>
              </p:ext>
            </p:extLst>
          </p:nvPr>
        </p:nvGraphicFramePr>
        <p:xfrm>
          <a:off x="1036684" y="1124744"/>
          <a:ext cx="9694813" cy="4882200"/>
        </p:xfrm>
        <a:graphic>
          <a:graphicData uri="http://schemas.openxmlformats.org/drawingml/2006/table">
            <a:tbl>
              <a:tblPr>
                <a:tableStyleId>{5C22544A-7EE6-4342-B048-85BDC9FD1C3A}</a:tableStyleId>
              </a:tblPr>
              <a:tblGrid>
                <a:gridCol w="2397642"/>
                <a:gridCol w="7297171"/>
              </a:tblGrid>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Use Case Name</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UC2.1 - User Manages Event </a:t>
                      </a:r>
                      <a:endParaRPr lang="en-US" sz="2000">
                        <a:effectLst/>
                        <a:latin typeface="+mj-lt"/>
                        <a:ea typeface="Times"/>
                        <a:cs typeface="Times New Roman"/>
                      </a:endParaRPr>
                    </a:p>
                  </a:txBody>
                  <a:tcPr marL="68580" marR="68580" marT="0" marB="0"/>
                </a:tc>
              </a:tr>
              <a:tr h="596505">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2.2.3, </a:t>
                      </a:r>
                      <a:r>
                        <a:rPr lang="en-GB" sz="2000">
                          <a:effectLst/>
                          <a:latin typeface="+mj-lt"/>
                          <a:ea typeface="Times New Roman"/>
                          <a:cs typeface="Times New Roman"/>
                        </a:rPr>
                        <a:t>UC2.1 - User Manages Event</a:t>
                      </a:r>
                      <a:r>
                        <a:rPr lang="en-GB" sz="2000" spc="-15">
                          <a:effectLst/>
                          <a:latin typeface="+mj-lt"/>
                          <a:ea typeface="Times New Roman"/>
                          <a:cs typeface="Times New Roman"/>
                        </a:rPr>
                        <a:t> </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M1, M2, M3</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user selects Event from group page or from the main page.</a:t>
                      </a:r>
                      <a:endParaRPr lang="en-US" sz="2000">
                        <a:effectLst/>
                        <a:latin typeface="+mj-lt"/>
                        <a:ea typeface="Times"/>
                        <a:cs typeface="Times New Roman"/>
                      </a:endParaRPr>
                    </a:p>
                  </a:txBody>
                  <a:tcPr marL="68580" marR="68580" marT="0" marB="0"/>
                </a:tc>
              </a:tr>
              <a:tr h="51749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 </a:t>
                      </a:r>
                      <a:endParaRPr lang="en-US" sz="2000">
                        <a:effectLst/>
                        <a:latin typeface="+mj-lt"/>
                        <a:ea typeface="Times"/>
                        <a:cs typeface="Times New Roman"/>
                      </a:endParaRPr>
                    </a:p>
                  </a:txBody>
                  <a:tcPr marL="68580" marR="68580" marT="0" marB="0"/>
                </a:tc>
              </a:tr>
              <a:tr h="104026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 pos="457200" algn="l"/>
                        </a:tabLst>
                      </a:pPr>
                      <a:r>
                        <a:rPr lang="en-GB" sz="2000" spc="-15">
                          <a:effectLst/>
                          <a:latin typeface="+mj-lt"/>
                          <a:ea typeface="Times New Roman"/>
                          <a:cs typeface="Times New Roman"/>
                        </a:rPr>
                        <a:t>The system shows:</a:t>
                      </a:r>
                      <a:endParaRPr lang="en-US" sz="2000">
                        <a:effectLst/>
                        <a:latin typeface="+mj-lt"/>
                        <a:ea typeface="Times"/>
                        <a:cs typeface="Times New Roman"/>
                      </a:endParaRPr>
                    </a:p>
                    <a:p>
                      <a:pPr marL="742950" lvl="1" indent="-285750">
                        <a:spcAft>
                          <a:spcPts val="0"/>
                        </a:spcAft>
                        <a:buFont typeface="+mj-lt"/>
                        <a:buAutoNum type="alphaLcPeriod"/>
                        <a:tabLst>
                          <a:tab pos="114300" algn="l"/>
                          <a:tab pos="228600" algn="l"/>
                          <a:tab pos="457200" algn="l"/>
                        </a:tabLst>
                      </a:pPr>
                      <a:r>
                        <a:rPr lang="en-GB" sz="2000" spc="-15">
                          <a:effectLst/>
                          <a:latin typeface="+mj-lt"/>
                          <a:ea typeface="Times New Roman"/>
                          <a:cs typeface="Times New Roman"/>
                        </a:rPr>
                        <a:t>The Event info (location, date, etc.).</a:t>
                      </a:r>
                      <a:endParaRPr lang="en-US" sz="2000">
                        <a:effectLst/>
                        <a:latin typeface="+mj-lt"/>
                        <a:ea typeface="Times"/>
                        <a:cs typeface="Times New Roman"/>
                      </a:endParaRPr>
                    </a:p>
                    <a:p>
                      <a:pPr marL="742950" lvl="1" indent="-285750">
                        <a:spcAft>
                          <a:spcPts val="0"/>
                        </a:spcAft>
                        <a:buFont typeface="+mj-lt"/>
                        <a:buAutoNum type="alphaLcPeriod"/>
                        <a:tabLst>
                          <a:tab pos="114300" algn="l"/>
                          <a:tab pos="228600" algn="l"/>
                          <a:tab pos="457200" algn="l"/>
                        </a:tabLst>
                      </a:pPr>
                      <a:r>
                        <a:rPr lang="en-GB" sz="2000" spc="-15">
                          <a:effectLst/>
                          <a:latin typeface="+mj-lt"/>
                          <a:ea typeface="Times New Roman"/>
                          <a:cs typeface="Times New Roman"/>
                        </a:rPr>
                        <a:t>The associated group</a:t>
                      </a:r>
                      <a:endParaRPr lang="en-US" sz="2000">
                        <a:effectLst/>
                        <a:latin typeface="+mj-lt"/>
                        <a:ea typeface="Times"/>
                        <a:cs typeface="Times New Roman"/>
                      </a:endParaRPr>
                    </a:p>
                    <a:p>
                      <a:pPr marL="742950" lvl="1" indent="-285750">
                        <a:spcAft>
                          <a:spcPts val="0"/>
                        </a:spcAft>
                        <a:buFont typeface="+mj-lt"/>
                        <a:buAutoNum type="alphaLcPeriod"/>
                        <a:tabLst>
                          <a:tab pos="114300" algn="l"/>
                          <a:tab pos="228600" algn="l"/>
                          <a:tab pos="457200" algn="l"/>
                        </a:tabLst>
                      </a:pPr>
                      <a:r>
                        <a:rPr lang="en-GB" sz="2000" spc="-15">
                          <a:effectLst/>
                          <a:latin typeface="+mj-lt"/>
                          <a:ea typeface="Times New Roman"/>
                          <a:cs typeface="Times New Roman"/>
                        </a:rPr>
                        <a:t>The Score</a:t>
                      </a:r>
                      <a:endParaRPr lang="en-US" sz="2000">
                        <a:effectLst/>
                        <a:latin typeface="+mj-lt"/>
                        <a:ea typeface="Times"/>
                        <a:cs typeface="Times New Roman"/>
                      </a:endParaRPr>
                    </a:p>
                    <a:p>
                      <a:pPr marL="742950" lvl="1" indent="-285750">
                        <a:spcAft>
                          <a:spcPts val="0"/>
                        </a:spcAft>
                        <a:buFont typeface="+mj-lt"/>
                        <a:buAutoNum type="alphaLcPeriod"/>
                        <a:tabLst>
                          <a:tab pos="114300" algn="l"/>
                          <a:tab pos="228600" algn="l"/>
                          <a:tab pos="457200" algn="l"/>
                        </a:tabLst>
                      </a:pPr>
                      <a:r>
                        <a:rPr lang="en-GB" sz="2000" spc="-15">
                          <a:effectLst/>
                          <a:latin typeface="+mj-lt"/>
                          <a:ea typeface="Times New Roman"/>
                          <a:cs typeface="Times New Roman"/>
                        </a:rPr>
                        <a:t>The teams</a:t>
                      </a:r>
                      <a:endParaRPr lang="en-US" sz="2000">
                        <a:effectLst/>
                        <a:latin typeface="+mj-lt"/>
                        <a:ea typeface="Times"/>
                        <a:cs typeface="Times New Roman"/>
                      </a:endParaRPr>
                    </a:p>
                  </a:txBody>
                  <a:tcPr marL="68580" marR="68580" marT="0" marB="0"/>
                </a:tc>
              </a:tr>
              <a:tr h="511060">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500846">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7390556" y="288747"/>
            <a:ext cx="33006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114300" algn="l"/>
                <a:tab pos="228600" algn="l"/>
                <a:tab pos="457200" algn="l"/>
              </a:tabLst>
            </a:pPr>
            <a:r>
              <a:rPr lang="en-GB" b="1" dirty="0"/>
              <a:t>R2.2 - User Checks Event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8187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1366988410"/>
              </p:ext>
            </p:extLst>
          </p:nvPr>
        </p:nvGraphicFramePr>
        <p:xfrm>
          <a:off x="1053852" y="1412776"/>
          <a:ext cx="9694813" cy="4398462"/>
        </p:xfrm>
        <a:graphic>
          <a:graphicData uri="http://schemas.openxmlformats.org/drawingml/2006/table">
            <a:tbl>
              <a:tblPr>
                <a:tableStyleId>{5C22544A-7EE6-4342-B048-85BDC9FD1C3A}</a:tableStyleId>
              </a:tblPr>
              <a:tblGrid>
                <a:gridCol w="2397642"/>
                <a:gridCol w="7297171"/>
              </a:tblGrid>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Use Case Name</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UC2.1 - User Manages Event</a:t>
                      </a:r>
                      <a:endParaRPr lang="en-US" sz="2000">
                        <a:effectLst/>
                        <a:latin typeface="+mj-lt"/>
                        <a:ea typeface="Times"/>
                        <a:cs typeface="Times New Roman"/>
                      </a:endParaRPr>
                    </a:p>
                  </a:txBody>
                  <a:tcPr marL="68580" marR="68580" marT="0" marB="0"/>
                </a:tc>
              </a:tr>
              <a:tr h="596505">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2.2.3, </a:t>
                      </a:r>
                      <a:r>
                        <a:rPr lang="en-GB" sz="2000">
                          <a:effectLst/>
                          <a:latin typeface="+mj-lt"/>
                          <a:ea typeface="Times New Roman"/>
                          <a:cs typeface="Times New Roman"/>
                        </a:rPr>
                        <a:t>UC2.1 - User Manages Event</a:t>
                      </a:r>
                      <a:r>
                        <a:rPr lang="en-GB" sz="2000" spc="-15">
                          <a:effectLst/>
                          <a:latin typeface="+mj-lt"/>
                          <a:ea typeface="Times New Roman"/>
                          <a:cs typeface="Times New Roman"/>
                        </a:rPr>
                        <a:t> </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M3</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user selects Event from group page or from the main page </a:t>
                      </a:r>
                      <a:endParaRPr lang="en-US" sz="2000">
                        <a:effectLst/>
                        <a:latin typeface="+mj-lt"/>
                        <a:ea typeface="Times"/>
                        <a:cs typeface="Times New Roman"/>
                      </a:endParaRPr>
                    </a:p>
                  </a:txBody>
                  <a:tcPr marL="68580" marR="68580" marT="0" marB="0"/>
                </a:tc>
              </a:tr>
              <a:tr h="51749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user must have admin permissions</a:t>
                      </a:r>
                      <a:endParaRPr lang="en-US" sz="2000">
                        <a:effectLst/>
                        <a:latin typeface="+mj-lt"/>
                        <a:ea typeface="Times"/>
                        <a:cs typeface="Times New Roman"/>
                      </a:endParaRPr>
                    </a:p>
                  </a:txBody>
                  <a:tcPr marL="68580" marR="68580" marT="0" marB="0"/>
                </a:tc>
              </a:tr>
              <a:tr h="104026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 pos="457200" algn="l"/>
                        </a:tabLst>
                      </a:pPr>
                      <a:r>
                        <a:rPr lang="en-GB" sz="2000" spc="-15">
                          <a:effectLst/>
                          <a:latin typeface="+mj-lt"/>
                          <a:ea typeface="Times New Roman"/>
                          <a:cs typeface="Times New Roman"/>
                        </a:rPr>
                        <a:t>The user can:</a:t>
                      </a:r>
                      <a:endParaRPr lang="en-US" sz="2000">
                        <a:effectLst/>
                        <a:latin typeface="+mj-lt"/>
                        <a:ea typeface="Times"/>
                        <a:cs typeface="Times New Roman"/>
                      </a:endParaRPr>
                    </a:p>
                    <a:p>
                      <a:pPr marL="742950" lvl="1" indent="-285750">
                        <a:spcAft>
                          <a:spcPts val="0"/>
                        </a:spcAft>
                        <a:buFont typeface="+mj-lt"/>
                        <a:buAutoNum type="alphaLcPeriod"/>
                        <a:tabLst>
                          <a:tab pos="114300" algn="l"/>
                          <a:tab pos="228600" algn="l"/>
                          <a:tab pos="457200" algn="l"/>
                        </a:tabLst>
                      </a:pPr>
                      <a:r>
                        <a:rPr lang="en-GB" sz="2000" spc="-15">
                          <a:effectLst/>
                          <a:latin typeface="+mj-lt"/>
                          <a:ea typeface="Times New Roman"/>
                          <a:cs typeface="Times New Roman"/>
                        </a:rPr>
                        <a:t>Edit any Event info (location, date, etc.).</a:t>
                      </a:r>
                      <a:endParaRPr lang="en-US" sz="2000">
                        <a:effectLst/>
                        <a:latin typeface="+mj-lt"/>
                        <a:ea typeface="Times"/>
                        <a:cs typeface="Times New Roman"/>
                      </a:endParaRPr>
                    </a:p>
                    <a:p>
                      <a:pPr marL="742950" lvl="1" indent="-285750">
                        <a:spcAft>
                          <a:spcPts val="0"/>
                        </a:spcAft>
                        <a:buFont typeface="+mj-lt"/>
                        <a:buAutoNum type="alphaLcPeriod"/>
                        <a:tabLst>
                          <a:tab pos="114300" algn="l"/>
                          <a:tab pos="228600" algn="l"/>
                          <a:tab pos="457200" algn="l"/>
                        </a:tabLst>
                      </a:pPr>
                      <a:r>
                        <a:rPr lang="en-GB" sz="2000" spc="-15">
                          <a:effectLst/>
                          <a:latin typeface="+mj-lt"/>
                          <a:ea typeface="Times New Roman"/>
                          <a:cs typeface="Times New Roman"/>
                        </a:rPr>
                        <a:t>Drag users from one team to another </a:t>
                      </a:r>
                      <a:endParaRPr lang="en-US" sz="2000">
                        <a:effectLst/>
                        <a:latin typeface="+mj-lt"/>
                        <a:ea typeface="Times"/>
                        <a:cs typeface="Times New Roman"/>
                      </a:endParaRPr>
                    </a:p>
                  </a:txBody>
                  <a:tcPr marL="68580" marR="68580" marT="0" marB="0"/>
                </a:tc>
              </a:tr>
              <a:tr h="511060">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database has been updated.</a:t>
                      </a:r>
                      <a:endParaRPr lang="en-US" sz="2000">
                        <a:effectLst/>
                        <a:latin typeface="+mj-lt"/>
                        <a:ea typeface="Times"/>
                        <a:cs typeface="Times New Roman"/>
                      </a:endParaRPr>
                    </a:p>
                  </a:txBody>
                  <a:tcPr marL="68580" marR="68580" marT="0" marB="0"/>
                </a:tc>
              </a:tr>
              <a:tr h="500846">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In case of no internet, the system message user that he cannot</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7390556" y="288747"/>
            <a:ext cx="316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tabLst>
                <a:tab pos="114300" algn="l"/>
                <a:tab pos="228600" algn="l"/>
                <a:tab pos="457200" algn="l"/>
              </a:tabLst>
            </a:pPr>
            <a:r>
              <a:rPr lang="en-GB" b="1" dirty="0"/>
              <a:t>R2.3 - Admin Edit Event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0673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3098583097"/>
              </p:ext>
            </p:extLst>
          </p:nvPr>
        </p:nvGraphicFramePr>
        <p:xfrm>
          <a:off x="1053852" y="1412776"/>
          <a:ext cx="9694813" cy="4577400"/>
        </p:xfrm>
        <a:graphic>
          <a:graphicData uri="http://schemas.openxmlformats.org/drawingml/2006/table">
            <a:tbl>
              <a:tblPr>
                <a:tableStyleId>{5C22544A-7EE6-4342-B048-85BDC9FD1C3A}</a:tableStyleId>
              </a:tblPr>
              <a:tblGrid>
                <a:gridCol w="2397642"/>
                <a:gridCol w="7297171"/>
              </a:tblGrid>
              <a:tr h="298253">
                <a:tc>
                  <a:txBody>
                    <a:bodyPr/>
                    <a:lstStyle/>
                    <a:p>
                      <a:pPr>
                        <a:spcAft>
                          <a:spcPts val="0"/>
                        </a:spcAft>
                        <a:tabLst>
                          <a:tab pos="114300" algn="l"/>
                          <a:tab pos="228600" algn="l"/>
                          <a:tab pos="457200" algn="l"/>
                        </a:tabLst>
                      </a:pPr>
                      <a:r>
                        <a:rPr lang="en-GB" sz="2000" b="1" spc="-15" dirty="0">
                          <a:effectLst/>
                          <a:latin typeface="+mj-lt"/>
                          <a:ea typeface="Times New Roman"/>
                          <a:cs typeface="Times New Roman"/>
                        </a:rPr>
                        <a:t>Use Case Name</a:t>
                      </a:r>
                      <a:endParaRPr lang="en-US" sz="2000" dirty="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UC3.1 - User Adds Stat to Event</a:t>
                      </a:r>
                      <a:endParaRPr lang="en-US" sz="2000">
                        <a:effectLst/>
                        <a:latin typeface="+mj-lt"/>
                        <a:ea typeface="Times"/>
                        <a:cs typeface="Times New Roman"/>
                      </a:endParaRPr>
                    </a:p>
                  </a:txBody>
                  <a:tcPr marL="68580" marR="68580" marT="0" marB="0"/>
                </a:tc>
              </a:tr>
              <a:tr h="596505">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2.2.4, </a:t>
                      </a:r>
                      <a:r>
                        <a:rPr lang="en-GB" sz="2000">
                          <a:effectLst/>
                          <a:latin typeface="+mj-lt"/>
                          <a:ea typeface="Times New Roman"/>
                          <a:cs typeface="Times New Roman"/>
                        </a:rPr>
                        <a:t>UC3.1 - User Adds Stat to Event</a:t>
                      </a:r>
                      <a:r>
                        <a:rPr lang="en-GB" sz="2000" spc="-15">
                          <a:effectLst/>
                          <a:latin typeface="+mj-lt"/>
                          <a:ea typeface="Times New Roman"/>
                          <a:cs typeface="Times New Roman"/>
                        </a:rPr>
                        <a:t> </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M4, M3</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user selects add stat on event page</a:t>
                      </a:r>
                      <a:endParaRPr lang="en-US" sz="2000">
                        <a:effectLst/>
                        <a:latin typeface="+mj-lt"/>
                        <a:ea typeface="Times"/>
                        <a:cs typeface="Times New Roman"/>
                      </a:endParaRPr>
                    </a:p>
                  </a:txBody>
                  <a:tcPr marL="68580" marR="68580" marT="0" marB="0"/>
                </a:tc>
              </a:tr>
              <a:tr h="51749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endParaRPr lang="en-GB" sz="2000" spc="-15">
                        <a:effectLst/>
                        <a:latin typeface="+mj-lt"/>
                        <a:ea typeface="Times New Roman"/>
                        <a:cs typeface="Times New Roman"/>
                      </a:endParaRPr>
                    </a:p>
                  </a:txBody>
                  <a:tcPr marL="68580" marR="68580" marT="0" marB="0"/>
                </a:tc>
              </a:tr>
              <a:tr h="104026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 pos="457200" algn="l"/>
                        </a:tabLst>
                      </a:pPr>
                      <a:r>
                        <a:rPr lang="en-GB" sz="2000" spc="-15">
                          <a:effectLst/>
                          <a:latin typeface="+mj-lt"/>
                          <a:ea typeface="Times New Roman"/>
                          <a:cs typeface="Times New Roman"/>
                        </a:rPr>
                        <a:t>The system opens the stat page</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spc="-15">
                          <a:effectLst/>
                          <a:latin typeface="+mj-lt"/>
                          <a:ea typeface="Times New Roman"/>
                          <a:cs typeface="Times New Roman"/>
                        </a:rPr>
                        <a:t>The user sets stat info (owner, type, etc.) and proceed.</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spc="-15">
                          <a:effectLst/>
                          <a:latin typeface="+mj-lt"/>
                          <a:ea typeface="Times New Roman"/>
                          <a:cs typeface="Times New Roman"/>
                        </a:rPr>
                        <a:t>The system will back to event page with the added Stat</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spc="-15">
                          <a:effectLst/>
                          <a:latin typeface="+mj-lt"/>
                          <a:ea typeface="Times New Roman"/>
                          <a:cs typeface="Times New Roman"/>
                        </a:rPr>
                        <a:t>The event score will be updated</a:t>
                      </a:r>
                      <a:endParaRPr lang="en-US" sz="2000">
                        <a:effectLst/>
                        <a:latin typeface="+mj-lt"/>
                        <a:ea typeface="Times"/>
                        <a:cs typeface="Times New Roman"/>
                      </a:endParaRPr>
                    </a:p>
                  </a:txBody>
                  <a:tcPr marL="68580" marR="68580" marT="0" marB="0"/>
                </a:tc>
              </a:tr>
              <a:tr h="511060">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database has been updated.</a:t>
                      </a:r>
                      <a:endParaRPr lang="en-US" sz="2000">
                        <a:effectLst/>
                        <a:latin typeface="+mj-lt"/>
                        <a:ea typeface="Times"/>
                        <a:cs typeface="Times New Roman"/>
                      </a:endParaRPr>
                    </a:p>
                  </a:txBody>
                  <a:tcPr marL="68580" marR="68580" marT="0" marB="0"/>
                </a:tc>
              </a:tr>
              <a:tr h="500846">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In case of no internet, the system message user that he cannot</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6670476" y="310794"/>
            <a:ext cx="40332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GB" b="1" dirty="0"/>
              <a:t>R3.1 – User Adds Stat to Event</a:t>
            </a:r>
            <a:endParaRPr lang="en-US" dirty="0"/>
          </a:p>
        </p:txBody>
      </p:sp>
    </p:spTree>
    <p:extLst>
      <p:ext uri="{BB962C8B-B14F-4D97-AF65-F5344CB8AC3E}">
        <p14:creationId xmlns:p14="http://schemas.microsoft.com/office/powerpoint/2010/main" val="10658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2921063756"/>
              </p:ext>
            </p:extLst>
          </p:nvPr>
        </p:nvGraphicFramePr>
        <p:xfrm>
          <a:off x="1053852" y="1412776"/>
          <a:ext cx="9694813" cy="4490568"/>
        </p:xfrm>
        <a:graphic>
          <a:graphicData uri="http://schemas.openxmlformats.org/drawingml/2006/table">
            <a:tbl>
              <a:tblPr>
                <a:tableStyleId>{5C22544A-7EE6-4342-B048-85BDC9FD1C3A}</a:tableStyleId>
              </a:tblPr>
              <a:tblGrid>
                <a:gridCol w="2397642"/>
                <a:gridCol w="7297171"/>
              </a:tblGrid>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Use Case Name</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Remove Article</a:t>
                      </a:r>
                      <a:endParaRPr lang="en-US" sz="2000">
                        <a:effectLst/>
                        <a:latin typeface="+mj-lt"/>
                        <a:ea typeface="Times"/>
                        <a:cs typeface="Times New Roman"/>
                      </a:endParaRPr>
                    </a:p>
                  </a:txBody>
                  <a:tcPr marL="68580" marR="68580" marT="0" marB="0"/>
                </a:tc>
              </a:tr>
              <a:tr h="596505">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Section 2.2.4, </a:t>
                      </a:r>
                      <a:r>
                        <a:rPr lang="en-GB" sz="2000">
                          <a:effectLst/>
                          <a:latin typeface="+mj-lt"/>
                          <a:ea typeface="Times New Roman"/>
                          <a:cs typeface="Times New Roman"/>
                        </a:rPr>
                        <a:t>UC3.2 - User Manages Stat </a:t>
                      </a:r>
                      <a:endParaRPr lang="en-US" sz="2000">
                        <a:effectLst/>
                        <a:latin typeface="+mj-lt"/>
                        <a:ea typeface="Times"/>
                        <a:cs typeface="Times New Roman"/>
                      </a:endParaRPr>
                    </a:p>
                    <a:p>
                      <a:pPr>
                        <a:spcAft>
                          <a:spcPts val="0"/>
                        </a:spcAft>
                        <a:tabLst>
                          <a:tab pos="114300" algn="l"/>
                          <a:tab pos="228600" algn="l"/>
                          <a:tab pos="457200" algn="l"/>
                        </a:tabLst>
                      </a:pPr>
                      <a:r>
                        <a:rPr lang="en-GB" sz="2000" spc="-15">
                          <a:effectLst/>
                          <a:latin typeface="+mj-lt"/>
                          <a:ea typeface="Times New Roman"/>
                          <a:cs typeface="Times New Roman"/>
                        </a:rPr>
                        <a:t>Mock M4, M3</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user checks Stat (see R3.2 – User Checks Stats)</a:t>
                      </a:r>
                      <a:endParaRPr lang="en-US" sz="2000">
                        <a:effectLst/>
                        <a:latin typeface="+mj-lt"/>
                        <a:ea typeface="Times"/>
                        <a:cs typeface="Times New Roman"/>
                      </a:endParaRPr>
                    </a:p>
                  </a:txBody>
                  <a:tcPr marL="68580" marR="68580" marT="0" marB="0"/>
                </a:tc>
              </a:tr>
              <a:tr h="51749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user must have admin permissions of the group that contains the event that contains the stat to be modified.</a:t>
                      </a:r>
                      <a:endParaRPr lang="en-US" sz="2000">
                        <a:effectLst/>
                        <a:latin typeface="+mj-lt"/>
                        <a:ea typeface="Times"/>
                        <a:cs typeface="Times New Roman"/>
                      </a:endParaRPr>
                    </a:p>
                  </a:txBody>
                  <a:tcPr marL="68580" marR="68580" marT="0" marB="0"/>
                </a:tc>
              </a:tr>
              <a:tr h="104026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 pos="457200" algn="l"/>
                        </a:tabLst>
                      </a:pPr>
                      <a:r>
                        <a:rPr lang="en-GB" sz="2000" spc="-15">
                          <a:effectLst/>
                          <a:latin typeface="+mj-lt"/>
                          <a:ea typeface="Times New Roman"/>
                          <a:cs typeface="Times New Roman"/>
                        </a:rPr>
                        <a:t>The system shows the stat page.</a:t>
                      </a:r>
                      <a:endParaRPr lang="en-US" sz="2000">
                        <a:effectLst/>
                        <a:latin typeface="+mj-lt"/>
                        <a:ea typeface="Times"/>
                        <a:cs typeface="Times New Roman"/>
                      </a:endParaRPr>
                    </a:p>
                    <a:p>
                      <a:pPr marL="342900" lvl="0" indent="-342900">
                        <a:spcAft>
                          <a:spcPts val="0"/>
                        </a:spcAft>
                        <a:buFont typeface="+mj-lt"/>
                        <a:buAutoNum type="arabicPeriod"/>
                        <a:tabLst>
                          <a:tab pos="114300" algn="l"/>
                          <a:tab pos="228600" algn="l"/>
                          <a:tab pos="457200" algn="l"/>
                          <a:tab pos="457200" algn="l"/>
                        </a:tabLst>
                      </a:pPr>
                      <a:r>
                        <a:rPr lang="en-GB" sz="2000" spc="-15">
                          <a:effectLst/>
                          <a:latin typeface="+mj-lt"/>
                          <a:ea typeface="Times New Roman"/>
                          <a:cs typeface="Times New Roman"/>
                        </a:rPr>
                        <a:t>The user alters the field that want to edit. </a:t>
                      </a:r>
                      <a:endParaRPr lang="en-US" sz="2000">
                        <a:effectLst/>
                        <a:latin typeface="+mj-lt"/>
                        <a:ea typeface="Times"/>
                        <a:cs typeface="Times New Roman"/>
                      </a:endParaRPr>
                    </a:p>
                  </a:txBody>
                  <a:tcPr marL="68580" marR="68580" marT="0" marB="0"/>
                </a:tc>
              </a:tr>
              <a:tr h="511060">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The database has been updated.</a:t>
                      </a:r>
                      <a:endParaRPr lang="en-US" sz="2000">
                        <a:effectLst/>
                        <a:latin typeface="+mj-lt"/>
                        <a:ea typeface="Times"/>
                        <a:cs typeface="Times New Roman"/>
                      </a:endParaRPr>
                    </a:p>
                  </a:txBody>
                  <a:tcPr marL="68580" marR="68580" marT="0" marB="0"/>
                </a:tc>
              </a:tr>
              <a:tr h="500846">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In case of no internet, the system message user that cannot</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7390556" y="310794"/>
            <a:ext cx="33386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GB" b="1" dirty="0"/>
              <a:t>R3.3 – Admin Edits Stats </a:t>
            </a:r>
            <a:endParaRPr lang="en-US" dirty="0"/>
          </a:p>
        </p:txBody>
      </p:sp>
    </p:spTree>
    <p:extLst>
      <p:ext uri="{BB962C8B-B14F-4D97-AF65-F5344CB8AC3E}">
        <p14:creationId xmlns:p14="http://schemas.microsoft.com/office/powerpoint/2010/main" val="289383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387424"/>
            <a:ext cx="10360501" cy="1223963"/>
          </a:xfrm>
        </p:spPr>
        <p:txBody>
          <a:bodyPr/>
          <a:lstStyle/>
          <a:p>
            <a:r>
              <a:rPr lang="en-GB" dirty="0"/>
              <a:t>Functional Requirements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1902832470"/>
              </p:ext>
            </p:extLst>
          </p:nvPr>
        </p:nvGraphicFramePr>
        <p:xfrm>
          <a:off x="1053852" y="1412776"/>
          <a:ext cx="9694813" cy="4398462"/>
        </p:xfrm>
        <a:graphic>
          <a:graphicData uri="http://schemas.openxmlformats.org/drawingml/2006/table">
            <a:tbl>
              <a:tblPr>
                <a:tableStyleId>{5C22544A-7EE6-4342-B048-85BDC9FD1C3A}</a:tableStyleId>
              </a:tblPr>
              <a:tblGrid>
                <a:gridCol w="2397642"/>
                <a:gridCol w="7297171"/>
              </a:tblGrid>
              <a:tr h="298253">
                <a:tc>
                  <a:txBody>
                    <a:bodyPr/>
                    <a:lstStyle/>
                    <a:p>
                      <a:pPr>
                        <a:spcAft>
                          <a:spcPts val="0"/>
                        </a:spcAft>
                        <a:tabLst>
                          <a:tab pos="114300" algn="l"/>
                          <a:tab pos="228600" algn="l"/>
                          <a:tab pos="457200" algn="l"/>
                        </a:tabLst>
                      </a:pPr>
                      <a:r>
                        <a:rPr lang="en-GB" sz="2000" b="1" spc="-15" dirty="0">
                          <a:effectLst/>
                          <a:latin typeface="+mj-lt"/>
                          <a:ea typeface="Times New Roman"/>
                          <a:cs typeface="Times New Roman"/>
                        </a:rPr>
                        <a:t>Use Case Name</a:t>
                      </a:r>
                      <a:endParaRPr lang="en-US" sz="2000" dirty="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dirty="0">
                          <a:effectLst/>
                          <a:latin typeface="+mj-lt"/>
                          <a:ea typeface="Times New Roman"/>
                          <a:cs typeface="Times New Roman"/>
                        </a:rPr>
                        <a:t>UC3.2 - User Manages Stat</a:t>
                      </a:r>
                      <a:endParaRPr lang="en-US" sz="2000" dirty="0">
                        <a:effectLst/>
                        <a:latin typeface="+mj-lt"/>
                        <a:ea typeface="Times"/>
                        <a:cs typeface="Times New Roman"/>
                      </a:endParaRPr>
                    </a:p>
                  </a:txBody>
                  <a:tcPr marL="68580" marR="68580" marT="0" marB="0"/>
                </a:tc>
              </a:tr>
              <a:tr h="596505">
                <a:tc>
                  <a:txBody>
                    <a:bodyPr/>
                    <a:lstStyle/>
                    <a:p>
                      <a:pPr>
                        <a:spcAft>
                          <a:spcPts val="0"/>
                        </a:spcAft>
                        <a:tabLst>
                          <a:tab pos="114300" algn="l"/>
                          <a:tab pos="228600" algn="l"/>
                          <a:tab pos="457200" algn="l"/>
                        </a:tabLst>
                      </a:pPr>
                      <a:r>
                        <a:rPr lang="en-GB" sz="2000" b="1" spc="-15">
                          <a:effectLst/>
                          <a:latin typeface="+mj-lt"/>
                          <a:ea typeface="Times New Roman"/>
                          <a:cs typeface="Times New Roman"/>
                        </a:rPr>
                        <a:t>XRef</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Section 2.2.4, </a:t>
                      </a:r>
                      <a:r>
                        <a:rPr lang="en-GB" sz="2000" dirty="0">
                          <a:effectLst/>
                          <a:latin typeface="+mj-lt"/>
                          <a:ea typeface="Times New Roman"/>
                          <a:cs typeface="Times New Roman"/>
                        </a:rPr>
                        <a:t>UC3.2 - User Manages Stat </a:t>
                      </a:r>
                      <a:endParaRPr lang="en-US" sz="2000" dirty="0">
                        <a:effectLst/>
                        <a:latin typeface="+mj-lt"/>
                        <a:ea typeface="Times"/>
                        <a:cs typeface="Times New Roman"/>
                      </a:endParaRPr>
                    </a:p>
                    <a:p>
                      <a:pPr>
                        <a:spcAft>
                          <a:spcPts val="0"/>
                        </a:spcAft>
                        <a:tabLst>
                          <a:tab pos="114300" algn="l"/>
                          <a:tab pos="228600" algn="l"/>
                          <a:tab pos="457200" algn="l"/>
                        </a:tabLst>
                      </a:pPr>
                      <a:r>
                        <a:rPr lang="en-GB" sz="2000" spc="-15" dirty="0">
                          <a:effectLst/>
                          <a:latin typeface="+mj-lt"/>
                          <a:ea typeface="Times New Roman"/>
                          <a:cs typeface="Times New Roman"/>
                        </a:rPr>
                        <a:t>Mock M4, M3</a:t>
                      </a:r>
                      <a:endParaRPr lang="en-US" sz="2000" dirty="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Trigger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User selects stats from the Main page or from the event page.</a:t>
                      </a:r>
                      <a:endParaRPr lang="en-US" sz="2000">
                        <a:effectLst/>
                        <a:latin typeface="+mj-lt"/>
                        <a:ea typeface="Times"/>
                        <a:cs typeface="Times New Roman"/>
                      </a:endParaRPr>
                    </a:p>
                  </a:txBody>
                  <a:tcPr marL="68580" marR="68580" marT="0" marB="0"/>
                </a:tc>
              </a:tr>
              <a:tr h="517494">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Precondition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 </a:t>
                      </a:r>
                      <a:endParaRPr lang="en-US" sz="2000">
                        <a:effectLst/>
                        <a:latin typeface="+mj-lt"/>
                        <a:ea typeface="Times"/>
                        <a:cs typeface="Times New Roman"/>
                      </a:endParaRPr>
                    </a:p>
                  </a:txBody>
                  <a:tcPr marL="68580" marR="68580" marT="0" marB="0"/>
                </a:tc>
              </a:tr>
              <a:tr h="1040262">
                <a:tc>
                  <a:txBody>
                    <a:bodyPr/>
                    <a:lstStyle/>
                    <a:p>
                      <a:pPr>
                        <a:spcAft>
                          <a:spcPts val="0"/>
                        </a:spcAft>
                        <a:tabLst>
                          <a:tab pos="114300" algn="l"/>
                          <a:tab pos="228600" algn="l"/>
                          <a:tab pos="457200" algn="l"/>
                        </a:tabLst>
                      </a:pPr>
                      <a:r>
                        <a:rPr lang="en-GB" sz="2000" b="1" spc="-15">
                          <a:effectLst/>
                          <a:latin typeface="+mj-lt"/>
                          <a:ea typeface="Times New Roman"/>
                          <a:cs typeface="Times New Roman"/>
                        </a:rPr>
                        <a:t>Basic Path</a:t>
                      </a:r>
                      <a:endParaRPr lang="en-US" sz="2000">
                        <a:effectLst/>
                        <a:latin typeface="+mj-lt"/>
                        <a:ea typeface="Times"/>
                        <a:cs typeface="Times New Roman"/>
                      </a:endParaRPr>
                    </a:p>
                  </a:txBody>
                  <a:tcPr marL="68580" marR="68580" marT="0" marB="0"/>
                </a:tc>
                <a:tc>
                  <a:txBody>
                    <a:bodyPr/>
                    <a:lstStyle/>
                    <a:p>
                      <a:pPr marL="342900" lvl="0" indent="-342900">
                        <a:spcAft>
                          <a:spcPts val="0"/>
                        </a:spcAft>
                        <a:buFont typeface="+mj-lt"/>
                        <a:buAutoNum type="arabicPeriod"/>
                        <a:tabLst>
                          <a:tab pos="114300" algn="l"/>
                          <a:tab pos="228600" algn="l"/>
                          <a:tab pos="457200" algn="l"/>
                          <a:tab pos="457200" algn="l"/>
                        </a:tabLst>
                      </a:pPr>
                      <a:r>
                        <a:rPr lang="en-GB" sz="2000" spc="-15">
                          <a:effectLst/>
                          <a:latin typeface="+mj-lt"/>
                          <a:ea typeface="Times New Roman"/>
                          <a:cs typeface="Times New Roman"/>
                        </a:rPr>
                        <a:t>The system provides the owner, the event, the type of the stat.</a:t>
                      </a:r>
                      <a:endParaRPr lang="en-US" sz="2000">
                        <a:effectLst/>
                        <a:latin typeface="+mj-lt"/>
                        <a:ea typeface="Times"/>
                        <a:cs typeface="Times New Roman"/>
                      </a:endParaRPr>
                    </a:p>
                  </a:txBody>
                  <a:tcPr marL="68580" marR="68580" marT="0" marB="0"/>
                </a:tc>
              </a:tr>
              <a:tr h="511060">
                <a:tc>
                  <a:txBody>
                    <a:bodyPr/>
                    <a:lstStyle/>
                    <a:p>
                      <a:pPr>
                        <a:spcAft>
                          <a:spcPts val="0"/>
                        </a:spcAft>
                        <a:tabLst>
                          <a:tab pos="114300" algn="l"/>
                          <a:tab pos="228600" algn="l"/>
                          <a:tab pos="457200" algn="l"/>
                        </a:tabLst>
                      </a:pPr>
                      <a:r>
                        <a:rPr lang="en-GB" sz="2000" b="1" spc="-15">
                          <a:effectLst/>
                          <a:latin typeface="+mj-lt"/>
                          <a:ea typeface="Times New Roman"/>
                          <a:cs typeface="Times New Roman"/>
                        </a:rPr>
                        <a:t>Alternative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Postcondition</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a:effectLst/>
                          <a:latin typeface="+mj-lt"/>
                          <a:ea typeface="Times New Roman"/>
                          <a:cs typeface="Times New Roman"/>
                        </a:rPr>
                        <a:t>None.</a:t>
                      </a:r>
                      <a:endParaRPr lang="en-US" sz="2000">
                        <a:effectLst/>
                        <a:latin typeface="+mj-lt"/>
                        <a:ea typeface="Times"/>
                        <a:cs typeface="Times New Roman"/>
                      </a:endParaRPr>
                    </a:p>
                  </a:txBody>
                  <a:tcPr marL="68580" marR="68580" marT="0" marB="0"/>
                </a:tc>
              </a:tr>
              <a:tr h="500846">
                <a:tc>
                  <a:txBody>
                    <a:bodyPr/>
                    <a:lstStyle/>
                    <a:p>
                      <a:pPr>
                        <a:spcAft>
                          <a:spcPts val="0"/>
                        </a:spcAft>
                        <a:tabLst>
                          <a:tab pos="114300" algn="l"/>
                          <a:tab pos="228600" algn="l"/>
                          <a:tab pos="457200" algn="l"/>
                        </a:tabLst>
                      </a:pPr>
                      <a:r>
                        <a:rPr lang="en-GB" sz="2000" b="1" spc="-15">
                          <a:effectLst/>
                          <a:latin typeface="+mj-lt"/>
                          <a:ea typeface="Times New Roman"/>
                          <a:cs typeface="Times New Roman"/>
                        </a:rPr>
                        <a:t>Exception Paths</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a:effectLst/>
                          <a:latin typeface="+mj-lt"/>
                          <a:ea typeface="Times New Roman"/>
                          <a:cs typeface="Times New Roman"/>
                        </a:rPr>
                        <a:t>In case of no internet, the system message user that he cannot</a:t>
                      </a:r>
                      <a:endParaRPr lang="en-US" sz="2000">
                        <a:effectLst/>
                        <a:latin typeface="+mj-lt"/>
                        <a:ea typeface="Times"/>
                        <a:cs typeface="Times New Roman"/>
                      </a:endParaRPr>
                    </a:p>
                  </a:txBody>
                  <a:tcPr marL="68580" marR="68580" marT="0" marB="0"/>
                </a:tc>
              </a:tr>
              <a:tr h="298253">
                <a:tc>
                  <a:txBody>
                    <a:bodyPr/>
                    <a:lstStyle/>
                    <a:p>
                      <a:pPr>
                        <a:spcAft>
                          <a:spcPts val="0"/>
                        </a:spcAft>
                        <a:tabLst>
                          <a:tab pos="114300" algn="l"/>
                          <a:tab pos="228600" algn="l"/>
                          <a:tab pos="457200" algn="l"/>
                        </a:tabLst>
                      </a:pPr>
                      <a:r>
                        <a:rPr lang="en-GB" sz="2000" b="1" spc="-15">
                          <a:effectLst/>
                          <a:latin typeface="+mj-lt"/>
                          <a:ea typeface="Times New Roman"/>
                          <a:cs typeface="Times New Roman"/>
                        </a:rPr>
                        <a:t>Other</a:t>
                      </a:r>
                      <a:endParaRPr lang="en-US" sz="2000">
                        <a:effectLst/>
                        <a:latin typeface="+mj-lt"/>
                        <a:ea typeface="Times"/>
                        <a:cs typeface="Times New Roman"/>
                      </a:endParaRPr>
                    </a:p>
                  </a:txBody>
                  <a:tcPr marL="68580" marR="68580" marT="0" marB="0"/>
                </a:tc>
                <a:tc>
                  <a:txBody>
                    <a:bodyPr/>
                    <a:lstStyle/>
                    <a:p>
                      <a:pPr>
                        <a:spcAft>
                          <a:spcPts val="0"/>
                        </a:spcAft>
                        <a:tabLst>
                          <a:tab pos="114300" algn="l"/>
                          <a:tab pos="228600" algn="l"/>
                          <a:tab pos="457200" algn="l"/>
                        </a:tabLst>
                      </a:pPr>
                      <a:r>
                        <a:rPr lang="en-GB" sz="2000" spc="-15" dirty="0">
                          <a:effectLst/>
                          <a:latin typeface="+mj-lt"/>
                          <a:ea typeface="Times New Roman"/>
                          <a:cs typeface="Times New Roman"/>
                        </a:rPr>
                        <a:t>None.</a:t>
                      </a:r>
                      <a:endParaRPr lang="en-US" sz="2000" dirty="0">
                        <a:effectLst/>
                        <a:latin typeface="+mj-lt"/>
                        <a:ea typeface="Times"/>
                        <a:cs typeface="Times New Roman"/>
                      </a:endParaRPr>
                    </a:p>
                  </a:txBody>
                  <a:tcPr marL="68580" marR="68580" marT="0" marB="0"/>
                </a:tc>
              </a:tr>
            </a:tbl>
          </a:graphicData>
        </a:graphic>
      </p:graphicFrame>
      <p:sp>
        <p:nvSpPr>
          <p:cNvPr id="5" name="Rectangle 1"/>
          <p:cNvSpPr>
            <a:spLocks noChangeArrowheads="1"/>
          </p:cNvSpPr>
          <p:nvPr/>
        </p:nvSpPr>
        <p:spPr bwMode="auto">
          <a:xfrm>
            <a:off x="7390556" y="310794"/>
            <a:ext cx="33485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GB" b="1" dirty="0"/>
              <a:t>R3.2 – User Checks Stats </a:t>
            </a:r>
            <a:endParaRPr lang="en-US" dirty="0"/>
          </a:p>
        </p:txBody>
      </p:sp>
    </p:spTree>
    <p:extLst>
      <p:ext uri="{BB962C8B-B14F-4D97-AF65-F5344CB8AC3E}">
        <p14:creationId xmlns:p14="http://schemas.microsoft.com/office/powerpoint/2010/main" val="428578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26660" y="0"/>
            <a:ext cx="10360501" cy="1223963"/>
          </a:xfrm>
        </p:spPr>
        <p:txBody>
          <a:bodyPr/>
          <a:lstStyle/>
          <a:p>
            <a:r>
              <a:rPr lang="en-GB" dirty="0" smtClean="0"/>
              <a:t>Class Diagram</a:t>
            </a:r>
            <a:endParaRPr 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9876" y="1628800"/>
            <a:ext cx="10019582" cy="486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76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Stakeholders</a:t>
            </a:r>
            <a:endParaRPr lang="en-US" dirty="0"/>
          </a:p>
        </p:txBody>
      </p:sp>
      <p:sp>
        <p:nvSpPr>
          <p:cNvPr id="3" name="Marcador de Posição de Conteúdo 2"/>
          <p:cNvSpPr>
            <a:spLocks noGrp="1"/>
          </p:cNvSpPr>
          <p:nvPr>
            <p:ph idx="1"/>
          </p:nvPr>
        </p:nvSpPr>
        <p:spPr>
          <a:xfrm>
            <a:off x="1197868" y="2276872"/>
            <a:ext cx="10360501" cy="4462272"/>
          </a:xfrm>
        </p:spPr>
        <p:txBody>
          <a:bodyPr>
            <a:normAutofit/>
          </a:bodyPr>
          <a:lstStyle/>
          <a:p>
            <a:pPr algn="ctr"/>
            <a:r>
              <a:rPr lang="pt-PT" sz="4000" dirty="0" err="1" smtClean="0"/>
              <a:t>Product</a:t>
            </a:r>
            <a:r>
              <a:rPr lang="pt-PT" sz="4000" dirty="0" smtClean="0"/>
              <a:t> </a:t>
            </a:r>
            <a:r>
              <a:rPr lang="pt-PT" sz="4000" dirty="0" err="1" smtClean="0"/>
              <a:t>Owner</a:t>
            </a:r>
            <a:endParaRPr lang="pt-PT" sz="4000" dirty="0" smtClean="0"/>
          </a:p>
          <a:p>
            <a:pPr algn="ctr"/>
            <a:r>
              <a:rPr lang="pt-PT" sz="4000" dirty="0" err="1" smtClean="0"/>
              <a:t>Developers</a:t>
            </a:r>
            <a:endParaRPr lang="pt-PT" sz="4000" dirty="0" smtClean="0"/>
          </a:p>
          <a:p>
            <a:pPr algn="ctr"/>
            <a:r>
              <a:rPr lang="pt-PT" sz="4000" dirty="0" err="1" smtClean="0"/>
              <a:t>Users</a:t>
            </a:r>
            <a:endParaRPr lang="en-US" sz="4000" dirty="0"/>
          </a:p>
        </p:txBody>
      </p:sp>
    </p:spTree>
    <p:extLst>
      <p:ext uri="{BB962C8B-B14F-4D97-AF65-F5344CB8AC3E}">
        <p14:creationId xmlns:p14="http://schemas.microsoft.com/office/powerpoint/2010/main" val="300107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243408"/>
            <a:ext cx="10360501" cy="1223963"/>
          </a:xfrm>
        </p:spPr>
        <p:txBody>
          <a:bodyPr/>
          <a:lstStyle/>
          <a:p>
            <a:r>
              <a:rPr lang="en-GB" dirty="0" smtClean="0"/>
              <a:t>Class Diagram</a:t>
            </a:r>
            <a:endParaRPr lang="en-US" dirty="0"/>
          </a:p>
        </p:txBody>
      </p:sp>
      <p:pic>
        <p:nvPicPr>
          <p:cNvPr id="1638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95" y="1124744"/>
            <a:ext cx="10147937"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osição de Conteúdo 2"/>
          <p:cNvSpPr>
            <a:spLocks noGrp="1"/>
          </p:cNvSpPr>
          <p:nvPr>
            <p:ph idx="1"/>
          </p:nvPr>
        </p:nvSpPr>
        <p:spPr/>
        <p:txBody>
          <a:bodyPr/>
          <a:lstStyle/>
          <a:p>
            <a:endParaRPr lang="en-US" dirty="0"/>
          </a:p>
        </p:txBody>
      </p:sp>
    </p:spTree>
    <p:extLst>
      <p:ext uri="{BB962C8B-B14F-4D97-AF65-F5344CB8AC3E}">
        <p14:creationId xmlns:p14="http://schemas.microsoft.com/office/powerpoint/2010/main" val="62847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9876" y="2375580"/>
            <a:ext cx="10360501" cy="1223963"/>
          </a:xfrm>
        </p:spPr>
        <p:txBody>
          <a:bodyPr/>
          <a:lstStyle/>
          <a:p>
            <a:r>
              <a:rPr lang="en-GB" dirty="0" smtClean="0"/>
              <a:t>State Diagram</a:t>
            </a:r>
            <a:endParaRPr lang="en-US" dirty="0"/>
          </a:p>
        </p:txBody>
      </p:sp>
      <p:sp>
        <p:nvSpPr>
          <p:cNvPr id="3" name="Marcador de Posição de Conteúdo 2"/>
          <p:cNvSpPr>
            <a:spLocks noGrp="1"/>
          </p:cNvSpPr>
          <p:nvPr>
            <p:ph idx="1"/>
          </p:nvPr>
        </p:nvSpPr>
        <p:spPr/>
        <p:txBody>
          <a:bodyPr/>
          <a:lstStyle/>
          <a:p>
            <a:endParaRPr lang="en-US"/>
          </a:p>
        </p:txBody>
      </p:sp>
      <p:pic>
        <p:nvPicPr>
          <p:cNvPr id="1741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332" y="320451"/>
            <a:ext cx="5328592" cy="6374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53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3852" y="-459432"/>
            <a:ext cx="10360501" cy="1223963"/>
          </a:xfrm>
        </p:spPr>
        <p:txBody>
          <a:bodyPr/>
          <a:lstStyle/>
          <a:p>
            <a:r>
              <a:rPr lang="en-GB" dirty="0"/>
              <a:t>Dependency Matrix</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831742144"/>
              </p:ext>
            </p:extLst>
          </p:nvPr>
        </p:nvGraphicFramePr>
        <p:xfrm>
          <a:off x="405780" y="836712"/>
          <a:ext cx="11305254" cy="5544613"/>
        </p:xfrm>
        <a:graphic>
          <a:graphicData uri="http://schemas.openxmlformats.org/drawingml/2006/table">
            <a:tbl>
              <a:tblPr firstRow="1" firstCol="1" bandRow="1">
                <a:tableStyleId>{5C22544A-7EE6-4342-B048-85BDC9FD1C3A}</a:tableStyleId>
              </a:tblPr>
              <a:tblGrid>
                <a:gridCol w="3073482"/>
                <a:gridCol w="1246586"/>
                <a:gridCol w="537322"/>
                <a:gridCol w="537322"/>
                <a:gridCol w="537322"/>
                <a:gridCol w="537322"/>
                <a:gridCol w="537322"/>
                <a:gridCol w="537322"/>
                <a:gridCol w="537322"/>
                <a:gridCol w="537322"/>
                <a:gridCol w="537322"/>
                <a:gridCol w="537322"/>
                <a:gridCol w="537322"/>
                <a:gridCol w="537322"/>
                <a:gridCol w="537322"/>
              </a:tblGrid>
              <a:tr h="681144">
                <a:tc>
                  <a:txBody>
                    <a:bodyPr/>
                    <a:lstStyle/>
                    <a:p>
                      <a:pPr>
                        <a:spcAft>
                          <a:spcPts val="0"/>
                        </a:spcAft>
                        <a:tabLst>
                          <a:tab pos="114300" algn="l"/>
                          <a:tab pos="228600" algn="l"/>
                          <a:tab pos="457200" algn="l"/>
                          <a:tab pos="457200" algn="l"/>
                        </a:tabLst>
                      </a:pPr>
                      <a:r>
                        <a:rPr lang="en-GB" sz="2000" dirty="0">
                          <a:effectLst/>
                          <a:latin typeface="+mj-lt"/>
                        </a:rPr>
                        <a:t>Name of Requirement</a:t>
                      </a:r>
                      <a:endParaRPr lang="en-US" sz="2000" dirty="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en-GB" sz="2000">
                          <a:effectLst/>
                          <a:latin typeface="+mj-lt"/>
                        </a:rPr>
                        <a:t>Identifier</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R0.1</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R0.2</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R1.1</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R1.2</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R1.3</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R1.4</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R1.5</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R2.1</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R2.2</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R2.3</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R3.1</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R3.2</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R3.3</a:t>
                      </a:r>
                      <a:endParaRPr lang="en-US" sz="2000">
                        <a:effectLst/>
                        <a:latin typeface="+mj-lt"/>
                        <a:ea typeface="Times"/>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User Login</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R0.1</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User Register</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R0.2</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User Creates Groups</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R1.1</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User Checks Group</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R1.2</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Admin Edits Group</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R1.3</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User Accepts Invitation</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R1.4</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en-US" sz="2000">
                          <a:effectLst/>
                          <a:latin typeface="+mj-lt"/>
                        </a:rPr>
                        <a:t>Admin Adds Event to Group</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R1.5</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User Creates Event</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R2.1</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User Checks Event</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R2.2</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Admin Edit Event</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R2.3</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en-US" sz="2000">
                          <a:effectLst/>
                          <a:latin typeface="+mj-lt"/>
                        </a:rPr>
                        <a:t>User Adds Stat to Event</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R3.1</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User Check Stat</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R3.2</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 - </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r>
              <a:tr h="374113">
                <a:tc>
                  <a:txBody>
                    <a:bodyPr/>
                    <a:lstStyle/>
                    <a:p>
                      <a:pPr>
                        <a:spcAft>
                          <a:spcPts val="0"/>
                        </a:spcAft>
                        <a:tabLst>
                          <a:tab pos="114300" algn="l"/>
                          <a:tab pos="228600" algn="l"/>
                          <a:tab pos="457200" algn="l"/>
                          <a:tab pos="457200" algn="l"/>
                        </a:tabLst>
                      </a:pPr>
                      <a:r>
                        <a:rPr lang="pt-PT" sz="2000">
                          <a:effectLst/>
                          <a:latin typeface="+mj-lt"/>
                        </a:rPr>
                        <a:t>Admin Edits Stat</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R3.3</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endParaRPr lang="en-US" sz="2000">
                        <a:effectLst/>
                        <a:latin typeface="+mj-lt"/>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a:effectLst/>
                          <a:latin typeface="+mj-lt"/>
                        </a:rPr>
                        <a:t>X</a:t>
                      </a:r>
                      <a:endParaRPr lang="en-US" sz="2000">
                        <a:effectLst/>
                        <a:latin typeface="+mj-lt"/>
                        <a:ea typeface="Times"/>
                        <a:cs typeface="Times New Roman"/>
                      </a:endParaRPr>
                    </a:p>
                  </a:txBody>
                  <a:tcPr marL="44450" marR="44450" marT="0" marB="0" anchor="b"/>
                </a:tc>
                <a:tc>
                  <a:txBody>
                    <a:bodyPr/>
                    <a:lstStyle/>
                    <a:p>
                      <a:pPr>
                        <a:spcAft>
                          <a:spcPts val="0"/>
                        </a:spcAft>
                        <a:tabLst>
                          <a:tab pos="114300" algn="l"/>
                          <a:tab pos="228600" algn="l"/>
                          <a:tab pos="457200" algn="l"/>
                          <a:tab pos="457200" algn="l"/>
                        </a:tabLst>
                      </a:pPr>
                      <a:r>
                        <a:rPr lang="pt-PT" sz="2000" dirty="0">
                          <a:effectLst/>
                          <a:latin typeface="+mj-lt"/>
                        </a:rPr>
                        <a:t> - </a:t>
                      </a:r>
                      <a:endParaRPr lang="en-US" sz="2000" dirty="0">
                        <a:effectLst/>
                        <a:latin typeface="+mj-lt"/>
                        <a:ea typeface="Times"/>
                        <a:cs typeface="Times New Roman"/>
                      </a:endParaRPr>
                    </a:p>
                  </a:txBody>
                  <a:tcPr marL="44450" marR="44450" marT="0" marB="0" anchor="b"/>
                </a:tc>
              </a:tr>
            </a:tbl>
          </a:graphicData>
        </a:graphic>
      </p:graphicFrame>
    </p:spTree>
    <p:extLst>
      <p:ext uri="{BB962C8B-B14F-4D97-AF65-F5344CB8AC3E}">
        <p14:creationId xmlns:p14="http://schemas.microsoft.com/office/powerpoint/2010/main" val="329608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Posição de Conteúdo 2"/>
          <p:cNvSpPr>
            <a:spLocks noGrp="1"/>
          </p:cNvSpPr>
          <p:nvPr>
            <p:ph idx="1"/>
          </p:nvPr>
        </p:nvSpPr>
        <p:spPr/>
        <p:txBody>
          <a:bodyPr/>
          <a:lstStyle/>
          <a:p>
            <a:endParaRPr lang="en-US"/>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852" y="548680"/>
            <a:ext cx="1065209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185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 </a:t>
            </a:r>
            <a:r>
              <a:rPr lang="en-GB" dirty="0" smtClean="0"/>
              <a:t>Admin &gt; User</a:t>
            </a:r>
            <a:endParaRPr lang="en-US" dirty="0"/>
          </a:p>
        </p:txBody>
      </p:sp>
      <p:sp>
        <p:nvSpPr>
          <p:cNvPr id="3" name="Marcador de Posição de Conteúdo 2"/>
          <p:cNvSpPr>
            <a:spLocks noGrp="1"/>
          </p:cNvSpPr>
          <p:nvPr>
            <p:ph idx="1"/>
          </p:nvPr>
        </p:nvSpPr>
        <p:spPr/>
        <p:txBody>
          <a:bodyPr/>
          <a:lstStyle/>
          <a:p>
            <a:pPr lvl="0"/>
            <a:r>
              <a:rPr lang="en-GB" dirty="0"/>
              <a:t>Editing a group - change permissions, add, remove any member.</a:t>
            </a:r>
            <a:endParaRPr lang="en-US" dirty="0"/>
          </a:p>
          <a:p>
            <a:pPr lvl="0"/>
            <a:r>
              <a:rPr lang="en-GB" dirty="0"/>
              <a:t>Editing an event - change location, time and team disposition.</a:t>
            </a:r>
            <a:endParaRPr lang="en-US" dirty="0"/>
          </a:p>
          <a:p>
            <a:pPr lvl="0"/>
            <a:r>
              <a:rPr lang="en-GB" dirty="0"/>
              <a:t>Editing a stat -  change goal author.</a:t>
            </a:r>
            <a:endParaRPr lang="en-US" dirty="0"/>
          </a:p>
          <a:p>
            <a:endParaRPr lang="pt-PT" dirty="0"/>
          </a:p>
          <a:p>
            <a:pPr marL="0" indent="0">
              <a:buNone/>
            </a:pPr>
            <a:r>
              <a:rPr lang="pt-PT" dirty="0" err="1" smtClean="0"/>
              <a:t>User</a:t>
            </a:r>
            <a:r>
              <a:rPr lang="pt-PT" dirty="0" smtClean="0"/>
              <a:t> -&gt; </a:t>
            </a:r>
            <a:r>
              <a:rPr lang="pt-PT" dirty="0" err="1" smtClean="0"/>
              <a:t>Admin</a:t>
            </a:r>
            <a:endParaRPr lang="pt-PT" dirty="0" smtClean="0"/>
          </a:p>
          <a:p>
            <a:pPr lvl="0"/>
            <a:r>
              <a:rPr lang="en-GB" dirty="0"/>
              <a:t>By being the original creator of a group</a:t>
            </a:r>
            <a:endParaRPr lang="en-US" dirty="0"/>
          </a:p>
          <a:p>
            <a:pPr lvl="0"/>
            <a:r>
              <a:rPr lang="en-GB" dirty="0"/>
              <a:t>By be set as administrator of a group by the original creator of a group</a:t>
            </a:r>
            <a:endParaRPr lang="en-US" dirty="0"/>
          </a:p>
          <a:p>
            <a:endParaRPr lang="pt-PT" dirty="0" smtClean="0"/>
          </a:p>
        </p:txBody>
      </p:sp>
    </p:spTree>
    <p:extLst>
      <p:ext uri="{BB962C8B-B14F-4D97-AF65-F5344CB8AC3E}">
        <p14:creationId xmlns:p14="http://schemas.microsoft.com/office/powerpoint/2010/main" val="105499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3852" y="-243408"/>
            <a:ext cx="10360501" cy="1223963"/>
          </a:xfrm>
        </p:spPr>
        <p:txBody>
          <a:bodyPr/>
          <a:lstStyle/>
          <a:p>
            <a:r>
              <a:rPr lang="pt-PT" dirty="0" err="1" smtClean="0"/>
              <a:t>User</a:t>
            </a:r>
            <a:r>
              <a:rPr lang="pt-PT" dirty="0" smtClean="0"/>
              <a:t> Interfaces</a:t>
            </a:r>
            <a:endParaRPr lang="en-US" dirty="0"/>
          </a:p>
        </p:txBody>
      </p:sp>
      <p:sp>
        <p:nvSpPr>
          <p:cNvPr id="3" name="Marcador de Posição de Conteúdo 2"/>
          <p:cNvSpPr>
            <a:spLocks noGrp="1"/>
          </p:cNvSpPr>
          <p:nvPr>
            <p:ph idx="1"/>
          </p:nvPr>
        </p:nvSpPr>
        <p:spPr>
          <a:xfrm>
            <a:off x="6675620" y="5889393"/>
            <a:ext cx="2289531" cy="718845"/>
          </a:xfrm>
        </p:spPr>
        <p:txBody>
          <a:bodyPr/>
          <a:lstStyle/>
          <a:p>
            <a:pPr marL="0" indent="0">
              <a:buNone/>
            </a:pPr>
            <a:r>
              <a:rPr lang="pt-PT" dirty="0" smtClean="0"/>
              <a:t>M1</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035" y="1238472"/>
            <a:ext cx="3523249" cy="5480609"/>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M1 - M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572" y="1046806"/>
            <a:ext cx="3570950" cy="5638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aixaDeTexto 3"/>
          <p:cNvSpPr txBox="1"/>
          <p:nvPr/>
        </p:nvSpPr>
        <p:spPr>
          <a:xfrm>
            <a:off x="5302324" y="1249723"/>
            <a:ext cx="1733336" cy="523220"/>
          </a:xfrm>
          <a:prstGeom prst="rect">
            <a:avLst/>
          </a:prstGeom>
          <a:noFill/>
        </p:spPr>
        <p:txBody>
          <a:bodyPr wrap="square" rtlCol="0">
            <a:spAutoFit/>
          </a:bodyPr>
          <a:lstStyle/>
          <a:p>
            <a:r>
              <a:rPr lang="pt-PT" sz="2800" dirty="0" smtClean="0"/>
              <a:t>M0</a:t>
            </a:r>
            <a:endParaRPr lang="en-US" sz="2800" dirty="0"/>
          </a:p>
        </p:txBody>
      </p:sp>
    </p:spTree>
    <p:extLst>
      <p:ext uri="{BB962C8B-B14F-4D97-AF65-F5344CB8AC3E}">
        <p14:creationId xmlns:p14="http://schemas.microsoft.com/office/powerpoint/2010/main" val="82903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3852" y="-243408"/>
            <a:ext cx="10360501" cy="1223963"/>
          </a:xfrm>
        </p:spPr>
        <p:txBody>
          <a:bodyPr/>
          <a:lstStyle/>
          <a:p>
            <a:r>
              <a:rPr lang="pt-PT" dirty="0" err="1" smtClean="0"/>
              <a:t>User</a:t>
            </a:r>
            <a:r>
              <a:rPr lang="pt-PT" dirty="0" smtClean="0"/>
              <a:t> Interfaces</a:t>
            </a:r>
            <a:endParaRPr lang="en-US" dirty="0"/>
          </a:p>
        </p:txBody>
      </p:sp>
      <p:sp>
        <p:nvSpPr>
          <p:cNvPr id="3" name="Marcador de Posição de Conteúdo 2"/>
          <p:cNvSpPr>
            <a:spLocks noGrp="1"/>
          </p:cNvSpPr>
          <p:nvPr>
            <p:ph idx="1"/>
          </p:nvPr>
        </p:nvSpPr>
        <p:spPr>
          <a:xfrm>
            <a:off x="6675620" y="5889393"/>
            <a:ext cx="2289531" cy="718845"/>
          </a:xfrm>
        </p:spPr>
        <p:txBody>
          <a:bodyPr/>
          <a:lstStyle/>
          <a:p>
            <a:pPr marL="0" indent="0">
              <a:buNone/>
            </a:pPr>
            <a:r>
              <a:rPr lang="pt-PT" dirty="0" smtClean="0"/>
              <a:t>M3</a:t>
            </a:r>
            <a:endParaRPr lang="en-US" dirty="0"/>
          </a:p>
        </p:txBody>
      </p:sp>
      <p:sp>
        <p:nvSpPr>
          <p:cNvPr id="4" name="CaixaDeTexto 3"/>
          <p:cNvSpPr txBox="1"/>
          <p:nvPr/>
        </p:nvSpPr>
        <p:spPr>
          <a:xfrm>
            <a:off x="5014292" y="1248162"/>
            <a:ext cx="1733336" cy="523220"/>
          </a:xfrm>
          <a:prstGeom prst="rect">
            <a:avLst/>
          </a:prstGeom>
          <a:noFill/>
        </p:spPr>
        <p:txBody>
          <a:bodyPr wrap="square" rtlCol="0">
            <a:spAutoFit/>
          </a:bodyPr>
          <a:lstStyle/>
          <a:p>
            <a:r>
              <a:rPr lang="pt-PT" sz="2800" dirty="0" smtClean="0"/>
              <a:t>M2</a:t>
            </a:r>
            <a:endParaRPr lang="en-US" sz="2800" dirty="0"/>
          </a:p>
        </p:txBody>
      </p:sp>
      <p:pic>
        <p:nvPicPr>
          <p:cNvPr id="12290" name="Picture 2" descr="M2 - Gro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75" y="1020746"/>
            <a:ext cx="3553491" cy="5611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descr="M3 - Ev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580" y="1020746"/>
            <a:ext cx="3528392" cy="557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60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3852" y="-243408"/>
            <a:ext cx="10360501" cy="1223963"/>
          </a:xfrm>
        </p:spPr>
        <p:txBody>
          <a:bodyPr/>
          <a:lstStyle/>
          <a:p>
            <a:r>
              <a:rPr lang="pt-PT" dirty="0" err="1" smtClean="0"/>
              <a:t>User</a:t>
            </a:r>
            <a:r>
              <a:rPr lang="pt-PT" dirty="0" smtClean="0"/>
              <a:t> Interfaces</a:t>
            </a:r>
            <a:endParaRPr lang="en-US" dirty="0"/>
          </a:p>
        </p:txBody>
      </p:sp>
      <p:sp>
        <p:nvSpPr>
          <p:cNvPr id="4" name="CaixaDeTexto 3"/>
          <p:cNvSpPr txBox="1"/>
          <p:nvPr/>
        </p:nvSpPr>
        <p:spPr>
          <a:xfrm>
            <a:off x="5374332" y="1245040"/>
            <a:ext cx="1733336" cy="523220"/>
          </a:xfrm>
          <a:prstGeom prst="rect">
            <a:avLst/>
          </a:prstGeom>
          <a:noFill/>
        </p:spPr>
        <p:txBody>
          <a:bodyPr wrap="square" rtlCol="0">
            <a:spAutoFit/>
          </a:bodyPr>
          <a:lstStyle/>
          <a:p>
            <a:r>
              <a:rPr lang="pt-PT" sz="2800" dirty="0" smtClean="0"/>
              <a:t>M4</a:t>
            </a:r>
            <a:endParaRPr lang="en-US" sz="2800" dirty="0"/>
          </a:p>
        </p:txBody>
      </p:sp>
      <p:sp>
        <p:nvSpPr>
          <p:cNvPr id="5" name="Marcador de Posição de Conteúdo 4"/>
          <p:cNvSpPr>
            <a:spLocks noGrp="1"/>
          </p:cNvSpPr>
          <p:nvPr>
            <p:ph idx="1"/>
          </p:nvPr>
        </p:nvSpPr>
        <p:spPr/>
        <p:txBody>
          <a:bodyPr/>
          <a:lstStyle/>
          <a:p>
            <a:endParaRPr lang="en-US" dirty="0"/>
          </a:p>
        </p:txBody>
      </p:sp>
      <p:pic>
        <p:nvPicPr>
          <p:cNvPr id="13314" name="Picture 2" descr="M4 - St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460" y="836712"/>
            <a:ext cx="3600400" cy="5725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06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xmlns=""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2471</TotalTime>
  <Words>2512</Words>
  <Application>Microsoft Office PowerPoint</Application>
  <PresentationFormat>Personalizados</PresentationFormat>
  <Paragraphs>587</Paragraphs>
  <Slides>42</Slides>
  <Notes>1</Notes>
  <HiddenSlides>0</HiddenSlides>
  <MMClips>0</MMClips>
  <ScaleCrop>false</ScaleCrop>
  <HeadingPairs>
    <vt:vector size="4" baseType="variant">
      <vt:variant>
        <vt:lpstr>Tema</vt:lpstr>
      </vt:variant>
      <vt:variant>
        <vt:i4>1</vt:i4>
      </vt:variant>
      <vt:variant>
        <vt:lpstr>Títulos dos diapositivos</vt:lpstr>
      </vt:variant>
      <vt:variant>
        <vt:i4>42</vt:i4>
      </vt:variant>
    </vt:vector>
  </HeadingPairs>
  <TitlesOfParts>
    <vt:vector size="43" baseType="lpstr">
      <vt:lpstr>Tech 16x9</vt:lpstr>
      <vt:lpstr>Jogu</vt:lpstr>
      <vt:lpstr>Apresentação do PowerPoint</vt:lpstr>
      <vt:lpstr>Goals</vt:lpstr>
      <vt:lpstr>Stakeholders</vt:lpstr>
      <vt:lpstr>Apresentação do PowerPoint</vt:lpstr>
      <vt:lpstr> Admin &gt; User</vt:lpstr>
      <vt:lpstr>User Interfaces</vt:lpstr>
      <vt:lpstr>User Interfaces</vt:lpstr>
      <vt:lpstr>User Interfaces</vt:lpstr>
      <vt:lpstr>Process </vt:lpstr>
      <vt:lpstr>Process</vt:lpstr>
      <vt:lpstr>Process</vt:lpstr>
      <vt:lpstr>Process</vt:lpstr>
      <vt:lpstr>Process</vt:lpstr>
      <vt:lpstr>Process</vt:lpstr>
      <vt:lpstr>Apresentação do PowerPoint</vt:lpstr>
      <vt:lpstr>Use Cases - UC0</vt:lpstr>
      <vt:lpstr>Use Cases – UC1.1</vt:lpstr>
      <vt:lpstr>Use Cases – UC1.2</vt:lpstr>
      <vt:lpstr>Use Cases – UC1.3</vt:lpstr>
      <vt:lpstr>Use Cases – UC2.1</vt:lpstr>
      <vt:lpstr>Use Cases – UC3.1</vt:lpstr>
      <vt:lpstr>Use Cases – UC3.2</vt:lpstr>
      <vt:lpstr>Overview</vt:lpstr>
      <vt:lpstr>Constraints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Class Diagram</vt:lpstr>
      <vt:lpstr>Class Diagram</vt:lpstr>
      <vt:lpstr>State Diagram</vt:lpstr>
      <vt:lpstr>Dependency Matrix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Model-base testing</dc:title>
  <dc:creator>José Esteves</dc:creator>
  <cp:lastModifiedBy>malafas</cp:lastModifiedBy>
  <cp:revision>78</cp:revision>
  <dcterms:created xsi:type="dcterms:W3CDTF">2016-10-29T16:25:20Z</dcterms:created>
  <dcterms:modified xsi:type="dcterms:W3CDTF">2016-12-21T09:14:48Z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