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95C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8AE7C-B5D3-4ECC-A6DD-16D267A7BDED}" type="doc">
      <dgm:prSet loTypeId="urn:microsoft.com/office/officeart/2005/8/layout/chevron1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D87B6A-953C-4AC6-B218-33FB81787FD6}">
      <dgm:prSet phldrT="[Text]" custT="1"/>
      <dgm:spPr/>
      <dgm:t>
        <a:bodyPr spcFirstLastPara="0" vert="horz" wrap="square" lIns="88011" tIns="29337" rIns="29337" bIns="29337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Pipeline-Level</a:t>
          </a:r>
        </a:p>
      </dgm:t>
    </dgm:pt>
    <dgm:pt modelId="{0BE26C0E-14A7-423B-BD83-12F598B18868}" type="parTrans" cxnId="{526085B8-A2FC-4E9A-AEC1-9C830184DBD2}">
      <dgm:prSet/>
      <dgm:spPr/>
      <dgm:t>
        <a:bodyPr/>
        <a:lstStyle/>
        <a:p>
          <a:endParaRPr lang="en-US"/>
        </a:p>
      </dgm:t>
    </dgm:pt>
    <dgm:pt modelId="{7913947C-007B-4962-9701-BA140073547D}" type="sibTrans" cxnId="{526085B8-A2FC-4E9A-AEC1-9C830184DBD2}">
      <dgm:prSet/>
      <dgm:spPr/>
      <dgm:t>
        <a:bodyPr/>
        <a:lstStyle/>
        <a:p>
          <a:endParaRPr lang="en-US"/>
        </a:p>
      </dgm:t>
    </dgm:pt>
    <dgm:pt modelId="{B0F5C333-5A4C-480D-BCA5-2DF8B8A926E9}">
      <dgm:prSet phldrT="[Text]" custT="1"/>
      <dgm:spPr/>
      <dgm:t>
        <a:bodyPr/>
        <a:lstStyle/>
        <a:p>
          <a:r>
            <a: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Table-Level</a:t>
          </a:r>
        </a:p>
      </dgm:t>
    </dgm:pt>
    <dgm:pt modelId="{2C0381A8-8B7C-45FC-B7F5-0A8E506F1871}" type="parTrans" cxnId="{62241FBA-7927-4C82-A28A-D3D66729184A}">
      <dgm:prSet/>
      <dgm:spPr/>
      <dgm:t>
        <a:bodyPr/>
        <a:lstStyle/>
        <a:p>
          <a:endParaRPr lang="en-US"/>
        </a:p>
      </dgm:t>
    </dgm:pt>
    <dgm:pt modelId="{04A917B8-CB90-4BBF-A81C-3C1ADD0C57A0}" type="sibTrans" cxnId="{62241FBA-7927-4C82-A28A-D3D66729184A}">
      <dgm:prSet/>
      <dgm:spPr/>
      <dgm:t>
        <a:bodyPr/>
        <a:lstStyle/>
        <a:p>
          <a:endParaRPr lang="en-US"/>
        </a:p>
      </dgm:t>
    </dgm:pt>
    <dgm:pt modelId="{5B8F7C5F-8AED-4B84-99A5-1943C3366604}">
      <dgm:prSet phldrT="[Text]" custT="1"/>
      <dgm:spPr/>
      <dgm:t>
        <a:bodyPr/>
        <a:lstStyle/>
        <a:p>
          <a:r>
            <a: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File-Level</a:t>
          </a:r>
        </a:p>
      </dgm:t>
    </dgm:pt>
    <dgm:pt modelId="{C7ED02D1-5F80-441F-BBA3-D956A43DD939}" type="parTrans" cxnId="{221DC8EF-F855-4105-ADCE-9A1DD8130C48}">
      <dgm:prSet/>
      <dgm:spPr/>
      <dgm:t>
        <a:bodyPr/>
        <a:lstStyle/>
        <a:p>
          <a:endParaRPr lang="en-US"/>
        </a:p>
      </dgm:t>
    </dgm:pt>
    <dgm:pt modelId="{2189E7C1-36A3-4C5D-BE60-BF599F19C0FC}" type="sibTrans" cxnId="{221DC8EF-F855-4105-ADCE-9A1DD8130C48}">
      <dgm:prSet/>
      <dgm:spPr/>
      <dgm:t>
        <a:bodyPr/>
        <a:lstStyle/>
        <a:p>
          <a:endParaRPr lang="en-US"/>
        </a:p>
      </dgm:t>
    </dgm:pt>
    <dgm:pt modelId="{56BE4B6F-1689-4CD4-959B-9C7B31C4D77A}" type="pres">
      <dgm:prSet presAssocID="{9CE8AE7C-B5D3-4ECC-A6DD-16D267A7BDED}" presName="Name0" presStyleCnt="0">
        <dgm:presLayoutVars>
          <dgm:dir/>
          <dgm:animLvl val="lvl"/>
          <dgm:resizeHandles val="exact"/>
        </dgm:presLayoutVars>
      </dgm:prSet>
      <dgm:spPr/>
    </dgm:pt>
    <dgm:pt modelId="{4532E7B4-5174-4F54-B29B-0906E4C881F5}" type="pres">
      <dgm:prSet presAssocID="{4FD87B6A-953C-4AC6-B218-33FB81787FD6}" presName="parTxOnly" presStyleLbl="node1" presStyleIdx="0" presStyleCnt="3" custScaleY="59961">
        <dgm:presLayoutVars>
          <dgm:chMax val="0"/>
          <dgm:chPref val="0"/>
          <dgm:bulletEnabled val="1"/>
        </dgm:presLayoutVars>
      </dgm:prSet>
      <dgm:spPr>
        <a:xfrm>
          <a:off x="5431" y="431982"/>
          <a:ext cx="3161881" cy="758358"/>
        </a:xfrm>
        <a:prstGeom prst="chevron">
          <a:avLst/>
        </a:prstGeom>
      </dgm:spPr>
    </dgm:pt>
    <dgm:pt modelId="{8D28B3D4-9DEA-4A2E-93FD-36FA5697066F}" type="pres">
      <dgm:prSet presAssocID="{7913947C-007B-4962-9701-BA140073547D}" presName="parTxOnlySpace" presStyleCnt="0"/>
      <dgm:spPr/>
    </dgm:pt>
    <dgm:pt modelId="{8D8C46C4-C238-47A3-B684-2E3E1DA5C861}" type="pres">
      <dgm:prSet presAssocID="{5B8F7C5F-8AED-4B84-99A5-1943C3366604}" presName="parTxOnly" presStyleLbl="node1" presStyleIdx="1" presStyleCnt="3" custScaleY="58189">
        <dgm:presLayoutVars>
          <dgm:chMax val="0"/>
          <dgm:chPref val="0"/>
          <dgm:bulletEnabled val="1"/>
        </dgm:presLayoutVars>
      </dgm:prSet>
      <dgm:spPr/>
    </dgm:pt>
    <dgm:pt modelId="{0D1D5EE2-09D2-48AC-B6B4-1A114EF102E9}" type="pres">
      <dgm:prSet presAssocID="{2189E7C1-36A3-4C5D-BE60-BF599F19C0FC}" presName="parTxOnlySpace" presStyleCnt="0"/>
      <dgm:spPr/>
    </dgm:pt>
    <dgm:pt modelId="{C1D3A4B8-0081-43E1-8F1A-C901F7E0E1B5}" type="pres">
      <dgm:prSet presAssocID="{B0F5C333-5A4C-480D-BCA5-2DF8B8A926E9}" presName="parTxOnly" presStyleLbl="node1" presStyleIdx="2" presStyleCnt="3" custScaleY="59961">
        <dgm:presLayoutVars>
          <dgm:chMax val="0"/>
          <dgm:chPref val="0"/>
          <dgm:bulletEnabled val="1"/>
        </dgm:presLayoutVars>
      </dgm:prSet>
      <dgm:spPr/>
    </dgm:pt>
  </dgm:ptLst>
  <dgm:cxnLst>
    <dgm:cxn modelId="{C81D3D11-5B66-4E81-941A-072252BA3F88}" type="presOf" srcId="{5B8F7C5F-8AED-4B84-99A5-1943C3366604}" destId="{8D8C46C4-C238-47A3-B684-2E3E1DA5C861}" srcOrd="0" destOrd="0" presId="urn:microsoft.com/office/officeart/2005/8/layout/chevron1"/>
    <dgm:cxn modelId="{79091BB2-898C-4923-992A-529496A9E42F}" type="presOf" srcId="{B0F5C333-5A4C-480D-BCA5-2DF8B8A926E9}" destId="{C1D3A4B8-0081-43E1-8F1A-C901F7E0E1B5}" srcOrd="0" destOrd="0" presId="urn:microsoft.com/office/officeart/2005/8/layout/chevron1"/>
    <dgm:cxn modelId="{1AF712B3-931E-4B3D-B09B-039A0F18C1C9}" type="presOf" srcId="{9CE8AE7C-B5D3-4ECC-A6DD-16D267A7BDED}" destId="{56BE4B6F-1689-4CD4-959B-9C7B31C4D77A}" srcOrd="0" destOrd="0" presId="urn:microsoft.com/office/officeart/2005/8/layout/chevron1"/>
    <dgm:cxn modelId="{526085B8-A2FC-4E9A-AEC1-9C830184DBD2}" srcId="{9CE8AE7C-B5D3-4ECC-A6DD-16D267A7BDED}" destId="{4FD87B6A-953C-4AC6-B218-33FB81787FD6}" srcOrd="0" destOrd="0" parTransId="{0BE26C0E-14A7-423B-BD83-12F598B18868}" sibTransId="{7913947C-007B-4962-9701-BA140073547D}"/>
    <dgm:cxn modelId="{62241FBA-7927-4C82-A28A-D3D66729184A}" srcId="{9CE8AE7C-B5D3-4ECC-A6DD-16D267A7BDED}" destId="{B0F5C333-5A4C-480D-BCA5-2DF8B8A926E9}" srcOrd="2" destOrd="0" parTransId="{2C0381A8-8B7C-45FC-B7F5-0A8E506F1871}" sibTransId="{04A917B8-CB90-4BBF-A81C-3C1ADD0C57A0}"/>
    <dgm:cxn modelId="{B78D72CA-AD4C-4F23-9118-34D72F78AB9D}" type="presOf" srcId="{4FD87B6A-953C-4AC6-B218-33FB81787FD6}" destId="{4532E7B4-5174-4F54-B29B-0906E4C881F5}" srcOrd="0" destOrd="0" presId="urn:microsoft.com/office/officeart/2005/8/layout/chevron1"/>
    <dgm:cxn modelId="{221DC8EF-F855-4105-ADCE-9A1DD8130C48}" srcId="{9CE8AE7C-B5D3-4ECC-A6DD-16D267A7BDED}" destId="{5B8F7C5F-8AED-4B84-99A5-1943C3366604}" srcOrd="1" destOrd="0" parTransId="{C7ED02D1-5F80-441F-BBA3-D956A43DD939}" sibTransId="{2189E7C1-36A3-4C5D-BE60-BF599F19C0FC}"/>
    <dgm:cxn modelId="{F1ADF1B5-610D-4441-A93D-607A4715C893}" type="presParOf" srcId="{56BE4B6F-1689-4CD4-959B-9C7B31C4D77A}" destId="{4532E7B4-5174-4F54-B29B-0906E4C881F5}" srcOrd="0" destOrd="0" presId="urn:microsoft.com/office/officeart/2005/8/layout/chevron1"/>
    <dgm:cxn modelId="{DA0BBCD7-BA16-468B-A131-0E011101C182}" type="presParOf" srcId="{56BE4B6F-1689-4CD4-959B-9C7B31C4D77A}" destId="{8D28B3D4-9DEA-4A2E-93FD-36FA5697066F}" srcOrd="1" destOrd="0" presId="urn:microsoft.com/office/officeart/2005/8/layout/chevron1"/>
    <dgm:cxn modelId="{54CB87D4-7AA8-4330-A0A3-703DE88C0677}" type="presParOf" srcId="{56BE4B6F-1689-4CD4-959B-9C7B31C4D77A}" destId="{8D8C46C4-C238-47A3-B684-2E3E1DA5C861}" srcOrd="2" destOrd="0" presId="urn:microsoft.com/office/officeart/2005/8/layout/chevron1"/>
    <dgm:cxn modelId="{85255777-AA47-420D-9F04-D8B2BFEFFB68}" type="presParOf" srcId="{56BE4B6F-1689-4CD4-959B-9C7B31C4D77A}" destId="{0D1D5EE2-09D2-48AC-B6B4-1A114EF102E9}" srcOrd="3" destOrd="0" presId="urn:microsoft.com/office/officeart/2005/8/layout/chevron1"/>
    <dgm:cxn modelId="{AE629E13-6D43-453E-BB20-4FEFF152E733}" type="presParOf" srcId="{56BE4B6F-1689-4CD4-959B-9C7B31C4D77A}" destId="{C1D3A4B8-0081-43E1-8F1A-C901F7E0E1B5}" srcOrd="4" destOrd="0" presId="urn:microsoft.com/office/officeart/2005/8/layout/chevron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E7B4-5174-4F54-B29B-0906E4C881F5}">
      <dsp:nvSpPr>
        <dsp:cNvPr id="0" name=""/>
        <dsp:cNvSpPr/>
      </dsp:nvSpPr>
      <dsp:spPr>
        <a:xfrm>
          <a:off x="3430" y="309931"/>
          <a:ext cx="4179629" cy="100245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Pipeline-Level</a:t>
          </a:r>
        </a:p>
      </dsp:txBody>
      <dsp:txXfrm>
        <a:off x="504660" y="309931"/>
        <a:ext cx="3177170" cy="1002459"/>
      </dsp:txXfrm>
    </dsp:sp>
    <dsp:sp modelId="{8D8C46C4-C238-47A3-B684-2E3E1DA5C861}">
      <dsp:nvSpPr>
        <dsp:cNvPr id="0" name=""/>
        <dsp:cNvSpPr/>
      </dsp:nvSpPr>
      <dsp:spPr>
        <a:xfrm>
          <a:off x="3765097" y="324744"/>
          <a:ext cx="4179629" cy="97283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File-Level</a:t>
          </a:r>
        </a:p>
      </dsp:txBody>
      <dsp:txXfrm>
        <a:off x="4251514" y="324744"/>
        <a:ext cx="3206796" cy="972833"/>
      </dsp:txXfrm>
    </dsp:sp>
    <dsp:sp modelId="{C1D3A4B8-0081-43E1-8F1A-C901F7E0E1B5}">
      <dsp:nvSpPr>
        <dsp:cNvPr id="0" name=""/>
        <dsp:cNvSpPr/>
      </dsp:nvSpPr>
      <dsp:spPr>
        <a:xfrm>
          <a:off x="7526763" y="309931"/>
          <a:ext cx="4179629" cy="100245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Table-Level</a:t>
          </a:r>
        </a:p>
      </dsp:txBody>
      <dsp:txXfrm>
        <a:off x="8027993" y="309931"/>
        <a:ext cx="3177170" cy="1002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043A8-5D9D-45D9-9CBA-7456F047B7C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DF62F-4F29-4EA6-8886-207011D5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DF62F-4F29-4EA6-8886-207011D5F2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A4C-4C8A-C6D6-0F96-122E43F6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1E07A-F285-0CD2-6F1E-EDC598E7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1859-8E4E-6246-1088-5B116E4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CCAD-6E4E-2881-B386-D9A67973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8E00-35E4-B867-7280-F248749A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7D75-CC8C-D69A-F8AF-CDB01C8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90D6-9266-E6E6-04C1-E6AB8898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082A-D7E0-18E1-48D1-A5C36263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7B84-C244-86AD-1962-74C8A854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7CB0-2FB6-10CF-3F98-AE465182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BC07C-1FBE-6CC8-0B04-72FFC1D81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B6B4-556F-FC47-E5EC-7D77B78D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965D-9ACD-4D1E-6F57-945A5FD9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32C7-BC98-B8D1-3A2A-01B1B61D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ECF2-82B2-8365-A292-3F0B0C24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F9A1-4011-A4DA-8651-33865E1EB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3C0F2-1005-EA0A-480A-71D6A11A2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3A1F-AFD4-9E53-0D4E-676D1348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CDD9-F3F3-9E0C-DDCC-CCD3AE56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387E-ECC3-B5F1-AA6F-E34D801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2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5D3D-0255-7A45-28CF-81DA9537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983D-DBD3-4859-1FCD-98E37884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9414-B96A-D595-A907-A454D024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6C42-18B9-AD84-BDA4-B8320EB7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40AE-67AF-919F-C747-E9CC40F6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C7A3-2D9A-95D4-10C3-DA1B1FCB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12C9-3D0B-E35F-DECA-D6B6B44B3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52EB8-A2D2-7DD5-A505-A7F57D0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2695-9EEC-C799-BD8E-D2E26D62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D9C7-EF73-7D7E-7199-7F5173FE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A89F-7F5B-7C9B-D4A5-DD8CB5C4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4650-E2EB-4018-91CC-62D65F88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A7CF-E205-A706-ED5E-7260BB88D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C7A6-0D44-70AA-FEDC-7CEE7326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2FFA-7014-1773-0894-9F9D9737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3A64-0A73-2E9B-306E-546511D1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1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7B59-80B1-7ADA-8B5E-97B5695C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8CAB5-F53D-917C-88B5-EED41B40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46F25-A455-EE21-D8BD-DF5D0E0CF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EB575-F38B-B7D8-F175-7BAF86C12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CB49D-90E2-73B4-104D-E7FCFA58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CA95C-7143-A7BC-5A67-ED8A3589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C0FA3-C2BD-EEA4-E200-661D69CB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2AF01-9C0C-00A6-CD53-FADAB7DC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9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A2A1-BCED-2132-AE56-C0F86D3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B32C5-FF0E-898B-FD8C-1CF51CDC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5E21C-993E-BAD2-D1B9-74EA1AC1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83161-2E32-542E-8670-F0987C0F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3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55887-3B00-6A7A-EC9C-D0967D66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36A44-1A38-0C83-679E-AD139528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4EA-8923-6D42-8F8D-B51A6EBD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02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510-617C-3A8E-4F69-00189160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C279-DCFA-953F-C680-7DBB12BD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144A-292F-EFC2-6389-D60E1B08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E5789-5DB8-6278-E1E2-BE7AC9C0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66A2C-C6AD-0264-65D8-79340742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E774-CC3A-509E-8004-BE753D9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CBD4-2FFA-9CA5-40C1-47DB2FD7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12D8-9658-8BB2-F086-11ACAC0A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9950-2D36-1B75-52D0-F41D6F85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E20A-1392-30E1-EA35-F24F0B65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98B3-FE6B-2A37-A322-80ABC24F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0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E0E8-AEFE-234E-BD4E-0E23BE5D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7F33D-7FC1-CBCF-DA86-3B4A20802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82F5-A460-C310-53C2-3D048E75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1244-FC29-11E8-9646-85D9BB33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8E28B-628F-72B2-DFD6-87997200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0DCD-0C92-09BB-B1BE-19FF0AF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4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8BC2-5174-345C-DA25-EC8C7C7A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02C8A-1DB3-055B-D02B-53863ACEC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1B31-A2A7-356E-888F-CB7D25B9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47F19-9ADC-245F-EB0F-08F9F4A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8995-29E9-B827-AAD8-7F5420AB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57F7E-A238-2CEE-DBCD-880096141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0F0A-A5CC-27AB-26EC-87AC3F24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48E8-F9FE-74B6-9190-969682F6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C56A-FE9D-F350-B831-52CBAFB8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103C-2F88-897A-DBD5-2E0186BB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E60A-0D59-30B4-A7B6-06A6FD3A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1339-6702-AEE8-36F7-9436D2A0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1B7AB-BF82-2F15-5ED5-B576478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E075E-022B-E05E-41F0-DBC0F90C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1159-EE2A-19B3-2C44-062EEA38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444D-A947-3512-5120-F8CC76A5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89DE-C6A6-E0F6-B030-4DE189FF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A9E0-6D71-D0F6-F5A1-DC99DF8C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59EBA-BD4C-57AB-8411-A5309AD7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75A4-C954-8E41-E863-877B344F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4873-D7EB-95CC-7EF2-21A873D2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FC35-B640-317A-78A7-3962EF7C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2776-5B8B-B8E9-3C53-81033F88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9DC8-54D7-83D0-BCAC-8BD7132A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10F8E-6C8D-4298-2601-AE6AF420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53BEE-10F2-B43D-C6A5-88A684969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E1F0F-EB6C-F129-1CC2-14EE2C7B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68ADA-68AE-40B1-2172-DF98385D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18199-A8BC-134E-0E77-C0F7879C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2725-7E05-2171-B25F-7B8F525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B1417-0078-799E-9E64-798436C8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67052-B44D-D7CD-F405-C25EC9BE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6852-D470-C1A3-6F9E-D60E99A3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4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B151-C5A4-8C03-F8DE-70EE0859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EA0E0-4087-89CD-8966-8C64112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C8B7B-8087-2EC0-F8B2-EAB0D193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6602-609B-04C7-361B-B80063B2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59C2-7265-C9A8-E5B0-0BDD3F8F3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7E47B-594D-7452-538E-6C9EEECBF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BA78-8FE8-04D2-F5D2-014A7F58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90C0-096F-F0F5-3EE9-F91E10DE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CEE09-3BFC-AB64-7A7E-87724A0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4BF3-2E7E-C480-7646-681445D5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C954C-3DE5-194D-C4C5-E6967BE4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D7D13-BBC9-C3BD-F4ED-F9EDF49C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94F8B-F999-5B67-B304-0B469F98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5799-764A-257C-9583-5F52DB32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FAD6-BB76-0C83-1D29-64750CCD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3B10E-C573-3ED0-A052-F9FAD369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9BA7-2001-58AC-A150-ABCDE813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7410-86A4-DC9E-1754-28178BFB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6128F-A6C5-4CAD-962A-64E10401C47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9F5D-97BF-269A-89C6-3A95BCA3F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EF0E-9BDA-31C1-CBE1-33BDB4B73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CA25E0-53BD-4E1B-A564-207C6A2C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6858-2A4B-FDE0-DB4B-3E17815A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3ED7-A8CF-359E-FCB9-13C723A3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D483-9CE7-9AAB-B167-5361E4FC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1070D-24EE-4C9E-9909-28575E4C12E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8640-AEB7-2363-2856-F16C98043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2DEF-6CF1-F073-CC68-DB89EB7FD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32B40-9CB9-40A7-B757-4472DFE2C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9CE9-1636-904F-A5AC-BF8CC017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1569078"/>
            <a:ext cx="7580671" cy="2387600"/>
          </a:xfrm>
        </p:spPr>
        <p:txBody>
          <a:bodyPr anchor="ctr"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High-Level Design</a:t>
            </a:r>
            <a:br>
              <a:rPr lang="ar-JO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b="1" i="1" dirty="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873C0-B2A3-1320-404E-73EFEE6A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6992"/>
            <a:ext cx="4572000" cy="614530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Retail Orders Analytics</a:t>
            </a:r>
          </a:p>
        </p:txBody>
      </p:sp>
      <p:pic>
        <p:nvPicPr>
          <p:cNvPr id="4" name="Picture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06761235-9112-BDC8-6245-195DBA214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7" y="101254"/>
            <a:ext cx="1977577" cy="1085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E61404-CCE6-B3D9-E445-9E8AED10433D}"/>
              </a:ext>
            </a:extLst>
          </p:cNvPr>
          <p:cNvCxnSpPr>
            <a:cxnSpLocks/>
          </p:cNvCxnSpPr>
          <p:nvPr/>
        </p:nvCxnSpPr>
        <p:spPr>
          <a:xfrm flipH="1">
            <a:off x="4515044" y="3193026"/>
            <a:ext cx="2249553" cy="0"/>
          </a:xfrm>
          <a:prstGeom prst="line">
            <a:avLst/>
          </a:prstGeom>
          <a:ln>
            <a:solidFill>
              <a:srgbClr val="4EA7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6AA15C-0688-9A70-D9D9-C900D6EF132C}"/>
              </a:ext>
            </a:extLst>
          </p:cNvPr>
          <p:cNvCxnSpPr>
            <a:cxnSpLocks/>
          </p:cNvCxnSpPr>
          <p:nvPr/>
        </p:nvCxnSpPr>
        <p:spPr>
          <a:xfrm flipH="1">
            <a:off x="1255646" y="3191256"/>
            <a:ext cx="2249553" cy="0"/>
          </a:xfrm>
          <a:prstGeom prst="line">
            <a:avLst/>
          </a:prstGeom>
          <a:ln>
            <a:solidFill>
              <a:srgbClr val="4EA7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7E508-9673-46D4-ADB2-8E5F13C41F34}"/>
              </a:ext>
            </a:extLst>
          </p:cNvPr>
          <p:cNvSpPr txBox="1"/>
          <p:nvPr/>
        </p:nvSpPr>
        <p:spPr>
          <a:xfrm>
            <a:off x="2094270" y="4161522"/>
            <a:ext cx="3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Goal: Clean monthly data → DW → BI</a:t>
            </a:r>
          </a:p>
        </p:txBody>
      </p:sp>
    </p:spTree>
    <p:extLst>
      <p:ext uri="{BB962C8B-B14F-4D97-AF65-F5344CB8AC3E}">
        <p14:creationId xmlns:p14="http://schemas.microsoft.com/office/powerpoint/2010/main" val="33659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7766D-1340-4FDC-8E2A-D690A323C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0D77-B6C4-77C5-4766-6226B675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203" y="134485"/>
            <a:ext cx="9144000" cy="932579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Processing Flow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C16E6DE-2E9F-0F1C-69B0-E766DF566B0A}"/>
              </a:ext>
            </a:extLst>
          </p:cNvPr>
          <p:cNvSpPr/>
          <p:nvPr/>
        </p:nvSpPr>
        <p:spPr>
          <a:xfrm>
            <a:off x="8172816" y="600774"/>
            <a:ext cx="259834" cy="24997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8392D0-FCFB-0FE9-E010-5D367A794301}"/>
              </a:ext>
            </a:extLst>
          </p:cNvPr>
          <p:cNvGrpSpPr/>
          <p:nvPr/>
        </p:nvGrpSpPr>
        <p:grpSpPr>
          <a:xfrm>
            <a:off x="511277" y="982941"/>
            <a:ext cx="10864646" cy="5565342"/>
            <a:chOff x="511277" y="1039327"/>
            <a:chExt cx="10520517" cy="553845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27CD593-D1A7-75BC-4882-D4C4B286E717}"/>
                </a:ext>
              </a:extLst>
            </p:cNvPr>
            <p:cNvSpPr/>
            <p:nvPr/>
          </p:nvSpPr>
          <p:spPr>
            <a:xfrm>
              <a:off x="511277" y="1307689"/>
              <a:ext cx="10520517" cy="527009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4ED359-BEA5-B714-F8CD-8A6DD65454CA}"/>
                </a:ext>
              </a:extLst>
            </p:cNvPr>
            <p:cNvGrpSpPr/>
            <p:nvPr/>
          </p:nvGrpSpPr>
          <p:grpSpPr>
            <a:xfrm>
              <a:off x="812501" y="1039327"/>
              <a:ext cx="9927899" cy="5424914"/>
              <a:chOff x="1132051" y="1152006"/>
              <a:chExt cx="9927899" cy="54249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74D9AE2-5911-EAE4-7EF2-20CDB2A3E046}"/>
                  </a:ext>
                </a:extLst>
              </p:cNvPr>
              <p:cNvGrpSpPr/>
              <p:nvPr/>
            </p:nvGrpSpPr>
            <p:grpSpPr>
              <a:xfrm>
                <a:off x="1132051" y="1152006"/>
                <a:ext cx="9927899" cy="5424914"/>
                <a:chOff x="855310" y="1279826"/>
                <a:chExt cx="9927899" cy="542491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08FD24-26E8-3C38-A274-1074DF432364}"/>
                    </a:ext>
                  </a:extLst>
                </p:cNvPr>
                <p:cNvGrpSpPr/>
                <p:nvPr/>
              </p:nvGrpSpPr>
              <p:grpSpPr>
                <a:xfrm>
                  <a:off x="855310" y="4436143"/>
                  <a:ext cx="2980944" cy="2258568"/>
                  <a:chOff x="-174060" y="4561451"/>
                  <a:chExt cx="2953512" cy="2039384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61E14BB0-1294-D42F-6235-7D8F64142CDC}"/>
                      </a:ext>
                    </a:extLst>
                  </p:cNvPr>
                  <p:cNvSpPr/>
                  <p:nvPr/>
                </p:nvSpPr>
                <p:spPr>
                  <a:xfrm>
                    <a:off x="-174060" y="4561451"/>
                    <a:ext cx="2953512" cy="2039384"/>
                  </a:xfrm>
                  <a:prstGeom prst="roundRect">
                    <a:avLst>
                      <a:gd name="adj" fmla="val 8504"/>
                    </a:avLst>
                  </a:prstGeom>
                  <a:ln w="28575">
                    <a:solidFill>
                      <a:schemeClr val="accent6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 prst="cross"/>
                  </a:sp3d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tIns="0" bIns="1828800" rtlCol="0" anchor="ctr"/>
                  <a:lstStyle/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endParaRPr lang="en-US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r>
                      <a: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   </a:t>
                    </a:r>
                    <a:endParaRPr lang="en-US" sz="16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FCF36A3E-33A6-FA2A-D449-4DE348705839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6" y="4976561"/>
                    <a:ext cx="2659492" cy="11681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i="1" dirty="0">
                        <a:solidFill>
                          <a:srgbClr val="4EA72E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4.Core Layer (CORE)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52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Conformed data </a:t>
                    </a:r>
                  </a:p>
                  <a:p>
                    <a:pPr marL="285750" indent="-2857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sz="152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Business keys &amp; standardized types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9449D91-4972-7B90-C497-5E0EA5303017}"/>
                    </a:ext>
                  </a:extLst>
                </p:cNvPr>
                <p:cNvGrpSpPr/>
                <p:nvPr/>
              </p:nvGrpSpPr>
              <p:grpSpPr>
                <a:xfrm>
                  <a:off x="855310" y="1279826"/>
                  <a:ext cx="9927899" cy="2645242"/>
                  <a:chOff x="348641" y="1291989"/>
                  <a:chExt cx="9825753" cy="2390292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C2CB5E7-68B3-6273-89C6-0B2E48ACBD8A}"/>
                      </a:ext>
                    </a:extLst>
                  </p:cNvPr>
                  <p:cNvGrpSpPr/>
                  <p:nvPr/>
                </p:nvGrpSpPr>
                <p:grpSpPr>
                  <a:xfrm>
                    <a:off x="3784053" y="1635832"/>
                    <a:ext cx="2953512" cy="2040885"/>
                    <a:chOff x="3784053" y="1617976"/>
                    <a:chExt cx="2953512" cy="1949120"/>
                  </a:xfrm>
                </p:grpSpPr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171E8558-9F69-DBE0-FC39-48C0640A5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4053" y="1617976"/>
                      <a:ext cx="2953512" cy="1949120"/>
                    </a:xfrm>
                    <a:prstGeom prst="roundRect">
                      <a:avLst>
                        <a:gd name="adj" fmla="val 8504"/>
                      </a:avLst>
                    </a:prstGeom>
                    <a:ln w="28575">
                      <a:solidFill>
                        <a:schemeClr val="accent6"/>
                      </a:solidFill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 prst="cross"/>
                    </a:sp3d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tIns="0" bIns="1828800" rtlCol="0" anchor="ctr"/>
                    <a:lstStyle/>
                    <a:p>
                      <a:pPr algn="ctr"/>
                      <a:endParaRPr lang="ar-JO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ar-JO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ar-JO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ar-JO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ABCD3E48-3A66-E7DD-CB3E-FE2FF59628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54275" y="1899085"/>
                      <a:ext cx="2647086" cy="1350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Raw Layer (RAW)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52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 files “as-is”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52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text columns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52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Capture file metadata</a:t>
                      </a:r>
                    </a:p>
                  </p:txBody>
                </p:sp>
              </p:grpSp>
              <p:cxnSp>
                <p:nvCxnSpPr>
                  <p:cNvPr id="133" name="Straight Arrow Connector 132">
                    <a:extLst>
                      <a:ext uri="{FF2B5EF4-FFF2-40B4-BE49-F238E27FC236}">
                        <a16:creationId xmlns:a16="http://schemas.microsoft.com/office/drawing/2014/main" id="{E2B52A2D-2FBC-0034-38DF-24752C8D5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7565" y="2426529"/>
                    <a:ext cx="433995" cy="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93241813-5F7C-0CE1-AFB9-057739B833E1}"/>
                      </a:ext>
                    </a:extLst>
                  </p:cNvPr>
                  <p:cNvGrpSpPr/>
                  <p:nvPr/>
                </p:nvGrpSpPr>
                <p:grpSpPr>
                  <a:xfrm>
                    <a:off x="348641" y="1406143"/>
                    <a:ext cx="3382981" cy="2276138"/>
                    <a:chOff x="348641" y="1406143"/>
                    <a:chExt cx="3382981" cy="2276138"/>
                  </a:xfrm>
                </p:grpSpPr>
                <p:cxnSp>
                  <p:nvCxnSpPr>
                    <p:cNvPr id="134" name="Straight Arrow Connector 133">
                      <a:extLst>
                        <a:ext uri="{FF2B5EF4-FFF2-40B4-BE49-F238E27FC236}">
                          <a16:creationId xmlns:a16="http://schemas.microsoft.com/office/drawing/2014/main" id="{E39BA10C-238A-E3D5-7244-33B5818E8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97625" y="2430897"/>
                      <a:ext cx="433997" cy="0"/>
                    </a:xfrm>
                    <a:prstGeom prst="straightConnector1">
                      <a:avLst/>
                    </a:prstGeom>
                    <a:ln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26A147CF-FC39-E463-E0AD-3BEFA07B98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8641" y="1406143"/>
                      <a:ext cx="2948984" cy="2276138"/>
                      <a:chOff x="348641" y="1406143"/>
                      <a:chExt cx="2948984" cy="2276138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B0FE4E7E-E8C3-4449-47A0-9065D5FF18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8641" y="1637873"/>
                        <a:ext cx="2948984" cy="2044408"/>
                        <a:chOff x="871708" y="2274468"/>
                        <a:chExt cx="2948984" cy="2044408"/>
                      </a:xfrm>
                    </p:grpSpPr>
                    <p:sp>
                      <p:nvSpPr>
                        <p:cNvPr id="14" name="Rectangle: Rounded Corners 13">
                          <a:extLst>
                            <a:ext uri="{FF2B5EF4-FFF2-40B4-BE49-F238E27FC236}">
                              <a16:creationId xmlns:a16="http://schemas.microsoft.com/office/drawing/2014/main" id="{B1A3E21B-5430-2041-04A0-824D6F730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1708" y="2274468"/>
                          <a:ext cx="2948984" cy="2040886"/>
                        </a:xfrm>
                        <a:prstGeom prst="roundRect">
                          <a:avLst>
                            <a:gd name="adj" fmla="val 8504"/>
                          </a:avLst>
                        </a:prstGeom>
                        <a:ln w="28575">
                          <a:solidFill>
                            <a:schemeClr val="accent6"/>
                          </a:solidFill>
                        </a:ln>
                        <a:scene3d>
                          <a:camera prst="orthographicFront"/>
                          <a:lightRig rig="threePt" dir="t"/>
                        </a:scene3d>
                        <a:sp3d>
                          <a:bevelT w="139700" prst="cross"/>
                        </a:sp3d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tIns="0" bIns="1828800" rtlCol="0" anchor="ctr"/>
                        <a:lstStyle/>
                        <a:p>
                          <a:endParaRPr lang="en-US" sz="1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18" name="TextBox 117">
                          <a:extLst>
                            <a:ext uri="{FF2B5EF4-FFF2-40B4-BE49-F238E27FC236}">
                              <a16:creationId xmlns:a16="http://schemas.microsoft.com/office/drawing/2014/main" id="{84E01AF9-CB31-F064-2992-F9311FEB1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5512" y="2583452"/>
                          <a:ext cx="2777562" cy="173542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 </a:t>
                          </a:r>
                          <a:r>
                            <a:rPr lang="en-US" sz="2000" b="1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Source &amp; Ingestion (SFTP)</a:t>
                          </a:r>
                          <a:endParaRPr lang="en-US" sz="2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marL="28575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52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Source: Monthly CSV via SFTP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52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Landing: Store files as-is</a:t>
                          </a:r>
                        </a:p>
                        <a:p>
                          <a:endParaRPr lang="en-US" dirty="0"/>
                        </a:p>
                      </p:txBody>
                    </p:sp>
                  </p:grpSp>
                  <p:pic>
                    <p:nvPicPr>
                      <p:cNvPr id="6" name="Picture 5" descr="A black background with a black square&#10;&#10;AI-generated content may be incorrect.">
                        <a:extLst>
                          <a:ext uri="{FF2B5EF4-FFF2-40B4-BE49-F238E27FC236}">
                            <a16:creationId xmlns:a16="http://schemas.microsoft.com/office/drawing/2014/main" id="{BBC35277-426D-05C8-13E6-41AA3E98B95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3">
                                <a14:imgEffect>
                                  <a14:saturation sat="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0503" y="1406143"/>
                        <a:ext cx="799593" cy="621741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pic>
                <p:nvPicPr>
                  <p:cNvPr id="29" name="Picture 28" descr="A black background with a black square&#10;&#10;AI-generated content may be incorrect.">
                    <a:extLst>
                      <a:ext uri="{FF2B5EF4-FFF2-40B4-BE49-F238E27FC236}">
                        <a16:creationId xmlns:a16="http://schemas.microsoft.com/office/drawing/2014/main" id="{1FE3A11F-0627-8C17-1B3B-ABD740EBA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4779" y="1444163"/>
                    <a:ext cx="795528" cy="621741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5458BE24-BE77-ABFB-655D-9D88382148DC}"/>
                      </a:ext>
                    </a:extLst>
                  </p:cNvPr>
                  <p:cNvGrpSpPr/>
                  <p:nvPr/>
                </p:nvGrpSpPr>
                <p:grpSpPr>
                  <a:xfrm>
                    <a:off x="7205684" y="1291989"/>
                    <a:ext cx="2968710" cy="2360947"/>
                    <a:chOff x="7242814" y="1213457"/>
                    <a:chExt cx="2968710" cy="2360947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D628FB12-52EA-29F1-3E4D-15E0B51633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58012" y="1535765"/>
                      <a:ext cx="2953512" cy="2038639"/>
                      <a:chOff x="3784053" y="1617975"/>
                      <a:chExt cx="2953512" cy="1933109"/>
                    </a:xfrm>
                  </p:grpSpPr>
                  <p:sp>
                    <p:nvSpPr>
                      <p:cNvPr id="17" name="Rectangle: Rounded Corners 16">
                        <a:extLst>
                          <a:ext uri="{FF2B5EF4-FFF2-40B4-BE49-F238E27FC236}">
                            <a16:creationId xmlns:a16="http://schemas.microsoft.com/office/drawing/2014/main" id="{430DA6E4-98AB-23F7-CF17-B2C963A9E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53" y="1617975"/>
                        <a:ext cx="2953512" cy="1933109"/>
                      </a:xfrm>
                      <a:prstGeom prst="roundRect">
                        <a:avLst>
                          <a:gd name="adj" fmla="val 8504"/>
                        </a:avLst>
                      </a:prstGeom>
                      <a:ln w="28575">
                        <a:solidFill>
                          <a:schemeClr val="accent6"/>
                        </a:solidFill>
                      </a:ln>
                      <a:effectLst>
                        <a:outerShdw blurRad="44450" dist="27940" dir="5400000" algn="ctr">
                          <a:srgbClr val="000000">
                            <a:alpha val="32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balanced" dir="t">
                          <a:rot lat="0" lon="0" rev="8700000"/>
                        </a:lightRig>
                      </a:scene3d>
                      <a:sp3d>
                        <a:bevelT w="190500" h="38100" prst="cross"/>
                      </a:sp3d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tIns="0" bIns="1828800" rtlCol="0" anchor="ctr"/>
                      <a:lstStyle/>
                      <a:p>
                        <a:pPr algn="ctr"/>
                        <a:endParaRPr lang="ar-JO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  <a:p>
                        <a:pPr algn="ctr"/>
                        <a:endParaRPr lang="ar-JO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  <a:p>
                        <a:pPr algn="ctr"/>
                        <a:endParaRPr lang="ar-JO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  <a:p>
                        <a:pPr algn="ctr"/>
                        <a:endParaRPr lang="ar-JO" sz="2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3C9925CC-B0FE-B50A-F9C0-5998352742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58162" y="1916441"/>
                        <a:ext cx="2647086" cy="14355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sz="2000" b="1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3. Staging &amp; Processing (STG)</a:t>
                        </a:r>
                      </a:p>
                      <a:p>
                        <a:pPr marL="285750" indent="-2857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r>
                          <a:rPr lang="en-US" sz="152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Cast &amp; validate (orders)</a:t>
                        </a:r>
                      </a:p>
                      <a:p>
                        <a:pPr marL="285750" indent="-2857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r>
                          <a:rPr lang="en-US" sz="152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Quarantine invalid rows</a:t>
                        </a:r>
                      </a:p>
                    </p:txBody>
                  </p:sp>
                </p:grpSp>
                <p:pic>
                  <p:nvPicPr>
                    <p:cNvPr id="33" name="Graphic 32" descr="Gears outline">
                      <a:extLst>
                        <a:ext uri="{FF2B5EF4-FFF2-40B4-BE49-F238E27FC236}">
                          <a16:creationId xmlns:a16="http://schemas.microsoft.com/office/drawing/2014/main" id="{B773E781-6FB8-AC4D-6A96-00977E41B7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42814" y="1213457"/>
                      <a:ext cx="795529" cy="795530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0" name="Picture 59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1C34CE25-14E5-0C11-2BE9-6B88BD784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0456" y="4059260"/>
                  <a:ext cx="795528" cy="774037"/>
                </a:xfrm>
                <a:prstGeom prst="rect">
                  <a:avLst/>
                </a:prstGeom>
              </p:spPr>
            </p:pic>
            <p:cxnSp>
              <p:nvCxnSpPr>
                <p:cNvPr id="39" name="Connector: Elbow 38">
                  <a:extLst>
                    <a:ext uri="{FF2B5EF4-FFF2-40B4-BE49-F238E27FC236}">
                      <a16:creationId xmlns:a16="http://schemas.microsoft.com/office/drawing/2014/main" id="{2433D54B-C08D-A30A-51C3-DBB8C333BB29}"/>
                    </a:ext>
                  </a:extLst>
                </p:cNvPr>
                <p:cNvCxnSpPr>
                  <a:stCxn id="17" idx="2"/>
                  <a:endCxn id="58" idx="0"/>
                </p:cNvCxnSpPr>
                <p:nvPr/>
              </p:nvCxnSpPr>
              <p:spPr>
                <a:xfrm rot="5400000">
                  <a:off x="5546667" y="691709"/>
                  <a:ext cx="543550" cy="6945319"/>
                </a:xfrm>
                <a:prstGeom prst="bentConnector3">
                  <a:avLst/>
                </a:prstGeom>
                <a:ln w="1905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F102014-74AE-C3F8-2CF1-98118966CC6E}"/>
                    </a:ext>
                  </a:extLst>
                </p:cNvPr>
                <p:cNvGrpSpPr/>
                <p:nvPr/>
              </p:nvGrpSpPr>
              <p:grpSpPr>
                <a:xfrm>
                  <a:off x="4277016" y="4436142"/>
                  <a:ext cx="2980944" cy="2258568"/>
                  <a:chOff x="-174060" y="4561450"/>
                  <a:chExt cx="2980944" cy="2258573"/>
                </a:xfrm>
              </p:grpSpPr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D73D8434-73C0-D678-870C-8B79482C49D8}"/>
                      </a:ext>
                    </a:extLst>
                  </p:cNvPr>
                  <p:cNvSpPr/>
                  <p:nvPr/>
                </p:nvSpPr>
                <p:spPr>
                  <a:xfrm>
                    <a:off x="-174060" y="4561450"/>
                    <a:ext cx="2980944" cy="2258573"/>
                  </a:xfrm>
                  <a:prstGeom prst="roundRect">
                    <a:avLst>
                      <a:gd name="adj" fmla="val 8504"/>
                    </a:avLst>
                  </a:prstGeom>
                  <a:ln w="28575">
                    <a:solidFill>
                      <a:schemeClr val="accent6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 prst="cross"/>
                  </a:sp3d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tIns="0" bIns="1828800" rtlCol="0" anchor="ctr"/>
                  <a:lstStyle/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endParaRPr lang="en-US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r>
                      <a: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   </a:t>
                    </a:r>
                    <a:endParaRPr lang="en-US" sz="16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07FF066-C151-61E9-0164-553584FD57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6" y="4976561"/>
                    <a:ext cx="2659492" cy="11018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i="1" dirty="0">
                        <a:solidFill>
                          <a:srgbClr val="4EA72E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5.MDM Layer (MDM)</a:t>
                    </a:r>
                  </a:p>
                  <a:p>
                    <a:pPr marL="285750" indent="-285750">
                      <a:lnSpc>
                        <a:spcPct val="20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sz="152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Cleansed golden records 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52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Single source of truth</a:t>
                    </a:r>
                  </a:p>
                </p:txBody>
              </p:sp>
            </p:grp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6B11EA7C-9F87-0551-62EC-CFBDB9BE0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3517" y="5402173"/>
                  <a:ext cx="438509" cy="0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Graphic 53" descr="Diamond outline">
                  <a:extLst>
                    <a:ext uri="{FF2B5EF4-FFF2-40B4-BE49-F238E27FC236}">
                      <a16:creationId xmlns:a16="http://schemas.microsoft.com/office/drawing/2014/main" id="{50378D9A-D747-4E00-22FF-06102B7D2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6198" y="4178467"/>
                  <a:ext cx="795528" cy="795528"/>
                </a:xfrm>
                <a:prstGeom prst="rect">
                  <a:avLst/>
                </a:prstGeom>
              </p:spPr>
            </p:pic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B0D1E95-D5CE-4416-4EB8-69AF65AD2438}"/>
                    </a:ext>
                  </a:extLst>
                </p:cNvPr>
                <p:cNvGrpSpPr/>
                <p:nvPr/>
              </p:nvGrpSpPr>
              <p:grpSpPr>
                <a:xfrm>
                  <a:off x="7749159" y="4446172"/>
                  <a:ext cx="2980944" cy="2258568"/>
                  <a:chOff x="-174060" y="4561450"/>
                  <a:chExt cx="2980944" cy="2258573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036A20F5-1972-2A58-9016-1DF66939D0E4}"/>
                      </a:ext>
                    </a:extLst>
                  </p:cNvPr>
                  <p:cNvSpPr/>
                  <p:nvPr/>
                </p:nvSpPr>
                <p:spPr>
                  <a:xfrm>
                    <a:off x="-174060" y="4561450"/>
                    <a:ext cx="2980944" cy="2258573"/>
                  </a:xfrm>
                  <a:prstGeom prst="roundRect">
                    <a:avLst>
                      <a:gd name="adj" fmla="val 8504"/>
                    </a:avLst>
                  </a:prstGeom>
                  <a:ln w="28575">
                    <a:solidFill>
                      <a:schemeClr val="accent6"/>
                    </a:solidFill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 prst="cross"/>
                  </a:sp3d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tIns="0" bIns="1828800" rtlCol="0" anchor="ctr"/>
                  <a:lstStyle/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ar-JO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endParaRPr lang="en-US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r>
                      <a:rPr lang="en-US" sz="20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   </a:t>
                    </a:r>
                    <a:endParaRPr lang="en-US" sz="16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04D19DC-1264-F8A9-5040-57D1EB337B00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6" y="4976561"/>
                    <a:ext cx="2659492" cy="1409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i="1" dirty="0">
                        <a:solidFill>
                          <a:srgbClr val="4EA72E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Marts &amp; Analytics (MARTS)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52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Business facts &amp; dimensions (</a:t>
                    </a:r>
                    <a:r>
                      <a:rPr lang="en-US" sz="1520" dirty="0" err="1">
                        <a:solidFill>
                          <a:srgbClr val="4EA72E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sales_fact</a:t>
                    </a:r>
                    <a:r>
                      <a:rPr lang="en-US" sz="152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)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52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BI dashboards &amp; reports</a:t>
                    </a:r>
                  </a:p>
                </p:txBody>
              </p: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F2BF21F-32FA-D633-AA14-E7457EF2C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9731" y="5456253"/>
                  <a:ext cx="438509" cy="0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Graphic 70" descr="Bar chart outline">
                <a:extLst>
                  <a:ext uri="{FF2B5EF4-FFF2-40B4-BE49-F238E27FC236}">
                    <a16:creationId xmlns:a16="http://schemas.microsoft.com/office/drawing/2014/main" id="{5676C3B1-CEDA-B85D-C70F-FDB5A29E7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121270" y="3991211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540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24DBA-AB32-B98A-1B68-3AFB3BA0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A9F7-1C91-068E-6643-BCE81FA7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203" y="134485"/>
            <a:ext cx="9144000" cy="932579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Supporting Layer: Audit &amp; Monitoring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49FC408-8934-81C5-866F-393E79729806}"/>
              </a:ext>
            </a:extLst>
          </p:cNvPr>
          <p:cNvSpPr/>
          <p:nvPr/>
        </p:nvSpPr>
        <p:spPr>
          <a:xfrm>
            <a:off x="10031369" y="600774"/>
            <a:ext cx="259834" cy="24997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E15511-19A3-B9E8-1EB9-56EBB3839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207806"/>
              </p:ext>
            </p:extLst>
          </p:nvPr>
        </p:nvGraphicFramePr>
        <p:xfrm>
          <a:off x="241088" y="1067064"/>
          <a:ext cx="11709824" cy="162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8A0069B6-BB24-E1E2-23CE-9FB68EA34C83}"/>
              </a:ext>
            </a:extLst>
          </p:cNvPr>
          <p:cNvGrpSpPr/>
          <p:nvPr/>
        </p:nvGrpSpPr>
        <p:grpSpPr>
          <a:xfrm>
            <a:off x="8220285" y="2668864"/>
            <a:ext cx="3185652" cy="2994802"/>
            <a:chOff x="8220285" y="2668864"/>
            <a:chExt cx="3185652" cy="299480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15E4127-6D99-BC44-10DC-02CEC83A13A7}"/>
                </a:ext>
              </a:extLst>
            </p:cNvPr>
            <p:cNvGrpSpPr/>
            <p:nvPr/>
          </p:nvGrpSpPr>
          <p:grpSpPr>
            <a:xfrm>
              <a:off x="8220285" y="2668864"/>
              <a:ext cx="3185652" cy="2994802"/>
              <a:chOff x="540774" y="2689387"/>
              <a:chExt cx="3185652" cy="30498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86086FD-FDCE-2367-884F-CC9A899E67E4}"/>
                  </a:ext>
                </a:extLst>
              </p:cNvPr>
              <p:cNvSpPr/>
              <p:nvPr/>
            </p:nvSpPr>
            <p:spPr>
              <a:xfrm>
                <a:off x="540774" y="2689387"/>
                <a:ext cx="3185652" cy="2999501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6CE991-6466-A1FA-9698-1A16E2FE1858}"/>
                  </a:ext>
                </a:extLst>
              </p:cNvPr>
              <p:cNvSpPr txBox="1"/>
              <p:nvPr/>
            </p:nvSpPr>
            <p:spPr>
              <a:xfrm>
                <a:off x="727588" y="2949677"/>
                <a:ext cx="2841522" cy="278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rgbClr val="4EA7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Table-Level Audit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52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Tracks per-table loads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Rows in / rows out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Status: success / failed / partial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Links back to file &amp; pipeline run</a:t>
                </a:r>
              </a:p>
              <a:p>
                <a:pPr algn="ctr"/>
                <a:endParaRPr lang="en-US" sz="152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3" name="Graphic 22" descr="Bar chart with solid fill">
              <a:extLst>
                <a:ext uri="{FF2B5EF4-FFF2-40B4-BE49-F238E27FC236}">
                  <a16:creationId xmlns:a16="http://schemas.microsoft.com/office/drawing/2014/main" id="{548A5B58-FD0A-F7BB-529A-1B71E9675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79442" y="2804817"/>
              <a:ext cx="538415" cy="53841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8737FA-7CFC-1F96-FD63-64EC4614EED1}"/>
              </a:ext>
            </a:extLst>
          </p:cNvPr>
          <p:cNvGrpSpPr/>
          <p:nvPr/>
        </p:nvGrpSpPr>
        <p:grpSpPr>
          <a:xfrm>
            <a:off x="4489658" y="2668864"/>
            <a:ext cx="3185652" cy="2945356"/>
            <a:chOff x="4489658" y="2668864"/>
            <a:chExt cx="3185652" cy="294535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B895130-BE17-1E78-55C0-63DFE7F8CD8E}"/>
                </a:ext>
              </a:extLst>
            </p:cNvPr>
            <p:cNvSpPr/>
            <p:nvPr/>
          </p:nvSpPr>
          <p:spPr>
            <a:xfrm>
              <a:off x="4489658" y="2668864"/>
              <a:ext cx="3185652" cy="2945356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530017-15C9-418D-FA32-4BC4EA2C27E7}"/>
                </a:ext>
              </a:extLst>
            </p:cNvPr>
            <p:cNvSpPr txBox="1"/>
            <p:nvPr/>
          </p:nvSpPr>
          <p:spPr>
            <a:xfrm>
              <a:off x="4675239" y="2924454"/>
              <a:ext cx="2841522" cy="211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File-Level Audit</a:t>
              </a:r>
            </a:p>
            <a:p>
              <a:pPr>
                <a:lnSpc>
                  <a:spcPct val="150000"/>
                </a:lnSpc>
              </a:pPr>
              <a:r>
                <a:rPr lang="en-US" sz="15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Tracks ingestion attempts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name, row counts Start/end timestamps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Status: success / failed / partial</a:t>
              </a:r>
              <a:endParaRPr lang="en-US" sz="15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Graphic 24" descr="Open folder outline">
              <a:extLst>
                <a:ext uri="{FF2B5EF4-FFF2-40B4-BE49-F238E27FC236}">
                  <a16:creationId xmlns:a16="http://schemas.microsoft.com/office/drawing/2014/main" id="{5C6777E6-D282-D6FC-87A5-C7870D110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55574" y="2798498"/>
              <a:ext cx="575187" cy="57518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C3ECD0-C92E-09D5-C1BF-6C7EE72A67F4}"/>
              </a:ext>
            </a:extLst>
          </p:cNvPr>
          <p:cNvGrpSpPr/>
          <p:nvPr/>
        </p:nvGrpSpPr>
        <p:grpSpPr>
          <a:xfrm>
            <a:off x="685898" y="2668864"/>
            <a:ext cx="3185652" cy="2945356"/>
            <a:chOff x="685898" y="2668864"/>
            <a:chExt cx="3185652" cy="29453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453D3EB-143F-CDF0-36ED-A5F5AC2DF35C}"/>
                </a:ext>
              </a:extLst>
            </p:cNvPr>
            <p:cNvSpPr/>
            <p:nvPr/>
          </p:nvSpPr>
          <p:spPr>
            <a:xfrm>
              <a:off x="685898" y="2668864"/>
              <a:ext cx="3185652" cy="2945356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2CFFAE-9D0F-1813-E369-88FE71CD7F09}"/>
                </a:ext>
              </a:extLst>
            </p:cNvPr>
            <p:cNvSpPr txBox="1"/>
            <p:nvPr/>
          </p:nvSpPr>
          <p:spPr>
            <a:xfrm>
              <a:off x="786063" y="2924454"/>
              <a:ext cx="3085487" cy="176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Pipeline-Level Audit</a:t>
              </a:r>
            </a:p>
            <a:p>
              <a:pPr>
                <a:lnSpc>
                  <a:spcPct val="150000"/>
                </a:lnSpc>
              </a:pPr>
              <a:r>
                <a:rPr lang="en-US" sz="152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Tracks orchestration runs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DAG / pipeline name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Rows processed end-to-end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5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&amp; finish timestamps</a:t>
              </a:r>
              <a:endParaRPr lang="en-US" sz="15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Graphic 26" descr="Gears outline">
              <a:extLst>
                <a:ext uri="{FF2B5EF4-FFF2-40B4-BE49-F238E27FC236}">
                  <a16:creationId xmlns:a16="http://schemas.microsoft.com/office/drawing/2014/main" id="{546F2E7B-F590-6CE1-ACC7-FFD8FFB68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5295" y="2798498"/>
              <a:ext cx="621389" cy="544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05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B6791E-C221-0325-D613-BA3C61C6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8C7-A7C3-DA29-A993-EEE8EB74E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022" y="270118"/>
            <a:ext cx="9144000" cy="932579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Technical Architecture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53D9E-1641-DB82-D258-3A7E8F56BB74}"/>
              </a:ext>
            </a:extLst>
          </p:cNvPr>
          <p:cNvGrpSpPr/>
          <p:nvPr/>
        </p:nvGrpSpPr>
        <p:grpSpPr>
          <a:xfrm>
            <a:off x="340088" y="1478565"/>
            <a:ext cx="11511823" cy="4591839"/>
            <a:chOff x="463861" y="1340914"/>
            <a:chExt cx="11511823" cy="459183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A355A4E-7360-2694-35FB-59FEED9E9A92}"/>
                </a:ext>
              </a:extLst>
            </p:cNvPr>
            <p:cNvSpPr/>
            <p:nvPr/>
          </p:nvSpPr>
          <p:spPr>
            <a:xfrm>
              <a:off x="536644" y="1340914"/>
              <a:ext cx="5129784" cy="1238866"/>
            </a:xfrm>
            <a:prstGeom prst="roundRect">
              <a:avLst/>
            </a:prstGeom>
            <a:ln w="28575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Source</a:t>
              </a:r>
              <a:r>
                <a:rPr lang="en-US" altLang="en-US" b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lang="en-US" altLang="en-US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SFTP → (CSV</a:t>
              </a:r>
              <a:r>
                <a:rPr lang="ar-JO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Files)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 filename pattern, validate checksum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Keep all versions (audit trail)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E3807CF-B735-EA3B-34C4-6DABF327503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53" y="2105020"/>
              <a:ext cx="716475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1E3DD24-AE15-28A9-BA9E-A92A7DA11F92}"/>
                </a:ext>
              </a:extLst>
            </p:cNvPr>
            <p:cNvSpPr/>
            <p:nvPr/>
          </p:nvSpPr>
          <p:spPr>
            <a:xfrm>
              <a:off x="6427597" y="1340914"/>
              <a:ext cx="5131095" cy="1238866"/>
            </a:xfrm>
            <a:prstGeom prst="roundRect">
              <a:avLst/>
            </a:prstGeom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ETL</a:t>
              </a:r>
              <a:r>
                <a:rPr lang="en-US" altLang="en-US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Python scripts (SFTP ingestion → Landing → Staging)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dbt</a:t>
              </a: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staging models: transformations, normalization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29AC97-B7A7-D62E-1309-2385B1AB7DC2}"/>
                </a:ext>
              </a:extLst>
            </p:cNvPr>
            <p:cNvCxnSpPr>
              <a:cxnSpLocks/>
            </p:cNvCxnSpPr>
            <p:nvPr/>
          </p:nvCxnSpPr>
          <p:spPr>
            <a:xfrm>
              <a:off x="9446260" y="2579780"/>
              <a:ext cx="0" cy="555523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04EF1E3-BAC3-083F-3953-A42C055D994F}"/>
                </a:ext>
              </a:extLst>
            </p:cNvPr>
            <p:cNvSpPr/>
            <p:nvPr/>
          </p:nvSpPr>
          <p:spPr>
            <a:xfrm>
              <a:off x="6966691" y="3135303"/>
              <a:ext cx="5008993" cy="1243584"/>
            </a:xfrm>
            <a:prstGeom prst="roundRect">
              <a:avLst/>
            </a:prstGeom>
            <a:ln w="28575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Modeling</a:t>
              </a:r>
              <a:r>
                <a:rPr lang="en-US" altLang="en-US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dbt</a:t>
              </a: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(core, marts, MDM)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Quality: completeness, uniqueness, referential integrity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509A687-49D9-0640-8F30-DE21803E9E38}"/>
                </a:ext>
              </a:extLst>
            </p:cNvPr>
            <p:cNvSpPr/>
            <p:nvPr/>
          </p:nvSpPr>
          <p:spPr>
            <a:xfrm>
              <a:off x="1275022" y="2945933"/>
              <a:ext cx="4986740" cy="1243584"/>
            </a:xfrm>
            <a:prstGeom prst="roundRect">
              <a:avLst/>
            </a:prstGeom>
            <a:ln w="28575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/ DWH</a:t>
              </a:r>
              <a:r>
                <a:rPr lang="en-US" altLang="en-US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PostgreSQL </a:t>
              </a:r>
              <a:r>
                <a:rPr lang="fr-FR" altLang="en-US" sz="152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Schemas</a:t>
              </a:r>
              <a:endParaRPr lang="fr-FR" altLang="en-US" sz="152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Audit &amp; </a:t>
              </a:r>
              <a:r>
                <a:rPr lang="fr-FR" altLang="en-US" sz="152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quarantine</a:t>
              </a:r>
              <a:r>
                <a:rPr lang="fr-FR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tables</a:t>
              </a:r>
              <a:endParaRPr lang="en-US" altLang="en-US" sz="152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50399D-686B-2A07-DDB5-BC12829C8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1762" y="3809845"/>
              <a:ext cx="70493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90213C8-F0EE-4F5F-267E-CE54F0E14A94}"/>
                </a:ext>
              </a:extLst>
            </p:cNvPr>
            <p:cNvSpPr/>
            <p:nvPr/>
          </p:nvSpPr>
          <p:spPr>
            <a:xfrm>
              <a:off x="463861" y="4689169"/>
              <a:ext cx="4986740" cy="1243584"/>
            </a:xfrm>
            <a:prstGeom prst="roundRect">
              <a:avLst/>
            </a:prstGeom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Orchestration: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Task Scheduler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AF5EE88-8B55-E463-49E5-B41C2D0DD3E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419" y="4189517"/>
              <a:ext cx="0" cy="499652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0508487-A4F3-E565-2033-856A7B4911B2}"/>
                </a:ext>
              </a:extLst>
            </p:cNvPr>
            <p:cNvSpPr/>
            <p:nvPr/>
          </p:nvSpPr>
          <p:spPr>
            <a:xfrm>
              <a:off x="6167076" y="4689169"/>
              <a:ext cx="4986740" cy="1243584"/>
            </a:xfrm>
            <a:prstGeom prst="roundRect">
              <a:avLst/>
            </a:prstGeom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 / Analytics: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en-US" sz="152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Metabase</a:t>
              </a: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dashboards for Finance KPIs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FFBCBE4-4227-7E84-D24A-880E7C04D2F0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01" y="5177601"/>
              <a:ext cx="716475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24C8B58-1A88-EC02-744F-AE6E0EE41661}"/>
              </a:ext>
            </a:extLst>
          </p:cNvPr>
          <p:cNvSpPr txBox="1"/>
          <p:nvPr/>
        </p:nvSpPr>
        <p:spPr>
          <a:xfrm>
            <a:off x="744842" y="1109233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42E61-2895-4735-7F52-AED75B07A476}"/>
              </a:ext>
            </a:extLst>
          </p:cNvPr>
          <p:cNvSpPr txBox="1"/>
          <p:nvPr/>
        </p:nvSpPr>
        <p:spPr>
          <a:xfrm>
            <a:off x="6245991" y="1102056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FF8959-A3A3-C5BA-72C0-5B3EFE67F229}"/>
              </a:ext>
            </a:extLst>
          </p:cNvPr>
          <p:cNvSpPr txBox="1"/>
          <p:nvPr/>
        </p:nvSpPr>
        <p:spPr>
          <a:xfrm>
            <a:off x="7415606" y="2903622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8FD432-78A7-9281-B76E-6819FDC6B316}"/>
              </a:ext>
            </a:extLst>
          </p:cNvPr>
          <p:cNvSpPr txBox="1"/>
          <p:nvPr/>
        </p:nvSpPr>
        <p:spPr>
          <a:xfrm>
            <a:off x="998071" y="2782591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A1DE13-CCB6-02A1-F049-72C76E594030}"/>
              </a:ext>
            </a:extLst>
          </p:cNvPr>
          <p:cNvSpPr txBox="1"/>
          <p:nvPr/>
        </p:nvSpPr>
        <p:spPr>
          <a:xfrm>
            <a:off x="617898" y="4431153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681101-EB4D-539E-2A81-B2CBCDCE8700}"/>
              </a:ext>
            </a:extLst>
          </p:cNvPr>
          <p:cNvSpPr txBox="1"/>
          <p:nvPr/>
        </p:nvSpPr>
        <p:spPr>
          <a:xfrm>
            <a:off x="6096250" y="4450605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9BAF63-7BB6-A745-B8F5-1C6153B82ABB}"/>
              </a:ext>
            </a:extLst>
          </p:cNvPr>
          <p:cNvSpPr txBox="1"/>
          <p:nvPr/>
        </p:nvSpPr>
        <p:spPr>
          <a:xfrm>
            <a:off x="3421208" y="6033169"/>
            <a:ext cx="48016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Technical Architecture </a:t>
            </a:r>
          </a:p>
          <a:p>
            <a:endParaRPr lang="en-US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F460D058-F08E-3149-7731-3A7932095A32}"/>
              </a:ext>
            </a:extLst>
          </p:cNvPr>
          <p:cNvSpPr/>
          <p:nvPr/>
        </p:nvSpPr>
        <p:spPr>
          <a:xfrm>
            <a:off x="8398960" y="688637"/>
            <a:ext cx="259834" cy="24997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13269-746A-6964-4F46-F1847F659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B2EE-0C34-4045-406D-541840EA1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164" y="0"/>
            <a:ext cx="9144000" cy="932579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Structure of DWH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B3496C7-9155-20D3-3ED2-6ABBDE8A0FB5}"/>
              </a:ext>
            </a:extLst>
          </p:cNvPr>
          <p:cNvSpPr/>
          <p:nvPr/>
        </p:nvSpPr>
        <p:spPr>
          <a:xfrm>
            <a:off x="7874547" y="503265"/>
            <a:ext cx="259834" cy="249979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9F65B-DBCA-0183-100C-880C3028B510}"/>
              </a:ext>
            </a:extLst>
          </p:cNvPr>
          <p:cNvSpPr txBox="1"/>
          <p:nvPr/>
        </p:nvSpPr>
        <p:spPr>
          <a:xfrm>
            <a:off x="2371875" y="6447075"/>
            <a:ext cx="6339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Architecture Layers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2C7BC-55EB-AE04-0560-C542BF7597A9}"/>
              </a:ext>
            </a:extLst>
          </p:cNvPr>
          <p:cNvGrpSpPr/>
          <p:nvPr/>
        </p:nvGrpSpPr>
        <p:grpSpPr>
          <a:xfrm>
            <a:off x="335933" y="1012723"/>
            <a:ext cx="11403783" cy="5255625"/>
            <a:chOff x="335933" y="1170309"/>
            <a:chExt cx="6524649" cy="55422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3BC8E2-E54E-79DF-81DA-8CDCA76CB42D}"/>
                </a:ext>
              </a:extLst>
            </p:cNvPr>
            <p:cNvSpPr/>
            <p:nvPr/>
          </p:nvSpPr>
          <p:spPr>
            <a:xfrm>
              <a:off x="335934" y="1170309"/>
              <a:ext cx="6524648" cy="1091116"/>
            </a:xfrm>
            <a:prstGeom prst="roundRect">
              <a:avLst/>
            </a:prstGeom>
            <a:ln w="28575"/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Bronze Layer: </a:t>
              </a:r>
            </a:p>
            <a:p>
              <a:pPr algn="ctr"/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&amp; Audit Direct copy from source (SFTP, CSV) + Audit &amp; Quarantine tables</a:t>
              </a:r>
              <a:r>
                <a:rPr lang="en-US" altLang="en-US" sz="152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altLang="en-US" sz="152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5C9DC1-1653-A4E3-336B-351589DECB63}"/>
                </a:ext>
              </a:extLst>
            </p:cNvPr>
            <p:cNvSpPr/>
            <p:nvPr/>
          </p:nvSpPr>
          <p:spPr>
            <a:xfrm>
              <a:off x="335934" y="2669347"/>
              <a:ext cx="6524648" cy="1088136"/>
            </a:xfrm>
            <a:prstGeom prst="roundRect">
              <a:avLst/>
            </a:prstGeom>
            <a:ln w="28575"/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Silver Layer - Processing &amp; Cleansing</a:t>
              </a:r>
            </a:p>
            <a:p>
              <a:pPr algn="ctr"/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 casting, deduplication, integration &amp; transformations (using </a:t>
              </a:r>
              <a:r>
                <a:rPr lang="en-US" altLang="en-US" sz="152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dbt</a:t>
              </a:r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).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9F3BFF08-65DF-75DA-48BA-733731D75D01}"/>
                </a:ext>
              </a:extLst>
            </p:cNvPr>
            <p:cNvSpPr/>
            <p:nvPr/>
          </p:nvSpPr>
          <p:spPr>
            <a:xfrm>
              <a:off x="1582160" y="2285636"/>
              <a:ext cx="176980" cy="369332"/>
            </a:xfrm>
            <a:prstGeom prst="downArrow">
              <a:avLst/>
            </a:prstGeom>
            <a:solidFill>
              <a:srgbClr val="4EA72E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90E6B98-6FB9-65B2-6861-FB050FBE5CCF}"/>
                </a:ext>
              </a:extLst>
            </p:cNvPr>
            <p:cNvSpPr/>
            <p:nvPr/>
          </p:nvSpPr>
          <p:spPr>
            <a:xfrm>
              <a:off x="335933" y="4150089"/>
              <a:ext cx="6524647" cy="1091116"/>
            </a:xfrm>
            <a:prstGeom prst="roundRect">
              <a:avLst/>
            </a:prstGeom>
            <a:ln w="28575"/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Gold Layer: Analytics / Marts</a:t>
              </a:r>
            </a:p>
            <a:p>
              <a:pPr algn="ctr"/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Denormalized tables/views for BI dashboards.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0517494-6E53-495E-A9C8-37B78A24DF5E}"/>
                </a:ext>
              </a:extLst>
            </p:cNvPr>
            <p:cNvSpPr/>
            <p:nvPr/>
          </p:nvSpPr>
          <p:spPr>
            <a:xfrm>
              <a:off x="335934" y="5624417"/>
              <a:ext cx="6524646" cy="1088136"/>
            </a:xfrm>
            <a:prstGeom prst="roundRect">
              <a:avLst/>
            </a:prstGeom>
            <a:ln w="28575"/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2000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Core Layer: Conformed Data</a:t>
              </a:r>
            </a:p>
            <a:p>
              <a:pPr algn="ctr"/>
              <a:r>
                <a: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Master data, single source of truth (used across marts).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AD9FB030-6E74-25C0-778C-A5416C2929B6}"/>
                </a:ext>
              </a:extLst>
            </p:cNvPr>
            <p:cNvSpPr/>
            <p:nvPr/>
          </p:nvSpPr>
          <p:spPr>
            <a:xfrm>
              <a:off x="2349911" y="5248145"/>
              <a:ext cx="176980" cy="369332"/>
            </a:xfrm>
            <a:prstGeom prst="downArrow">
              <a:avLst/>
            </a:prstGeom>
            <a:solidFill>
              <a:srgbClr val="4EA72E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F14AB808-9E34-9E66-171E-DBB37F9261E2}"/>
                </a:ext>
              </a:extLst>
            </p:cNvPr>
            <p:cNvSpPr/>
            <p:nvPr/>
          </p:nvSpPr>
          <p:spPr>
            <a:xfrm>
              <a:off x="1948409" y="3771862"/>
              <a:ext cx="173736" cy="365760"/>
            </a:xfrm>
            <a:prstGeom prst="downArrow">
              <a:avLst/>
            </a:prstGeom>
            <a:solidFill>
              <a:srgbClr val="4EA72E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00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56DDD-8A3F-31D4-D83C-5F2B6C106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A2B3-2C4A-9D74-6ACA-8F990E00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022" y="270118"/>
            <a:ext cx="9144000" cy="932579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Automate Data Pipelines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2BD90CC-9210-F734-ACEC-E28E357BC9B1}"/>
              </a:ext>
            </a:extLst>
          </p:cNvPr>
          <p:cNvSpPr/>
          <p:nvPr/>
        </p:nvSpPr>
        <p:spPr>
          <a:xfrm>
            <a:off x="8621797" y="716743"/>
            <a:ext cx="259834" cy="249979"/>
          </a:xfrm>
          <a:prstGeom prst="flowChartConnector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43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F87449F-49D3-002B-0284-8702ECE84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79922"/>
              </p:ext>
            </p:extLst>
          </p:nvPr>
        </p:nvGraphicFramePr>
        <p:xfrm>
          <a:off x="647521" y="1452675"/>
          <a:ext cx="10896957" cy="420132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40983">
                  <a:extLst>
                    <a:ext uri="{9D8B030D-6E8A-4147-A177-3AD203B41FA5}">
                      <a16:colId xmlns:a16="http://schemas.microsoft.com/office/drawing/2014/main" val="2391790722"/>
                    </a:ext>
                  </a:extLst>
                </a:gridCol>
                <a:gridCol w="7855974">
                  <a:extLst>
                    <a:ext uri="{9D8B030D-6E8A-4147-A177-3AD203B41FA5}">
                      <a16:colId xmlns:a16="http://schemas.microsoft.com/office/drawing/2014/main" val="112142560"/>
                    </a:ext>
                  </a:extLst>
                </a:gridCol>
              </a:tblGrid>
              <a:tr h="88255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250000"/>
                        </a:lnSpc>
                        <a:buNone/>
                      </a:pPr>
                      <a:r>
                        <a:rPr lang="en-US" sz="22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Dimension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95C9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endParaRPr lang="en-US" sz="2000" b="1" i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2200" b="1" i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Implementation (MVP)</a:t>
                      </a:r>
                    </a:p>
                    <a:p>
                      <a:pPr marL="0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endParaRPr lang="en-US" sz="2000" b="1" i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95C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632412"/>
                  </a:ext>
                </a:extLst>
              </a:tr>
              <a:tr h="6458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200" b="1" i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Scheduling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95C9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jobs &amp; Retries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80063"/>
                  </a:ext>
                </a:extLst>
              </a:tr>
              <a:tr h="6103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200" b="1" i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DQ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95C9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counts &amp; Checksum&amp; Exceptions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747431"/>
                  </a:ext>
                </a:extLst>
              </a:tr>
              <a:tr h="63997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200" b="1" i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Monitoring &amp; Logging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95C9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File-level &amp; Model-level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24440"/>
                  </a:ext>
                </a:extLst>
              </a:tr>
              <a:tr h="54586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200" b="1" i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Retries &amp; Alerts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95C9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retries /15min · Email/Teams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52204"/>
                  </a:ext>
                </a:extLst>
              </a:tr>
              <a:tr h="75825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200" b="1" i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rgbClr val="95C9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 keys, secrets, least-privilege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1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FF67-65BC-1D7A-5932-A100AFB2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0"/>
            <a:ext cx="10515600" cy="10096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Inconsistency Analysis &amp; Cleansing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E16ABF4-1A86-5C8D-0FDE-5B11FF7230B3}"/>
              </a:ext>
            </a:extLst>
          </p:cNvPr>
          <p:cNvSpPr/>
          <p:nvPr/>
        </p:nvSpPr>
        <p:spPr>
          <a:xfrm>
            <a:off x="10057306" y="663980"/>
            <a:ext cx="259834" cy="249979"/>
          </a:xfrm>
          <a:prstGeom prst="flowChartConnector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43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261F09-9BFD-4C58-ACDD-B1BEF9A7D45C}"/>
              </a:ext>
            </a:extLst>
          </p:cNvPr>
          <p:cNvGrpSpPr/>
          <p:nvPr/>
        </p:nvGrpSpPr>
        <p:grpSpPr>
          <a:xfrm>
            <a:off x="331501" y="1673631"/>
            <a:ext cx="11528998" cy="4266013"/>
            <a:chOff x="615272" y="1414574"/>
            <a:chExt cx="11528998" cy="42660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F8CB8D-0982-F1B8-391A-90CC2244D3B0}"/>
                </a:ext>
              </a:extLst>
            </p:cNvPr>
            <p:cNvGrpSpPr/>
            <p:nvPr/>
          </p:nvGrpSpPr>
          <p:grpSpPr>
            <a:xfrm>
              <a:off x="615272" y="1414574"/>
              <a:ext cx="3681425" cy="4266013"/>
              <a:chOff x="615272" y="1414574"/>
              <a:chExt cx="3681425" cy="42660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9F5BB21-E1C3-E25D-3392-BD4126BBA087}"/>
                  </a:ext>
                </a:extLst>
              </p:cNvPr>
              <p:cNvGrpSpPr/>
              <p:nvPr/>
            </p:nvGrpSpPr>
            <p:grpSpPr>
              <a:xfrm>
                <a:off x="615272" y="1414574"/>
                <a:ext cx="3681425" cy="2014426"/>
                <a:chOff x="615272" y="1358052"/>
                <a:chExt cx="3755761" cy="2299548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CF189F5-89C0-87CE-5ECA-55512AC4DEBB}"/>
                    </a:ext>
                  </a:extLst>
                </p:cNvPr>
                <p:cNvSpPr/>
                <p:nvPr/>
              </p:nvSpPr>
              <p:spPr>
                <a:xfrm>
                  <a:off x="615272" y="1358052"/>
                  <a:ext cx="3755761" cy="2299548"/>
                </a:xfrm>
                <a:prstGeom prst="roundRect">
                  <a:avLst/>
                </a:prstGeom>
                <a:ln/>
                <a:scene3d>
                  <a:camera prst="orthographicFront"/>
                  <a:lightRig rig="threePt" dir="t"/>
                </a:scene3d>
                <a:sp3d>
                  <a:bevelT w="101600" prst="riblet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en-US" b="1" i="1" dirty="0">
                      <a:solidFill>
                        <a:srgbClr val="4EA72E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Detect (Profiling)</a:t>
                  </a:r>
                </a:p>
                <a:p>
                  <a:pPr algn="ctr"/>
                  <a:r>
                    <a:rPr lang="en-US" altLang="en-US" sz="1520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5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 Light" panose="020F0302020204030204" pitchFamily="34" charset="0"/>
                      <a:cs typeface="Times New Roman" panose="02020603050405020304" pitchFamily="18" charset="0"/>
                    </a:rPr>
                    <a:t>Validate schema/types, required fields&amp; formats.· Find duplicates, encoding issues</a:t>
                  </a:r>
                  <a:r>
                    <a:rPr lang="en-US" altLang="en-US" sz="152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 Light" panose="020F0302020204030204" pitchFamily="34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  <p:pic>
              <p:nvPicPr>
                <p:cNvPr id="7" name="Picture 6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DEDC08AF-29E0-923A-1FA0-60062A6FB2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398" y="1691689"/>
                  <a:ext cx="578013" cy="793693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927E0DE-B0EC-46D1-043E-E7143347E684}"/>
                  </a:ext>
                </a:extLst>
              </p:cNvPr>
              <p:cNvSpPr/>
              <p:nvPr/>
            </p:nvSpPr>
            <p:spPr>
              <a:xfrm>
                <a:off x="615272" y="3647555"/>
                <a:ext cx="3681425" cy="2033032"/>
              </a:xfrm>
              <a:prstGeom prst="round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fr-FR" altLang="en-US" b="1" i="1" dirty="0" err="1">
                    <a:solidFill>
                      <a:srgbClr val="4EA7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Quarantine</a:t>
                </a:r>
                <a:r>
                  <a:rPr lang="fr-FR" altLang="en-US" b="1" i="1" dirty="0">
                    <a:solidFill>
                      <a:srgbClr val="4EA7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&amp; </a:t>
                </a:r>
                <a:r>
                  <a:rPr lang="fr-FR" altLang="en-US" b="1" i="1" dirty="0" err="1">
                    <a:solidFill>
                      <a:srgbClr val="4EA7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Review</a:t>
                </a:r>
                <a:endParaRPr lang="fr-FR" altLang="en-US" b="1" i="1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fr-FR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Route non-fixable </a:t>
                </a:r>
                <a:r>
                  <a:rPr lang="fr-FR" altLang="en-US" sz="152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rows</a:t>
                </a:r>
                <a:r>
                  <a:rPr lang="fr-FR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altLang="en-US" sz="152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SMEs</a:t>
                </a:r>
                <a:r>
                  <a:rPr lang="fr-FR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altLang="en-US" sz="152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decide</a:t>
                </a:r>
                <a:r>
                  <a:rPr lang="fr-FR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fix/</a:t>
                </a:r>
                <a:r>
                  <a:rPr lang="fr-FR" altLang="en-US" sz="152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exclude</a:t>
                </a:r>
                <a:r>
                  <a:rPr lang="fr-FR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39CF34C-EB4D-5F8F-F78D-B739E9603060}"/>
                </a:ext>
              </a:extLst>
            </p:cNvPr>
            <p:cNvGrpSpPr/>
            <p:nvPr/>
          </p:nvGrpSpPr>
          <p:grpSpPr>
            <a:xfrm>
              <a:off x="4599524" y="1414574"/>
              <a:ext cx="3681425" cy="4266013"/>
              <a:chOff x="615272" y="1414574"/>
              <a:chExt cx="3681425" cy="426601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D47647E-ED53-699C-8826-10764C3F0101}"/>
                  </a:ext>
                </a:extLst>
              </p:cNvPr>
              <p:cNvGrpSpPr/>
              <p:nvPr/>
            </p:nvGrpSpPr>
            <p:grpSpPr>
              <a:xfrm>
                <a:off x="615272" y="1414574"/>
                <a:ext cx="3681425" cy="2014426"/>
                <a:chOff x="615272" y="1358052"/>
                <a:chExt cx="3755761" cy="2299548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797D7C20-C7C6-2D3E-DAAE-12EDEEB47CE7}"/>
                    </a:ext>
                  </a:extLst>
                </p:cNvPr>
                <p:cNvSpPr/>
                <p:nvPr/>
              </p:nvSpPr>
              <p:spPr>
                <a:xfrm>
                  <a:off x="615272" y="1358052"/>
                  <a:ext cx="3755761" cy="2299548"/>
                </a:xfrm>
                <a:prstGeom prst="roundRect">
                  <a:avLst/>
                </a:prstGeom>
                <a:ln/>
                <a:scene3d>
                  <a:camera prst="orthographicFront"/>
                  <a:lightRig rig="threePt" dir="t"/>
                </a:scene3d>
                <a:sp3d>
                  <a:bevelT w="101600" prst="riblet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en-US" b="1" i="1" dirty="0">
                      <a:solidFill>
                        <a:srgbClr val="4EA72E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Typical Issues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en-US" sz="15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Re-pushed monthly files causing conflicts.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en-US" sz="15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Mixed types, illogical dates </a:t>
                  </a:r>
                  <a:endPara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 Light" panose="020F0302020204030204" pitchFamily="34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" name="Picture 41" descr="A black background with a black square&#10;&#10;AI-generated content may be incorrect.">
                  <a:extLst>
                    <a:ext uri="{FF2B5EF4-FFF2-40B4-BE49-F238E27FC236}">
                      <a16:creationId xmlns:a16="http://schemas.microsoft.com/office/drawing/2014/main" id="{8251A646-762B-B3BD-3D53-2828B018A1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7133" y="1568224"/>
                  <a:ext cx="578013" cy="793693"/>
                </a:xfrm>
                <a:prstGeom prst="rect">
                  <a:avLst/>
                </a:prstGeom>
              </p:spPr>
            </p:pic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8DFBAD2-452F-D842-5B7A-E497B5CA54AF}"/>
                  </a:ext>
                </a:extLst>
              </p:cNvPr>
              <p:cNvSpPr/>
              <p:nvPr/>
            </p:nvSpPr>
            <p:spPr>
              <a:xfrm>
                <a:off x="615272" y="3647555"/>
                <a:ext cx="3681425" cy="2033032"/>
              </a:xfrm>
              <a:prstGeom prst="round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b="1" i="1" dirty="0">
                    <a:solidFill>
                      <a:srgbClr val="4EA7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 &amp; Report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Load only clean data to core/marts.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DQ report with counts, trends + KPIs.</a:t>
                </a:r>
                <a:endPara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004170C-F19E-99EE-4BD8-36C00CC45BA6}"/>
                </a:ext>
              </a:extLst>
            </p:cNvPr>
            <p:cNvGrpSpPr/>
            <p:nvPr/>
          </p:nvGrpSpPr>
          <p:grpSpPr>
            <a:xfrm>
              <a:off x="8462845" y="1414574"/>
              <a:ext cx="3681425" cy="4266013"/>
              <a:chOff x="615272" y="1414574"/>
              <a:chExt cx="3681425" cy="4266013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EFD8C8A-72EA-6C11-BE38-DFE0718DB38C}"/>
                  </a:ext>
                </a:extLst>
              </p:cNvPr>
              <p:cNvSpPr/>
              <p:nvPr/>
            </p:nvSpPr>
            <p:spPr>
              <a:xfrm>
                <a:off x="615272" y="1414574"/>
                <a:ext cx="3681425" cy="2014426"/>
              </a:xfrm>
              <a:prstGeom prst="round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b="1" i="1" dirty="0">
                    <a:solidFill>
                      <a:srgbClr val="4EA72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Auto-Fix Rules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Standardize text/dates/numbers &amp;casts.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Deduplicate (</a:t>
                </a:r>
                <a:r>
                  <a:rPr lang="en-US" altLang="en-US" sz="152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OrderID</a:t>
                </a:r>
                <a:r>
                  <a: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en-US" sz="152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ProductID</a:t>
                </a:r>
                <a:r>
                  <a: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endParaRPr lang="en-US" altLang="en-US" sz="152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85D70C-A756-DF75-FD53-74761AAE2B28}"/>
                  </a:ext>
                </a:extLst>
              </p:cNvPr>
              <p:cNvGrpSpPr/>
              <p:nvPr/>
            </p:nvGrpSpPr>
            <p:grpSpPr>
              <a:xfrm>
                <a:off x="615272" y="3647555"/>
                <a:ext cx="3681425" cy="2033032"/>
                <a:chOff x="4857137" y="1395968"/>
                <a:chExt cx="3681425" cy="2033032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9E7C03B-4ED2-499D-FC3E-C453E7E85010}"/>
                    </a:ext>
                  </a:extLst>
                </p:cNvPr>
                <p:cNvSpPr/>
                <p:nvPr/>
              </p:nvSpPr>
              <p:spPr>
                <a:xfrm>
                  <a:off x="4857137" y="1395968"/>
                  <a:ext cx="3681425" cy="2033032"/>
                </a:xfrm>
                <a:prstGeom prst="roundRect">
                  <a:avLst/>
                </a:prstGeom>
                <a:ln/>
                <a:scene3d>
                  <a:camera prst="orthographicFront"/>
                  <a:lightRig rig="threePt" dir="t"/>
                </a:scene3d>
                <a:sp3d>
                  <a:bevelT w="101600" prst="riblet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en-US" b="1" i="1" dirty="0">
                      <a:solidFill>
                        <a:srgbClr val="4EA72E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Classify &amp; Trace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en-US" sz="15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Tag each row with DQ flags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en-US" sz="15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Capture lineage</a:t>
                  </a:r>
                  <a:endParaRPr lang="en-US" altLang="en-US" sz="152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 Light" panose="020F0302020204030204" pitchFamily="34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" name="Graphic 46" descr="Label outline">
                  <a:extLst>
                    <a:ext uri="{FF2B5EF4-FFF2-40B4-BE49-F238E27FC236}">
                      <a16:creationId xmlns:a16="http://schemas.microsoft.com/office/drawing/2014/main" id="{74D5C090-BC44-8F12-53C4-340956809A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9033" y="1597284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519A3240-B7FD-F882-8CAC-B23DBF16F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5077" y="4078432"/>
            <a:ext cx="832907" cy="803787"/>
          </a:xfrm>
          <a:prstGeom prst="rect">
            <a:avLst/>
          </a:prstGeom>
        </p:spPr>
      </p:pic>
      <p:pic>
        <p:nvPicPr>
          <p:cNvPr id="54" name="Graphic 53" descr="Single gear outline">
            <a:extLst>
              <a:ext uri="{FF2B5EF4-FFF2-40B4-BE49-F238E27FC236}">
                <a16:creationId xmlns:a16="http://schemas.microsoft.com/office/drawing/2014/main" id="{00EB22BD-48B6-C07D-E7BD-EEE0B218B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0976" y="1962404"/>
            <a:ext cx="756258" cy="7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1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507</Words>
  <Application>Microsoft Office PowerPoint</Application>
  <PresentationFormat>Widescreen</PresentationFormat>
  <Paragraphs>140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Times New Roman</vt:lpstr>
      <vt:lpstr>Office Theme</vt:lpstr>
      <vt:lpstr>1_Office Theme</vt:lpstr>
      <vt:lpstr>High-Level Design MVP</vt:lpstr>
      <vt:lpstr>Data Processing Flow</vt:lpstr>
      <vt:lpstr>Supporting Layer: Audit &amp; Monitoring</vt:lpstr>
      <vt:lpstr>Technical Architecture </vt:lpstr>
      <vt:lpstr>Structure of DWH</vt:lpstr>
      <vt:lpstr>Automate Data Pipelines</vt:lpstr>
      <vt:lpstr>Inconsistency Analysis &amp; Cleansing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Malak AbuAlia</dc:creator>
  <cp:lastModifiedBy>Malak AbuAlia</cp:lastModifiedBy>
  <cp:revision>339</cp:revision>
  <dcterms:created xsi:type="dcterms:W3CDTF">2025-09-19T19:29:40Z</dcterms:created>
  <dcterms:modified xsi:type="dcterms:W3CDTF">2025-09-23T23:40:51Z</dcterms:modified>
</cp:coreProperties>
</file>