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4" r:id="rId1"/>
  </p:sldMasterIdLst>
  <p:notesMasterIdLst>
    <p:notesMasterId r:id="rId14"/>
  </p:notesMasterIdLst>
  <p:sldIdLst>
    <p:sldId id="267" r:id="rId2"/>
    <p:sldId id="259" r:id="rId3"/>
    <p:sldId id="260" r:id="rId4"/>
    <p:sldId id="275" r:id="rId5"/>
    <p:sldId id="262" r:id="rId6"/>
    <p:sldId id="279" r:id="rId7"/>
    <p:sldId id="272" r:id="rId8"/>
    <p:sldId id="277" r:id="rId9"/>
    <p:sldId id="280" r:id="rId10"/>
    <p:sldId id="276" r:id="rId11"/>
    <p:sldId id="278"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DD5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p:cViewPr>
        <p:scale>
          <a:sx n="81" d="100"/>
          <a:sy n="81" d="100"/>
        </p:scale>
        <p:origin x="-1488" y="-8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E43C13-BAE7-42C5-9450-D9E1CE6AFDFF}" type="datetimeFigureOut">
              <a:rPr lang="en-US" smtClean="0"/>
              <a:pPr/>
              <a:t>1/17/2020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7354B2-2666-4AE2-810F-A6482BFF9918}" type="slidenum">
              <a:rPr lang="en-US" smtClean="0"/>
              <a:pPr/>
              <a:t>‹#›</a:t>
            </a:fld>
            <a:endParaRPr lang="en-US" dirty="0"/>
          </a:p>
        </p:txBody>
      </p:sp>
    </p:spTree>
    <p:extLst>
      <p:ext uri="{BB962C8B-B14F-4D97-AF65-F5344CB8AC3E}">
        <p14:creationId xmlns="" xmlns:p14="http://schemas.microsoft.com/office/powerpoint/2010/main" val="224690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354B2-2666-4AE2-810F-A6482BFF9918}" type="slidenum">
              <a:rPr lang="en-US" smtClean="0"/>
              <a:pPr/>
              <a:t>2</a:t>
            </a:fld>
            <a:endParaRPr lang="en-US" dirty="0"/>
          </a:p>
        </p:txBody>
      </p:sp>
    </p:spTree>
    <p:extLst>
      <p:ext uri="{BB962C8B-B14F-4D97-AF65-F5344CB8AC3E}">
        <p14:creationId xmlns="" xmlns:p14="http://schemas.microsoft.com/office/powerpoint/2010/main" val="204877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6A3FEA-DA6B-4F17-88C0-675ABADD4D5E}" type="datetime1">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E381F-EACE-4C00-8D92-D75A47294FCA}"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C7C8C-A938-4B9B-93B8-0FC87506E828}" type="datetime1">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E381F-EACE-4C00-8D92-D75A47294FC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6C0E5-5320-4A01-B6FE-37F92D3895CB}" type="datetime1">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E381F-EACE-4C00-8D92-D75A47294FC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27C4F-8AFE-4D7E-B5F2-BCB4ED0257C3}" type="datetime1">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E381F-EACE-4C00-8D92-D75A47294FC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E02C1-8028-433C-A26D-3FEBA61FA8C4}" type="datetime1">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E381F-EACE-4C00-8D92-D75A47294FCA}"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186755-D447-436F-B5E3-348912B21382}" type="datetime1">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E381F-EACE-4C00-8D92-D75A47294FCA}"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186755-D447-436F-B5E3-348912B21382}" type="datetime1">
              <a:rPr lang="en-US" smtClean="0"/>
              <a:pPr/>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5E381F-EACE-4C00-8D92-D75A47294FCA}"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93A9F-3BC4-417C-A064-3FD5080FC6E6}" type="datetime1">
              <a:rPr lang="en-US" smtClean="0"/>
              <a:pPr/>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5E381F-EACE-4C00-8D92-D75A47294FC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D3659-49A6-46E4-B1BB-7FF4B8966CEC}" type="datetime1">
              <a:rPr lang="en-US" smtClean="0"/>
              <a:pPr/>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5E381F-EACE-4C00-8D92-D75A47294FC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B319C-A235-4866-8ED6-B0DD56D3C921}" type="datetime1">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E381F-EACE-4C00-8D92-D75A47294FCA}"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A56A4-1FD1-484A-90BF-8735180BD103}" type="datetime1">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E381F-EACE-4C00-8D92-D75A47294FC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9186755-D447-436F-B5E3-348912B21382}" type="datetime1">
              <a:rPr lang="en-US" smtClean="0"/>
              <a:pPr/>
              <a:t>1/17/2020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B5E381F-EACE-4C00-8D92-D75A47294FC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 id="2147484530" r:id="rId6"/>
    <p:sldLayoutId id="2147484531" r:id="rId7"/>
    <p:sldLayoutId id="2147484532" r:id="rId8"/>
    <p:sldLayoutId id="2147484533" r:id="rId9"/>
    <p:sldLayoutId id="2147484534" r:id="rId10"/>
    <p:sldLayoutId id="214748453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ooks.google.iq/books?id=2OsPGIvgjGwC&amp;printsec=frontcover&amp;hl=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47800" y="1424464"/>
            <a:ext cx="6172200" cy="1775936"/>
          </a:xfrm>
        </p:spPr>
        <p:txBody>
          <a:bodyPr>
            <a:normAutofit fontScale="90000"/>
          </a:bodyPr>
          <a:lstStyle/>
          <a:p>
            <a:r>
              <a:rPr lang="en-US" sz="1300" dirty="0">
                <a:solidFill>
                  <a:schemeClr val="tx1"/>
                </a:solidFill>
              </a:rPr>
              <a:t>		</a:t>
            </a:r>
            <a:br>
              <a:rPr lang="en-US" sz="1300" dirty="0">
                <a:solidFill>
                  <a:schemeClr val="tx1"/>
                </a:solidFill>
              </a:rPr>
            </a:br>
            <a:r>
              <a:rPr lang="en-US" sz="1300" dirty="0">
                <a:solidFill>
                  <a:schemeClr val="tx1"/>
                </a:solidFill>
              </a:rPr>
              <a:t/>
            </a:r>
            <a:br>
              <a:rPr lang="en-US" sz="1300" dirty="0">
                <a:solidFill>
                  <a:schemeClr val="tx1"/>
                </a:solidFill>
              </a:rPr>
            </a:br>
            <a:r>
              <a:rPr lang="en-US" sz="1300" dirty="0">
                <a:solidFill>
                  <a:schemeClr val="tx1"/>
                </a:solidFill>
              </a:rPr>
              <a:t/>
            </a:r>
            <a:br>
              <a:rPr lang="en-US" sz="1300" dirty="0">
                <a:solidFill>
                  <a:schemeClr val="tx1"/>
                </a:solidFill>
              </a:rPr>
            </a:br>
            <a:r>
              <a:rPr lang="en-US" sz="1300" dirty="0">
                <a:solidFill>
                  <a:schemeClr val="tx1"/>
                </a:solidFill>
              </a:rPr>
              <a:t>                                                                                	                                                   </a:t>
            </a:r>
            <a:r>
              <a:rPr lang="en-US" dirty="0"/>
              <a:t>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b="1" i="1" dirty="0" smtClean="0"/>
              <a:t>salahaddin university </a:t>
            </a:r>
            <a:br>
              <a:rPr lang="en-US" sz="3600" b="1" i="1" dirty="0" smtClean="0"/>
            </a:br>
            <a:r>
              <a:rPr lang="en-US" sz="3600" b="1" i="1" dirty="0" smtClean="0"/>
              <a:t>learning management system</a:t>
            </a:r>
            <a:endParaRPr lang="en-US" sz="3600" dirty="0"/>
          </a:p>
        </p:txBody>
      </p:sp>
      <p:sp>
        <p:nvSpPr>
          <p:cNvPr id="2" name="Subtitle 1"/>
          <p:cNvSpPr>
            <a:spLocks noGrp="1"/>
          </p:cNvSpPr>
          <p:nvPr>
            <p:ph type="subTitle" idx="1"/>
          </p:nvPr>
        </p:nvSpPr>
        <p:spPr>
          <a:xfrm>
            <a:off x="457200" y="4038600"/>
            <a:ext cx="8077200" cy="2590800"/>
          </a:xfrm>
        </p:spPr>
        <p:txBody>
          <a:bodyPr>
            <a:noAutofit/>
          </a:bodyPr>
          <a:lstStyle/>
          <a:p>
            <a:endParaRPr lang="en-US" sz="2000" dirty="0"/>
          </a:p>
          <a:p>
            <a:r>
              <a:rPr lang="en-US" sz="2000" dirty="0">
                <a:solidFill>
                  <a:schemeClr val="tx1"/>
                </a:solidFill>
              </a:rPr>
              <a:t>  Supervisor : </a:t>
            </a:r>
            <a:r>
              <a:rPr lang="en-US" sz="2000" dirty="0" smtClean="0">
                <a:solidFill>
                  <a:schemeClr val="tx1"/>
                </a:solidFill>
              </a:rPr>
              <a:t>Shakhawan </a:t>
            </a:r>
            <a:r>
              <a:rPr lang="en-US" sz="2000" dirty="0" err="1" smtClean="0">
                <a:solidFill>
                  <a:schemeClr val="tx1"/>
                </a:solidFill>
              </a:rPr>
              <a:t>mohammed</a:t>
            </a:r>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a:t>
            </a:r>
            <a:r>
              <a:rPr lang="en-US" sz="2000" dirty="0">
                <a:solidFill>
                  <a:schemeClr val="tx1"/>
                </a:solidFill>
              </a:rPr>
              <a:t>Prepared by</a:t>
            </a:r>
            <a:r>
              <a:rPr lang="en-US" sz="2000" dirty="0" smtClean="0">
                <a:solidFill>
                  <a:schemeClr val="tx1"/>
                </a:solidFill>
              </a:rPr>
              <a:t>:</a:t>
            </a:r>
          </a:p>
          <a:p>
            <a:endParaRPr lang="en-US" sz="2000" dirty="0" smtClean="0">
              <a:solidFill>
                <a:schemeClr val="tx1"/>
              </a:solidFill>
            </a:endParaRPr>
          </a:p>
          <a:p>
            <a:r>
              <a:rPr lang="en-US" sz="2000" dirty="0" smtClean="0">
                <a:solidFill>
                  <a:schemeClr val="tx1"/>
                </a:solidFill>
              </a:rPr>
              <a:t>Malak kamaran           </a:t>
            </a:r>
            <a:r>
              <a:rPr lang="en-US" sz="2000" dirty="0">
                <a:solidFill>
                  <a:schemeClr val="tx1"/>
                </a:solidFill>
              </a:rPr>
              <a:t>Z</a:t>
            </a:r>
            <a:r>
              <a:rPr lang="en-US" sz="2000" dirty="0" smtClean="0">
                <a:solidFill>
                  <a:schemeClr val="tx1"/>
                </a:solidFill>
              </a:rPr>
              <a:t>ina mazin</a:t>
            </a:r>
            <a:endParaRPr lang="en-US" sz="2000" dirty="0">
              <a:solidFill>
                <a:schemeClr val="tx1"/>
              </a:solidFill>
            </a:endParaRPr>
          </a:p>
          <a:p>
            <a:r>
              <a:rPr lang="en-US" sz="2000" dirty="0">
                <a:solidFill>
                  <a:schemeClr val="tx1"/>
                </a:solidFill>
              </a:rPr>
              <a:t>                                                                      </a:t>
            </a:r>
            <a:r>
              <a:rPr lang="en-US" sz="2000" dirty="0"/>
              <a:t>			</a:t>
            </a:r>
          </a:p>
          <a:p>
            <a:r>
              <a:rPr lang="en-US" sz="2000" dirty="0"/>
              <a:t>                                                                                                     </a:t>
            </a:r>
          </a:p>
          <a:p>
            <a:r>
              <a:rPr lang="en-US" sz="2000" dirty="0"/>
              <a:t>                                                                                                      </a:t>
            </a:r>
          </a:p>
          <a:p>
            <a:r>
              <a:rPr lang="en-US" sz="2000" dirty="0"/>
              <a:t>                                                                                    </a:t>
            </a:r>
          </a:p>
          <a:p>
            <a:r>
              <a:rPr lang="en-US" sz="2000" dirty="0"/>
              <a:t>                                                                                                      </a:t>
            </a:r>
          </a:p>
          <a:p>
            <a:endParaRPr lang="en-US" sz="2000" dirty="0"/>
          </a:p>
          <a:p>
            <a:endParaRPr lang="en-US" sz="2000" dirty="0"/>
          </a:p>
          <a:p>
            <a:endParaRPr lang="en-US" sz="2000" dirty="0"/>
          </a:p>
        </p:txBody>
      </p:sp>
      <p:sp>
        <p:nvSpPr>
          <p:cNvPr id="3" name="Slide Number Placeholder 2"/>
          <p:cNvSpPr>
            <a:spLocks noGrp="1"/>
          </p:cNvSpPr>
          <p:nvPr>
            <p:ph type="sldNum" sz="quarter" idx="12"/>
          </p:nvPr>
        </p:nvSpPr>
        <p:spPr/>
        <p:txBody>
          <a:bodyPr/>
          <a:lstStyle/>
          <a:p>
            <a:fld id="{BB5E381F-EACE-4C00-8D92-D75A47294FCA}" type="slidenum">
              <a:rPr lang="en-US" smtClean="0"/>
              <a:pPr/>
              <a:t>1</a:t>
            </a:fld>
            <a:endParaRPr lang="en-US" dirty="0"/>
          </a:p>
        </p:txBody>
      </p:sp>
      <p:pic>
        <p:nvPicPr>
          <p:cNvPr id="5" name="Content Placeholder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57200" y="533400"/>
            <a:ext cx="990600" cy="990600"/>
          </a:xfrm>
          <a:prstGeom prst="rect">
            <a:avLst/>
          </a:prstGeom>
        </p:spPr>
      </p:pic>
      <p:sp>
        <p:nvSpPr>
          <p:cNvPr id="6" name="TextBox 5"/>
          <p:cNvSpPr txBox="1"/>
          <p:nvPr/>
        </p:nvSpPr>
        <p:spPr>
          <a:xfrm>
            <a:off x="1447800" y="685800"/>
            <a:ext cx="3403496" cy="738664"/>
          </a:xfrm>
          <a:prstGeom prst="rect">
            <a:avLst/>
          </a:prstGeom>
          <a:noFill/>
        </p:spPr>
        <p:txBody>
          <a:bodyPr wrap="none" rtlCol="0">
            <a:spAutoFit/>
          </a:bodyPr>
          <a:lstStyle/>
          <a:p>
            <a:r>
              <a:rPr lang="en-US" sz="1400" dirty="0"/>
              <a:t>University of Salahaddin - Erbil</a:t>
            </a:r>
          </a:p>
          <a:p>
            <a:r>
              <a:rPr lang="en-US" sz="1400" dirty="0"/>
              <a:t>College of Science </a:t>
            </a:r>
          </a:p>
          <a:p>
            <a:r>
              <a:rPr lang="en-US" sz="1400" dirty="0"/>
              <a:t>Department of Computer Science and IT</a:t>
            </a:r>
          </a:p>
        </p:txBody>
      </p:sp>
    </p:spTree>
    <p:extLst>
      <p:ext uri="{BB962C8B-B14F-4D97-AF65-F5344CB8AC3E}">
        <p14:creationId xmlns="" xmlns:p14="http://schemas.microsoft.com/office/powerpoint/2010/main" val="1548095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7"/>
            <a:ext cx="7315200" cy="1096963"/>
          </a:xfrm>
        </p:spPr>
        <p:txBody>
          <a:bodyPr>
            <a:normAutofit/>
          </a:bodyPr>
          <a:lstStyle/>
          <a:p>
            <a:r>
              <a:rPr lang="en-US" b="1" dirty="0"/>
              <a:t>Gantt Chart </a:t>
            </a:r>
          </a:p>
        </p:txBody>
      </p:sp>
      <p:sp>
        <p:nvSpPr>
          <p:cNvPr id="3" name="Content Placeholder 2"/>
          <p:cNvSpPr>
            <a:spLocks noGrp="1"/>
          </p:cNvSpPr>
          <p:nvPr>
            <p:ph idx="1"/>
          </p:nvPr>
        </p:nvSpPr>
        <p:spPr>
          <a:xfrm>
            <a:off x="381000" y="1371600"/>
            <a:ext cx="8305800" cy="3733800"/>
          </a:xfrm>
        </p:spPr>
        <p:txBody>
          <a:bodyPr>
            <a:normAutofit/>
          </a:bodyPr>
          <a:lstStyle/>
          <a:p>
            <a:pPr marL="82296" indent="0">
              <a:buNone/>
            </a:pPr>
            <a:endParaRPr lang="en-US" sz="2800" dirty="0"/>
          </a:p>
        </p:txBody>
      </p:sp>
      <p:sp>
        <p:nvSpPr>
          <p:cNvPr id="4" name="Slide Number Placeholder 3"/>
          <p:cNvSpPr>
            <a:spLocks noGrp="1"/>
          </p:cNvSpPr>
          <p:nvPr>
            <p:ph type="sldNum" sz="quarter" idx="12"/>
          </p:nvPr>
        </p:nvSpPr>
        <p:spPr/>
        <p:txBody>
          <a:bodyPr/>
          <a:lstStyle/>
          <a:p>
            <a:fld id="{BB5E381F-EACE-4C00-8D92-D75A47294FCA}" type="slidenum">
              <a:rPr lang="en-US" smtClean="0"/>
              <a:pPr/>
              <a:t>10</a:t>
            </a:fld>
            <a:endParaRPr lang="en-US" dirty="0"/>
          </a:p>
        </p:txBody>
      </p:sp>
      <p:graphicFrame>
        <p:nvGraphicFramePr>
          <p:cNvPr id="5" name="Object 4"/>
          <p:cNvGraphicFramePr>
            <a:graphicFrameLocks noChangeAspect="1"/>
          </p:cNvGraphicFramePr>
          <p:nvPr>
            <p:extLst>
              <p:ext uri="{D42A27DB-BD31-4B8C-83A1-F6EECF244321}">
                <p14:modId xmlns="" xmlns:p14="http://schemas.microsoft.com/office/powerpoint/2010/main" val="1782115930"/>
              </p:ext>
            </p:extLst>
          </p:nvPr>
        </p:nvGraphicFramePr>
        <p:xfrm>
          <a:off x="990600" y="2209800"/>
          <a:ext cx="6564313" cy="2719387"/>
        </p:xfrm>
        <a:graphic>
          <a:graphicData uri="http://schemas.openxmlformats.org/presentationml/2006/ole">
            <p:oleObj spid="_x0000_s1032" name="Document" r:id="rId3" imgW="6565711" imgH="2730458" progId="Word.Document.12">
              <p:embed/>
            </p:oleObj>
          </a:graphicData>
        </a:graphic>
      </p:graphicFrame>
    </p:spTree>
    <p:extLst>
      <p:ext uri="{BB962C8B-B14F-4D97-AF65-F5344CB8AC3E}">
        <p14:creationId xmlns="" xmlns:p14="http://schemas.microsoft.com/office/powerpoint/2010/main" val="2297396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7"/>
            <a:ext cx="7315200" cy="1096963"/>
          </a:xfrm>
        </p:spPr>
        <p:txBody>
          <a:bodyPr>
            <a:normAutofit/>
          </a:bodyPr>
          <a:lstStyle/>
          <a:p>
            <a:r>
              <a:rPr lang="en-US" b="1" dirty="0"/>
              <a:t>Conclusion </a:t>
            </a:r>
          </a:p>
        </p:txBody>
      </p:sp>
      <p:sp>
        <p:nvSpPr>
          <p:cNvPr id="3" name="Content Placeholder 2"/>
          <p:cNvSpPr>
            <a:spLocks noGrp="1"/>
          </p:cNvSpPr>
          <p:nvPr>
            <p:ph idx="1"/>
          </p:nvPr>
        </p:nvSpPr>
        <p:spPr>
          <a:xfrm>
            <a:off x="381000" y="1600200"/>
            <a:ext cx="8305800" cy="4648200"/>
          </a:xfrm>
        </p:spPr>
        <p:txBody>
          <a:bodyPr>
            <a:normAutofit/>
          </a:bodyPr>
          <a:lstStyle/>
          <a:p>
            <a:pPr marL="82296" indent="0">
              <a:buFont typeface="Wingdings" pitchFamily="2" charset="2"/>
              <a:buChar char="§"/>
            </a:pPr>
            <a:r>
              <a:rPr lang="en-GB" dirty="0" smtClean="0"/>
              <a:t>  None of learning platform are alike for selecting the best for education. it's an argument that made about learning and the quality of learning as being the most momentous element of technology enabled education. </a:t>
            </a:r>
          </a:p>
          <a:p>
            <a:pPr marL="82296" indent="0"/>
            <a:r>
              <a:rPr lang="en-GB" dirty="0" smtClean="0"/>
              <a:t>  a universal idea behind the selection of LMS is that LMS     is organized and managed with an integrated system. learning management system normally offers discussion forums, file sharing management of assignment, lesson plans syllables, chat ..et</a:t>
            </a:r>
            <a:endParaRPr lang="en-US" dirty="0"/>
          </a:p>
          <a:p>
            <a:pPr marL="539496" indent="-457200"/>
            <a:endParaRPr lang="en-US" sz="2800" dirty="0" smtClean="0"/>
          </a:p>
          <a:p>
            <a:pPr marL="539496" indent="-457200"/>
            <a:endParaRPr lang="en-US" sz="2800" dirty="0" smtClean="0"/>
          </a:p>
        </p:txBody>
      </p:sp>
      <p:sp>
        <p:nvSpPr>
          <p:cNvPr id="4" name="Slide Number Placeholder 3"/>
          <p:cNvSpPr>
            <a:spLocks noGrp="1"/>
          </p:cNvSpPr>
          <p:nvPr>
            <p:ph type="sldNum" sz="quarter" idx="12"/>
          </p:nvPr>
        </p:nvSpPr>
        <p:spPr/>
        <p:txBody>
          <a:bodyPr/>
          <a:lstStyle/>
          <a:p>
            <a:fld id="{BB5E381F-EACE-4C00-8D92-D75A47294FCA}" type="slidenum">
              <a:rPr lang="en-US" smtClean="0"/>
              <a:pPr/>
              <a:t>11</a:t>
            </a:fld>
            <a:endParaRPr lang="en-US" dirty="0"/>
          </a:p>
        </p:txBody>
      </p:sp>
    </p:spTree>
    <p:extLst>
      <p:ext uri="{BB962C8B-B14F-4D97-AF65-F5344CB8AC3E}">
        <p14:creationId xmlns="" xmlns:p14="http://schemas.microsoft.com/office/powerpoint/2010/main" val="3647701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4876800" cy="1143000"/>
          </a:xfrm>
        </p:spPr>
        <p:txBody>
          <a:bodyPr/>
          <a:lstStyle/>
          <a:p>
            <a:r>
              <a:rPr lang="en-US" b="1" dirty="0"/>
              <a:t>References</a:t>
            </a:r>
          </a:p>
        </p:txBody>
      </p:sp>
      <p:sp>
        <p:nvSpPr>
          <p:cNvPr id="3" name="Content Placeholder 2"/>
          <p:cNvSpPr>
            <a:spLocks noGrp="1"/>
          </p:cNvSpPr>
          <p:nvPr>
            <p:ph idx="1"/>
          </p:nvPr>
        </p:nvSpPr>
        <p:spPr>
          <a:xfrm>
            <a:off x="76200" y="1600200"/>
            <a:ext cx="8991600" cy="4953000"/>
          </a:xfrm>
        </p:spPr>
        <p:txBody>
          <a:bodyPr>
            <a:normAutofit/>
          </a:bodyPr>
          <a:lstStyle/>
          <a:p>
            <a:r>
              <a:rPr lang="en-US" sz="1600" dirty="0" smtClean="0"/>
              <a:t>Sharma,A., Vatta,S. (2013) ‘Role of learning management system in education’ </a:t>
            </a:r>
            <a:r>
              <a:rPr lang="en-US" sz="1600" i="1" dirty="0" smtClean="0"/>
              <a:t>International Journal of Advanced Research in Computer Science and Software Engineering , </a:t>
            </a:r>
            <a:r>
              <a:rPr lang="en-US" sz="1600" dirty="0" smtClean="0"/>
              <a:t>3(6),pp.997 , IJARCSSE [Online].</a:t>
            </a:r>
            <a:r>
              <a:rPr lang="en-US" sz="1600" dirty="0"/>
              <a:t> </a:t>
            </a:r>
            <a:r>
              <a:rPr lang="en-US" sz="1600" dirty="0" smtClean="0"/>
              <a:t>Available at: https</a:t>
            </a:r>
            <a:r>
              <a:rPr lang="en-US" sz="1600" dirty="0"/>
              <a:t>://</a:t>
            </a:r>
            <a:r>
              <a:rPr lang="en-US" sz="1600" dirty="0" smtClean="0"/>
              <a:t>pdfs.semanticscholar.org/3d19/dc963e7fb8ce49bb6bcc9329aa03e22a6075.pdf (Accessed :12 </a:t>
            </a:r>
            <a:r>
              <a:rPr lang="en-US" sz="1600" dirty="0"/>
              <a:t>J</a:t>
            </a:r>
            <a:r>
              <a:rPr lang="en-US" sz="1600" dirty="0" smtClean="0"/>
              <a:t>anuary 2020).</a:t>
            </a:r>
          </a:p>
          <a:p>
            <a:r>
              <a:rPr lang="en-US" sz="1600" dirty="0"/>
              <a:t>https://www.webanywhere.com/2018/06/20/what-is-a-learning-management-system-lms</a:t>
            </a:r>
            <a:r>
              <a:rPr lang="en-US" sz="1600" dirty="0" smtClean="0"/>
              <a:t>/</a:t>
            </a:r>
          </a:p>
          <a:p>
            <a:r>
              <a:rPr lang="en-US" sz="1600" dirty="0"/>
              <a:t>https://</a:t>
            </a:r>
            <a:r>
              <a:rPr lang="en-US" sz="1600" dirty="0" smtClean="0"/>
              <a:t>teamtreehouse.com/library/designing-interfaces-in-php</a:t>
            </a:r>
          </a:p>
          <a:p>
            <a:endParaRPr lang="en-US" sz="1600" dirty="0"/>
          </a:p>
          <a:p>
            <a:r>
              <a:rPr lang="en-GB" sz="1600" dirty="0" smtClean="0"/>
              <a:t>https://i1.wp.com/abuomar.ae/wp-content/uploads/2015/02/edmodo-1rpysbu.jpg?zoom=2&amp;resize=750%2C460&amp;ssl=1 [1]</a:t>
            </a:r>
          </a:p>
          <a:p>
            <a:r>
              <a:rPr lang="en-GB" sz="1600" dirty="0" smtClean="0"/>
              <a:t>https://www.modern.pm/wp-content/uploads/2017/07/moodle-logo-1024x261.png [2]</a:t>
            </a:r>
          </a:p>
          <a:p>
            <a:r>
              <a:rPr lang="en-GB" sz="1600" dirty="0" smtClean="0"/>
              <a:t>https://upload.wikimedia.org/wikipedia/commons/7/77/Blackboard_Inc._logo.png [3]</a:t>
            </a:r>
          </a:p>
          <a:p>
            <a:r>
              <a:rPr lang="en-GB" sz="1600" dirty="0" smtClean="0"/>
              <a:t>https://statelibrarync.org/ldblog/wp-content/uploads/2014/10/SkillPort.png[4</a:t>
            </a:r>
            <a:r>
              <a:rPr lang="en-GB" sz="1600" dirty="0" smtClean="0"/>
              <a:t>]</a:t>
            </a:r>
          </a:p>
          <a:p>
            <a:r>
              <a:rPr lang="en-GB" sz="1600" dirty="0" smtClean="0"/>
              <a:t>kats,Y.(2010) </a:t>
            </a:r>
            <a:r>
              <a:rPr lang="en-GB" sz="1600" i="1" dirty="0" smtClean="0"/>
              <a:t>Learning</a:t>
            </a:r>
            <a:r>
              <a:rPr lang="en-GB" sz="1600" dirty="0" smtClean="0"/>
              <a:t> </a:t>
            </a:r>
            <a:r>
              <a:rPr lang="en-GB" sz="1600" i="1" dirty="0" smtClean="0"/>
              <a:t>management system </a:t>
            </a:r>
            <a:r>
              <a:rPr lang="en-GB" sz="1600" dirty="0" smtClean="0"/>
              <a:t>technologies and software solution for online </a:t>
            </a:r>
            <a:r>
              <a:rPr lang="en-GB" sz="1600" dirty="0" smtClean="0"/>
              <a:t>teaching[online].available at:</a:t>
            </a:r>
            <a:r>
              <a:rPr lang="en-GB" sz="1600" dirty="0" smtClean="0">
                <a:hlinkClick r:id="rId2"/>
              </a:rPr>
              <a:t>     </a:t>
            </a:r>
            <a:r>
              <a:rPr lang="en-GB" sz="1600" dirty="0" smtClean="0"/>
              <a:t>https</a:t>
            </a:r>
            <a:r>
              <a:rPr lang="en-GB" sz="1600" dirty="0" smtClean="0"/>
              <a:t>://</a:t>
            </a:r>
            <a:r>
              <a:rPr lang="en-GB" sz="1600" dirty="0" smtClean="0"/>
              <a:t>books.google.iq/books?id=2OsPGIvgjGwC&amp;printsec=frontcover&amp;hl=ar#v=onepage&amp;q&amp;f=false(accessed:12 January 2020)</a:t>
            </a:r>
          </a:p>
          <a:p>
            <a:endParaRPr lang="en-GB" sz="1600" dirty="0" smtClean="0"/>
          </a:p>
          <a:p>
            <a:endParaRPr lang="en-GB" sz="1600" dirty="0" smtClean="0"/>
          </a:p>
          <a:p>
            <a:endParaRPr lang="en-GB" sz="1600" dirty="0" smtClean="0"/>
          </a:p>
          <a:p>
            <a:endParaRPr lang="en-US" sz="1600" dirty="0" smtClean="0"/>
          </a:p>
          <a:p>
            <a:endParaRPr lang="en-US" dirty="0" smtClean="0"/>
          </a:p>
          <a:p>
            <a:endParaRPr lang="en-US" dirty="0"/>
          </a:p>
          <a:p>
            <a:endParaRPr lang="en-US" sz="2400" dirty="0" smtClean="0"/>
          </a:p>
          <a:p>
            <a:pPr marL="0" indent="0">
              <a:buNone/>
            </a:pPr>
            <a:endParaRPr lang="en-US" sz="2400" dirty="0"/>
          </a:p>
          <a:p>
            <a:endParaRPr lang="en-US" sz="2400" dirty="0"/>
          </a:p>
        </p:txBody>
      </p:sp>
      <p:sp>
        <p:nvSpPr>
          <p:cNvPr id="4" name="Slide Number Placeholder 3"/>
          <p:cNvSpPr>
            <a:spLocks noGrp="1"/>
          </p:cNvSpPr>
          <p:nvPr>
            <p:ph type="sldNum" sz="quarter" idx="12"/>
          </p:nvPr>
        </p:nvSpPr>
        <p:spPr/>
        <p:txBody>
          <a:bodyPr/>
          <a:lstStyle/>
          <a:p>
            <a:fld id="{BB5E381F-EACE-4C00-8D92-D75A47294FCA}" type="slidenum">
              <a:rPr lang="en-US" smtClean="0"/>
              <a:pPr/>
              <a:t>12</a:t>
            </a:fld>
            <a:endParaRPr lang="en-US" dirty="0"/>
          </a:p>
        </p:txBody>
      </p:sp>
    </p:spTree>
    <p:extLst>
      <p:ext uri="{BB962C8B-B14F-4D97-AF65-F5344CB8AC3E}">
        <p14:creationId xmlns="" xmlns:p14="http://schemas.microsoft.com/office/powerpoint/2010/main" val="184745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305" y="574623"/>
            <a:ext cx="2743200" cy="762000"/>
          </a:xfrm>
        </p:spPr>
        <p:txBody>
          <a:bodyPr>
            <a:noAutofit/>
          </a:bodyPr>
          <a:lstStyle/>
          <a:p>
            <a:r>
              <a:rPr lang="en-US" dirty="0"/>
              <a:t>Outline:</a:t>
            </a:r>
          </a:p>
        </p:txBody>
      </p:sp>
      <p:sp>
        <p:nvSpPr>
          <p:cNvPr id="3" name="Content Placeholder 2"/>
          <p:cNvSpPr>
            <a:spLocks noGrp="1"/>
          </p:cNvSpPr>
          <p:nvPr>
            <p:ph idx="1"/>
          </p:nvPr>
        </p:nvSpPr>
        <p:spPr>
          <a:xfrm>
            <a:off x="685800" y="1447800"/>
            <a:ext cx="7696200" cy="4572000"/>
          </a:xfrm>
        </p:spPr>
        <p:txBody>
          <a:bodyPr>
            <a:normAutofit/>
          </a:bodyPr>
          <a:lstStyle/>
          <a:p>
            <a:r>
              <a:rPr lang="en-US" sz="2400" dirty="0"/>
              <a:t> Aims and Objectives</a:t>
            </a:r>
          </a:p>
          <a:p>
            <a:r>
              <a:rPr lang="en-US" sz="2400" dirty="0"/>
              <a:t>Introduction</a:t>
            </a:r>
          </a:p>
          <a:p>
            <a:r>
              <a:rPr lang="en-US" sz="2400" dirty="0"/>
              <a:t>Related work</a:t>
            </a:r>
          </a:p>
          <a:p>
            <a:r>
              <a:rPr lang="en-US" sz="2400" dirty="0"/>
              <a:t>Requirements</a:t>
            </a:r>
          </a:p>
          <a:p>
            <a:r>
              <a:rPr lang="en-US" sz="2400" dirty="0"/>
              <a:t>Progress and future plans</a:t>
            </a:r>
          </a:p>
          <a:p>
            <a:r>
              <a:rPr lang="en-US" sz="2400" dirty="0"/>
              <a:t>Gantt Chart</a:t>
            </a:r>
          </a:p>
          <a:p>
            <a:r>
              <a:rPr lang="en-US" sz="2400" dirty="0"/>
              <a:t>Conclusion </a:t>
            </a:r>
          </a:p>
          <a:p>
            <a:r>
              <a:rPr lang="en-US" sz="2400" dirty="0"/>
              <a:t>References</a:t>
            </a:r>
          </a:p>
          <a:p>
            <a:endParaRPr lang="en-US" sz="2400" dirty="0"/>
          </a:p>
        </p:txBody>
      </p:sp>
      <p:sp>
        <p:nvSpPr>
          <p:cNvPr id="6" name="Slide Number Placeholder 5"/>
          <p:cNvSpPr>
            <a:spLocks noGrp="1"/>
          </p:cNvSpPr>
          <p:nvPr>
            <p:ph type="sldNum" sz="quarter" idx="12"/>
          </p:nvPr>
        </p:nvSpPr>
        <p:spPr/>
        <p:txBody>
          <a:bodyPr/>
          <a:lstStyle/>
          <a:p>
            <a:fld id="{BB5E381F-EACE-4C00-8D92-D75A47294FCA}" type="slidenum">
              <a:rPr lang="en-US" smtClean="0"/>
              <a:pPr/>
              <a:t>2</a:t>
            </a:fld>
            <a:endParaRPr lang="en-US" dirty="0"/>
          </a:p>
        </p:txBody>
      </p:sp>
    </p:spTree>
    <p:extLst>
      <p:ext uri="{BB962C8B-B14F-4D97-AF65-F5344CB8AC3E}">
        <p14:creationId xmlns="" xmlns:p14="http://schemas.microsoft.com/office/powerpoint/2010/main" val="1872949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077200" cy="1143000"/>
          </a:xfrm>
        </p:spPr>
        <p:txBody>
          <a:bodyPr>
            <a:normAutofit/>
          </a:bodyPr>
          <a:lstStyle/>
          <a:p>
            <a:r>
              <a:rPr lang="en-US" dirty="0"/>
              <a:t>	</a:t>
            </a:r>
            <a:r>
              <a:rPr lang="en-US" b="1" dirty="0"/>
              <a:t>Aims and Objectives</a:t>
            </a:r>
          </a:p>
        </p:txBody>
      </p:sp>
      <p:sp>
        <p:nvSpPr>
          <p:cNvPr id="3" name="Content Placeholder 2"/>
          <p:cNvSpPr>
            <a:spLocks noGrp="1"/>
          </p:cNvSpPr>
          <p:nvPr>
            <p:ph idx="1"/>
          </p:nvPr>
        </p:nvSpPr>
        <p:spPr>
          <a:xfrm>
            <a:off x="990600" y="1219200"/>
            <a:ext cx="8001000" cy="5638800"/>
          </a:xfrm>
        </p:spPr>
        <p:txBody>
          <a:bodyPr>
            <a:normAutofit/>
          </a:bodyPr>
          <a:lstStyle/>
          <a:p>
            <a:pPr marL="0" indent="0">
              <a:buNone/>
            </a:pPr>
            <a:r>
              <a:rPr lang="en-US" sz="2400" b="1" dirty="0" smtClean="0"/>
              <a:t>Aims</a:t>
            </a:r>
            <a:r>
              <a:rPr lang="en-US" dirty="0" smtClean="0"/>
              <a:t> </a:t>
            </a:r>
            <a:r>
              <a:rPr lang="en-US" sz="2400" b="1" dirty="0"/>
              <a:t> </a:t>
            </a:r>
            <a:endParaRPr lang="en-US" sz="2400" dirty="0"/>
          </a:p>
          <a:p>
            <a:r>
              <a:rPr lang="en-US" sz="2400" dirty="0" smtClean="0"/>
              <a:t>Learning management system are online platforms where teachers and students can collaborate in order to improve student achievement.</a:t>
            </a:r>
          </a:p>
          <a:p>
            <a:endParaRPr lang="en-US" sz="2400" dirty="0"/>
          </a:p>
          <a:p>
            <a:pPr marL="0" indent="0">
              <a:buNone/>
            </a:pPr>
            <a:r>
              <a:rPr lang="en-US" sz="2400" b="1" dirty="0" smtClean="0"/>
              <a:t>Objectives</a:t>
            </a:r>
            <a:r>
              <a:rPr lang="en-US" sz="2400" b="1" dirty="0"/>
              <a:t>:</a:t>
            </a:r>
            <a:endParaRPr lang="en-US" sz="2400" dirty="0"/>
          </a:p>
          <a:p>
            <a:r>
              <a:rPr lang="en-US" sz="2000" dirty="0" smtClean="0"/>
              <a:t>The objectives of LMS is that create a login page that can user login this page successfully .</a:t>
            </a:r>
          </a:p>
          <a:p>
            <a:r>
              <a:rPr lang="en-US" sz="2000" dirty="0"/>
              <a:t>T</a:t>
            </a:r>
            <a:r>
              <a:rPr lang="en-US" sz="2000" dirty="0" smtClean="0"/>
              <a:t>he teachers can upload file and create courses, assignment .</a:t>
            </a:r>
          </a:p>
          <a:p>
            <a:r>
              <a:rPr lang="en-US" sz="2000" dirty="0" smtClean="0"/>
              <a:t>student be able to submit  assignment and download file .</a:t>
            </a:r>
          </a:p>
          <a:p>
            <a:r>
              <a:rPr lang="en-US" sz="2000" dirty="0" smtClean="0"/>
              <a:t>The </a:t>
            </a:r>
            <a:r>
              <a:rPr lang="en-US" sz="2000" dirty="0"/>
              <a:t>published file will be save on system database with the date and time </a:t>
            </a:r>
            <a:r>
              <a:rPr lang="en-US" sz="2000" dirty="0" smtClean="0"/>
              <a:t>when ever </a:t>
            </a:r>
            <a:r>
              <a:rPr lang="en-US" sz="2000" dirty="0"/>
              <a:t>all student can download it for many times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B5E381F-EACE-4C00-8D92-D75A47294FCA}" type="slidenum">
              <a:rPr lang="en-US" smtClean="0"/>
              <a:pPr/>
              <a:t>3</a:t>
            </a:fld>
            <a:endParaRPr lang="en-US" dirty="0"/>
          </a:p>
        </p:txBody>
      </p:sp>
    </p:spTree>
    <p:extLst>
      <p:ext uri="{BB962C8B-B14F-4D97-AF65-F5344CB8AC3E}">
        <p14:creationId xmlns="" xmlns:p14="http://schemas.microsoft.com/office/powerpoint/2010/main" val="3700034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b="1" dirty="0"/>
              <a:t>Introduction</a:t>
            </a:r>
          </a:p>
        </p:txBody>
      </p:sp>
      <p:sp>
        <p:nvSpPr>
          <p:cNvPr id="3" name="Content Placeholder 2"/>
          <p:cNvSpPr>
            <a:spLocks noGrp="1"/>
          </p:cNvSpPr>
          <p:nvPr>
            <p:ph idx="1"/>
          </p:nvPr>
        </p:nvSpPr>
        <p:spPr>
          <a:xfrm>
            <a:off x="304800" y="1600200"/>
            <a:ext cx="8763000" cy="5105400"/>
          </a:xfrm>
        </p:spPr>
        <p:txBody>
          <a:bodyPr>
            <a:normAutofit/>
          </a:bodyPr>
          <a:lstStyle/>
          <a:p>
            <a:pPr marL="0" indent="0">
              <a:buNone/>
            </a:pPr>
            <a:endParaRPr lang="en-US" sz="1800" dirty="0"/>
          </a:p>
          <a:p>
            <a:pPr marL="0" indent="0">
              <a:buNone/>
            </a:pPr>
            <a:r>
              <a:rPr lang="en-US" sz="2400" dirty="0"/>
              <a:t>A learning management system is a server-based </a:t>
            </a:r>
            <a:r>
              <a:rPr lang="en-US" sz="2400" dirty="0" smtClean="0"/>
              <a:t>software program provides </a:t>
            </a:r>
            <a:r>
              <a:rPr lang="en-US" sz="2400" dirty="0"/>
              <a:t>a place to learn and teach without depending on the time and space </a:t>
            </a:r>
            <a:r>
              <a:rPr lang="en-US" sz="2400" dirty="0" smtClean="0"/>
              <a:t>boundaries, and allows teacher to organize their entire class process for student and allow student to access the class online, Learning </a:t>
            </a:r>
            <a:r>
              <a:rPr lang="en-US" sz="2400" dirty="0"/>
              <a:t>Management Systems </a:t>
            </a:r>
            <a:r>
              <a:rPr lang="en-US" sz="2400" dirty="0" smtClean="0"/>
              <a:t> are being  </a:t>
            </a:r>
            <a:r>
              <a:rPr lang="en-US" sz="2400" dirty="0"/>
              <a:t>extensively </a:t>
            </a:r>
            <a:r>
              <a:rPr lang="en-US" sz="2400" dirty="0" smtClean="0"/>
              <a:t>used in </a:t>
            </a:r>
            <a:r>
              <a:rPr lang="en-US" sz="2400" dirty="0"/>
              <a:t>colleges, universities </a:t>
            </a:r>
            <a:r>
              <a:rPr lang="en-US" sz="2400" dirty="0" smtClean="0"/>
              <a:t>.</a:t>
            </a:r>
            <a:r>
              <a:rPr lang="en-US" dirty="0" smtClean="0"/>
              <a:t>it</a:t>
            </a:r>
            <a:r>
              <a:rPr lang="en-US" sz="2800" dirty="0" smtClean="0"/>
              <a:t> </a:t>
            </a:r>
            <a:r>
              <a:rPr lang="en-US" sz="2400" dirty="0" smtClean="0"/>
              <a:t>help </a:t>
            </a:r>
            <a:r>
              <a:rPr lang="en-US" sz="2400" dirty="0"/>
              <a:t>organizations reduce development </a:t>
            </a:r>
            <a:r>
              <a:rPr lang="en-US" sz="2400" dirty="0" smtClean="0"/>
              <a:t>time manage  </a:t>
            </a:r>
            <a:r>
              <a:rPr lang="en-US" sz="2400" dirty="0"/>
              <a:t>training content, and </a:t>
            </a:r>
            <a:r>
              <a:rPr lang="en-US" sz="2400" dirty="0" smtClean="0"/>
              <a:t>evaluate learner </a:t>
            </a:r>
            <a:r>
              <a:rPr lang="en-US" sz="2400" dirty="0"/>
              <a:t>performance</a:t>
            </a:r>
            <a:r>
              <a:rPr lang="en-US" sz="2400" dirty="0" smtClean="0"/>
              <a:t>.(</a:t>
            </a:r>
            <a:r>
              <a:rPr lang="en-US" dirty="0"/>
              <a:t>S</a:t>
            </a:r>
            <a:r>
              <a:rPr lang="en-US" sz="2400" dirty="0" smtClean="0"/>
              <a:t>harma and Vatta,2013,p.997)</a:t>
            </a:r>
            <a:r>
              <a:rPr lang="en-US" sz="2200" dirty="0"/>
              <a:t/>
            </a:r>
            <a:br>
              <a:rPr lang="en-US" sz="2200" dirty="0"/>
            </a:br>
            <a:r>
              <a:rPr lang="en-US" sz="2200" dirty="0"/>
              <a:t> </a:t>
            </a:r>
            <a:br>
              <a:rPr lang="en-US" sz="2200" dirty="0"/>
            </a:br>
            <a:r>
              <a:rPr lang="en-US" sz="2200" dirty="0"/>
              <a:t> </a:t>
            </a:r>
          </a:p>
        </p:txBody>
      </p:sp>
      <p:sp>
        <p:nvSpPr>
          <p:cNvPr id="4" name="Slide Number Placeholder 3"/>
          <p:cNvSpPr>
            <a:spLocks noGrp="1"/>
          </p:cNvSpPr>
          <p:nvPr>
            <p:ph type="sldNum" sz="quarter" idx="12"/>
          </p:nvPr>
        </p:nvSpPr>
        <p:spPr/>
        <p:txBody>
          <a:bodyPr/>
          <a:lstStyle/>
          <a:p>
            <a:fld id="{BB5E381F-EACE-4C00-8D92-D75A47294FCA}" type="slidenum">
              <a:rPr lang="en-US" smtClean="0"/>
              <a:pPr/>
              <a:t>4</a:t>
            </a:fld>
            <a:endParaRPr lang="en-US" dirty="0"/>
          </a:p>
        </p:txBody>
      </p:sp>
    </p:spTree>
    <p:extLst>
      <p:ext uri="{BB962C8B-B14F-4D97-AF65-F5344CB8AC3E}">
        <p14:creationId xmlns="" xmlns:p14="http://schemas.microsoft.com/office/powerpoint/2010/main" val="2218764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7"/>
            <a:ext cx="7315200" cy="1096963"/>
          </a:xfrm>
        </p:spPr>
        <p:txBody>
          <a:bodyPr>
            <a:normAutofit/>
          </a:bodyPr>
          <a:lstStyle/>
          <a:p>
            <a:r>
              <a:rPr lang="en-US" b="1" dirty="0"/>
              <a:t>Related work</a:t>
            </a:r>
          </a:p>
        </p:txBody>
      </p:sp>
      <p:sp>
        <p:nvSpPr>
          <p:cNvPr id="3" name="Content Placeholder 2"/>
          <p:cNvSpPr>
            <a:spLocks noGrp="1"/>
          </p:cNvSpPr>
          <p:nvPr>
            <p:ph idx="1"/>
          </p:nvPr>
        </p:nvSpPr>
        <p:spPr>
          <a:xfrm>
            <a:off x="381000" y="1600200"/>
            <a:ext cx="8305800" cy="4648200"/>
          </a:xfrm>
        </p:spPr>
        <p:txBody>
          <a:bodyPr>
            <a:normAutofit fontScale="92500" lnSpcReduction="10000"/>
          </a:bodyPr>
          <a:lstStyle/>
          <a:p>
            <a:pPr marL="82296" indent="0">
              <a:buNone/>
            </a:pPr>
            <a:r>
              <a:rPr lang="en-US" sz="2400" dirty="0"/>
              <a:t>A</a:t>
            </a:r>
            <a:r>
              <a:rPr lang="en-US" sz="2400" dirty="0" smtClean="0"/>
              <a:t> </a:t>
            </a:r>
            <a:r>
              <a:rPr lang="en-US" sz="2400" dirty="0"/>
              <a:t>few examples about </a:t>
            </a:r>
            <a:r>
              <a:rPr lang="en-US" sz="2400" dirty="0" smtClean="0"/>
              <a:t>LMS :</a:t>
            </a:r>
          </a:p>
          <a:p>
            <a:pPr marL="82296" indent="0">
              <a:buNone/>
            </a:pPr>
            <a:endParaRPr lang="en-US" sz="2400" dirty="0"/>
          </a:p>
          <a:p>
            <a:pPr marL="82296" indent="0">
              <a:buNone/>
            </a:pPr>
            <a:endParaRPr lang="en-US" sz="2400" dirty="0" smtClean="0"/>
          </a:p>
          <a:p>
            <a:pPr marL="82296" indent="0">
              <a:buNone/>
            </a:pPr>
            <a:endParaRPr lang="en-US" sz="2400" dirty="0"/>
          </a:p>
          <a:p>
            <a:pPr marL="82296" indent="0">
              <a:buNone/>
            </a:pPr>
            <a:endParaRPr lang="en-US" sz="2400" dirty="0" smtClean="0"/>
          </a:p>
          <a:p>
            <a:pPr marL="82296" indent="0">
              <a:buNone/>
            </a:pPr>
            <a:r>
              <a:rPr lang="en-US" sz="2400" dirty="0"/>
              <a:t> </a:t>
            </a:r>
            <a:r>
              <a:rPr lang="en-US" sz="2400" dirty="0" smtClean="0"/>
              <a:t>                                                    </a:t>
            </a:r>
            <a:endParaRPr lang="en-US" sz="2800" dirty="0"/>
          </a:p>
          <a:p>
            <a:pPr marL="0" indent="0">
              <a:buNone/>
            </a:pPr>
            <a:r>
              <a:rPr lang="en-US" sz="2800" dirty="0"/>
              <a:t>                           </a:t>
            </a: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t>                                     </a:t>
            </a:r>
          </a:p>
          <a:p>
            <a:pPr marL="0" indent="0">
              <a:buNone/>
            </a:pPr>
            <a:r>
              <a:rPr lang="en-US" sz="2800" dirty="0"/>
              <a:t> </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BB5E381F-EACE-4C00-8D92-D75A47294FCA}" type="slidenum">
              <a:rPr lang="en-US" smtClean="0"/>
              <a:pPr/>
              <a:t>5</a:t>
            </a:fld>
            <a:endParaRPr lang="en-US" dirty="0"/>
          </a:p>
        </p:txBody>
      </p:sp>
      <p:pic>
        <p:nvPicPr>
          <p:cNvPr id="1026" name="Picture 2" descr="C:\Users\mazin\Desktop\k.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2133600"/>
            <a:ext cx="2438400" cy="16764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24400" y="2362200"/>
            <a:ext cx="3414713" cy="1366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1" name="Picture 7" descr="C:\Users\mazin\Desktop\h.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14862" y="4876800"/>
            <a:ext cx="3810000" cy="990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mazin\Desktop\m.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38200" y="4572000"/>
            <a:ext cx="1676401" cy="14478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5486400" y="5943600"/>
            <a:ext cx="1066800" cy="369332"/>
          </a:xfrm>
          <a:prstGeom prst="rect">
            <a:avLst/>
          </a:prstGeom>
          <a:noFill/>
        </p:spPr>
        <p:txBody>
          <a:bodyPr wrap="square" rtlCol="1">
            <a:spAutoFit/>
          </a:bodyPr>
          <a:lstStyle/>
          <a:p>
            <a:r>
              <a:rPr lang="en-US" dirty="0" smtClean="0"/>
              <a:t>Figure:4</a:t>
            </a:r>
            <a:endParaRPr lang="ar-IQ" dirty="0"/>
          </a:p>
        </p:txBody>
      </p:sp>
      <p:sp>
        <p:nvSpPr>
          <p:cNvPr id="11" name="TextBox 10"/>
          <p:cNvSpPr txBox="1"/>
          <p:nvPr/>
        </p:nvSpPr>
        <p:spPr>
          <a:xfrm>
            <a:off x="5943600" y="3733800"/>
            <a:ext cx="1066800" cy="369332"/>
          </a:xfrm>
          <a:prstGeom prst="rect">
            <a:avLst/>
          </a:prstGeom>
          <a:noFill/>
        </p:spPr>
        <p:txBody>
          <a:bodyPr wrap="square" rtlCol="1">
            <a:spAutoFit/>
          </a:bodyPr>
          <a:lstStyle/>
          <a:p>
            <a:r>
              <a:rPr lang="en-US" dirty="0" smtClean="0"/>
              <a:t>Figure:2</a:t>
            </a:r>
            <a:endParaRPr lang="ar-IQ" dirty="0"/>
          </a:p>
        </p:txBody>
      </p:sp>
      <p:sp>
        <p:nvSpPr>
          <p:cNvPr id="12" name="TextBox 11"/>
          <p:cNvSpPr txBox="1"/>
          <p:nvPr/>
        </p:nvSpPr>
        <p:spPr>
          <a:xfrm>
            <a:off x="1066800" y="6096000"/>
            <a:ext cx="1066800" cy="369332"/>
          </a:xfrm>
          <a:prstGeom prst="rect">
            <a:avLst/>
          </a:prstGeom>
          <a:noFill/>
        </p:spPr>
        <p:txBody>
          <a:bodyPr wrap="square" rtlCol="1">
            <a:spAutoFit/>
          </a:bodyPr>
          <a:lstStyle/>
          <a:p>
            <a:r>
              <a:rPr lang="en-US" dirty="0" smtClean="0"/>
              <a:t>Figure:3</a:t>
            </a:r>
            <a:endParaRPr lang="ar-IQ" dirty="0"/>
          </a:p>
        </p:txBody>
      </p:sp>
      <p:sp>
        <p:nvSpPr>
          <p:cNvPr id="13" name="TextBox 12"/>
          <p:cNvSpPr txBox="1"/>
          <p:nvPr/>
        </p:nvSpPr>
        <p:spPr>
          <a:xfrm>
            <a:off x="1143000" y="3733800"/>
            <a:ext cx="1066800" cy="369332"/>
          </a:xfrm>
          <a:prstGeom prst="rect">
            <a:avLst/>
          </a:prstGeom>
          <a:noFill/>
        </p:spPr>
        <p:txBody>
          <a:bodyPr wrap="square" rtlCol="1">
            <a:spAutoFit/>
          </a:bodyPr>
          <a:lstStyle/>
          <a:p>
            <a:r>
              <a:rPr lang="en-US" dirty="0" smtClean="0"/>
              <a:t>Figure:1</a:t>
            </a:r>
            <a:endParaRPr lang="ar-IQ" dirty="0"/>
          </a:p>
        </p:txBody>
      </p:sp>
    </p:spTree>
    <p:extLst>
      <p:ext uri="{BB962C8B-B14F-4D97-AF65-F5344CB8AC3E}">
        <p14:creationId xmlns="" xmlns:p14="http://schemas.microsoft.com/office/powerpoint/2010/main" val="525433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O</a:t>
            </a:r>
            <a:r>
              <a:rPr lang="en-US" dirty="0" smtClean="0"/>
              <a:t>ur </a:t>
            </a:r>
            <a:r>
              <a:rPr lang="en-US" dirty="0"/>
              <a:t>goal is “</a:t>
            </a:r>
            <a:r>
              <a:rPr lang="en-US" dirty="0" smtClean="0"/>
              <a:t>salahaddin </a:t>
            </a:r>
            <a:r>
              <a:rPr lang="en-US" dirty="0"/>
              <a:t>University LMS”, which is a special LMS made for University of </a:t>
            </a:r>
            <a:r>
              <a:rPr lang="en-US" dirty="0" smtClean="0"/>
              <a:t>salahaddin </a:t>
            </a:r>
            <a:r>
              <a:rPr lang="en-US" dirty="0"/>
              <a:t>in a very </a:t>
            </a:r>
            <a:r>
              <a:rPr lang="en-US" dirty="0" smtClean="0"/>
              <a:t>secure </a:t>
            </a:r>
            <a:r>
              <a:rPr lang="en-US" dirty="0"/>
              <a:t>way different from the other LMS which are open source with a weak security or maybe a group of people made an LMS For themselves to do their work with </a:t>
            </a:r>
            <a:r>
              <a:rPr lang="en-US" dirty="0" smtClean="0"/>
              <a:t>and this type of LMS we can not take benefits from it again.</a:t>
            </a:r>
            <a:endParaRPr lang="en-US" b="1" dirty="0"/>
          </a:p>
        </p:txBody>
      </p:sp>
      <p:sp>
        <p:nvSpPr>
          <p:cNvPr id="4" name="Slide Number Placeholder 3"/>
          <p:cNvSpPr>
            <a:spLocks noGrp="1"/>
          </p:cNvSpPr>
          <p:nvPr>
            <p:ph type="sldNum" sz="quarter" idx="12"/>
          </p:nvPr>
        </p:nvSpPr>
        <p:spPr/>
        <p:txBody>
          <a:bodyPr/>
          <a:lstStyle/>
          <a:p>
            <a:fld id="{BB5E381F-EACE-4C00-8D92-D75A47294FCA}" type="slidenum">
              <a:rPr lang="en-US" smtClean="0"/>
              <a:pPr/>
              <a:t>6</a:t>
            </a:fld>
            <a:endParaRPr lang="en-US" dirty="0"/>
          </a:p>
        </p:txBody>
      </p:sp>
    </p:spTree>
    <p:extLst>
      <p:ext uri="{BB962C8B-B14F-4D97-AF65-F5344CB8AC3E}">
        <p14:creationId xmlns="" xmlns:p14="http://schemas.microsoft.com/office/powerpoint/2010/main" val="2924494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1EC8030-E30F-4FCE-9F6D-4653EA91DA4A}"/>
              </a:ext>
            </a:extLst>
          </p:cNvPr>
          <p:cNvSpPr>
            <a:spLocks noGrp="1"/>
          </p:cNvSpPr>
          <p:nvPr>
            <p:ph type="title"/>
          </p:nvPr>
        </p:nvSpPr>
        <p:spPr/>
        <p:txBody>
          <a:bodyPr/>
          <a:lstStyle/>
          <a:p>
            <a:r>
              <a:rPr lang="en-US" b="1" dirty="0"/>
              <a:t>Requirements </a:t>
            </a:r>
          </a:p>
        </p:txBody>
      </p:sp>
      <p:sp>
        <p:nvSpPr>
          <p:cNvPr id="8" name="Content Placeholder 7">
            <a:extLst>
              <a:ext uri="{FF2B5EF4-FFF2-40B4-BE49-F238E27FC236}">
                <a16:creationId xmlns="" xmlns:a16="http://schemas.microsoft.com/office/drawing/2014/main" id="{C97CB795-92FA-4008-A992-B51139639935}"/>
              </a:ext>
            </a:extLst>
          </p:cNvPr>
          <p:cNvSpPr>
            <a:spLocks noGrp="1"/>
          </p:cNvSpPr>
          <p:nvPr>
            <p:ph idx="1"/>
          </p:nvPr>
        </p:nvSpPr>
        <p:spPr/>
        <p:txBody>
          <a:bodyPr>
            <a:normAutofit/>
          </a:bodyPr>
          <a:lstStyle/>
          <a:p>
            <a:r>
              <a:rPr lang="en-US" sz="2400" dirty="0" smtClean="0"/>
              <a:t>Web programming language PHP</a:t>
            </a:r>
          </a:p>
          <a:p>
            <a:pPr marL="0" indent="0">
              <a:buNone/>
            </a:pPr>
            <a:endParaRPr lang="en-US" sz="2400" dirty="0" smtClean="0"/>
          </a:p>
          <a:p>
            <a:r>
              <a:rPr lang="en-US" sz="2400" dirty="0" smtClean="0"/>
              <a:t>HTML,CSS,JavaScript for the client side</a:t>
            </a:r>
          </a:p>
          <a:p>
            <a:pPr marL="0" indent="0">
              <a:buNone/>
            </a:pPr>
            <a:endParaRPr lang="en-US" sz="2400" dirty="0" smtClean="0"/>
          </a:p>
          <a:p>
            <a:r>
              <a:rPr lang="en-US" sz="2400" dirty="0" smtClean="0"/>
              <a:t>SQL server</a:t>
            </a:r>
            <a:endParaRPr lang="en-US" sz="2400" dirty="0"/>
          </a:p>
        </p:txBody>
      </p:sp>
    </p:spTree>
    <p:extLst>
      <p:ext uri="{BB962C8B-B14F-4D97-AF65-F5344CB8AC3E}">
        <p14:creationId xmlns="" xmlns:p14="http://schemas.microsoft.com/office/powerpoint/2010/main" val="1782653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1EC8030-E30F-4FCE-9F6D-4653EA91DA4A}"/>
              </a:ext>
            </a:extLst>
          </p:cNvPr>
          <p:cNvSpPr>
            <a:spLocks noGrp="1"/>
          </p:cNvSpPr>
          <p:nvPr>
            <p:ph type="title"/>
          </p:nvPr>
        </p:nvSpPr>
        <p:spPr/>
        <p:txBody>
          <a:bodyPr>
            <a:normAutofit/>
          </a:bodyPr>
          <a:lstStyle/>
          <a:p>
            <a:r>
              <a:rPr lang="en-US" b="1" dirty="0"/>
              <a:t>Progress and Future plans</a:t>
            </a:r>
          </a:p>
        </p:txBody>
      </p:sp>
      <p:sp>
        <p:nvSpPr>
          <p:cNvPr id="8" name="Content Placeholder 7">
            <a:extLst>
              <a:ext uri="{FF2B5EF4-FFF2-40B4-BE49-F238E27FC236}">
                <a16:creationId xmlns="" xmlns:a16="http://schemas.microsoft.com/office/drawing/2014/main" id="{C97CB795-92FA-4008-A992-B51139639935}"/>
              </a:ext>
            </a:extLst>
          </p:cNvPr>
          <p:cNvSpPr>
            <a:spLocks noGrp="1"/>
          </p:cNvSpPr>
          <p:nvPr>
            <p:ph idx="1"/>
          </p:nvPr>
        </p:nvSpPr>
        <p:spPr/>
        <p:txBody>
          <a:bodyPr>
            <a:normAutofit/>
          </a:bodyPr>
          <a:lstStyle/>
          <a:p>
            <a:r>
              <a:rPr lang="en-US" dirty="0" smtClean="0"/>
              <a:t>According to the information and the researches that are done by LMS, and creating graphical user interface for major page, we wrote SQL code for database and create relations between tables in database. </a:t>
            </a:r>
          </a:p>
          <a:p>
            <a:r>
              <a:rPr lang="en-US" dirty="0" smtClean="0"/>
              <a:t> </a:t>
            </a:r>
          </a:p>
          <a:p>
            <a:r>
              <a:rPr lang="en-US" dirty="0" smtClean="0"/>
              <a:t>In future we have to start with a major work and complete the coding, finish off final report and be ready for final project.</a:t>
            </a:r>
          </a:p>
          <a:p>
            <a:endParaRPr lang="en-US" sz="2400" dirty="0"/>
          </a:p>
        </p:txBody>
      </p:sp>
    </p:spTree>
    <p:extLst>
      <p:ext uri="{BB962C8B-B14F-4D97-AF65-F5344CB8AC3E}">
        <p14:creationId xmlns="" xmlns:p14="http://schemas.microsoft.com/office/powerpoint/2010/main" val="3422466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tables for database</a:t>
            </a:r>
            <a:endParaRPr lang="ar-IQ" dirty="0"/>
          </a:p>
        </p:txBody>
      </p:sp>
      <p:sp>
        <p:nvSpPr>
          <p:cNvPr id="4" name="Slide Number Placeholder 3"/>
          <p:cNvSpPr>
            <a:spLocks noGrp="1"/>
          </p:cNvSpPr>
          <p:nvPr>
            <p:ph type="sldNum" sz="quarter" idx="12"/>
          </p:nvPr>
        </p:nvSpPr>
        <p:spPr/>
        <p:txBody>
          <a:bodyPr/>
          <a:lstStyle/>
          <a:p>
            <a:fld id="{BB5E381F-EACE-4C00-8D92-D75A47294FCA}" type="slidenum">
              <a:rPr lang="en-US" smtClean="0"/>
              <a:pPr/>
              <a:t>9</a:t>
            </a:fld>
            <a:endParaRPr lang="en-US" dirty="0"/>
          </a:p>
        </p:txBody>
      </p:sp>
      <p:pic>
        <p:nvPicPr>
          <p:cNvPr id="5" name="Picture 2" descr="C:\Users\mazin\Desktop\SSD.JP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668117"/>
            <a:ext cx="8229600" cy="47409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1446</TotalTime>
  <Words>491</Words>
  <Application>Microsoft Office PowerPoint</Application>
  <PresentationFormat>On-screen Show (4:3)</PresentationFormat>
  <Paragraphs>100</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Clarity</vt:lpstr>
      <vt:lpstr>Document</vt:lpstr>
      <vt:lpstr>                                                                                                                                                                                         salahaddin university  learning management system</vt:lpstr>
      <vt:lpstr>Outline:</vt:lpstr>
      <vt:lpstr> Aims and Objectives</vt:lpstr>
      <vt:lpstr>Introduction</vt:lpstr>
      <vt:lpstr>Related work</vt:lpstr>
      <vt:lpstr>Cont..</vt:lpstr>
      <vt:lpstr>Requirements </vt:lpstr>
      <vt:lpstr>Progress and Future plans</vt:lpstr>
      <vt:lpstr>Relation between tables for database</vt:lpstr>
      <vt:lpstr>Gantt Chart </vt:lpstr>
      <vt:lpstr>Conclusion </vt:lpstr>
      <vt:lpstr>References</vt:lpstr>
    </vt:vector>
  </TitlesOfParts>
  <Company>Unknown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salahaddin university</dc:title>
  <dc:creator>User</dc:creator>
  <cp:lastModifiedBy>Malak</cp:lastModifiedBy>
  <cp:revision>130</cp:revision>
  <dcterms:created xsi:type="dcterms:W3CDTF">2019-01-24T09:45:59Z</dcterms:created>
  <dcterms:modified xsi:type="dcterms:W3CDTF">2020-01-17T12:57:24Z</dcterms:modified>
</cp:coreProperties>
</file>