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9" r:id="rId3"/>
    <p:sldId id="257" r:id="rId4"/>
    <p:sldId id="271" r:id="rId5"/>
    <p:sldId id="277" r:id="rId6"/>
    <p:sldId id="259" r:id="rId7"/>
    <p:sldId id="280" r:id="rId8"/>
    <p:sldId id="260" r:id="rId9"/>
    <p:sldId id="270" r:id="rId10"/>
    <p:sldId id="272" r:id="rId11"/>
    <p:sldId id="273" r:id="rId12"/>
    <p:sldId id="281" r:id="rId13"/>
    <p:sldId id="262" r:id="rId14"/>
    <p:sldId id="267" r:id="rId15"/>
  </p:sldIdLst>
  <p:sldSz cx="12192000" cy="6858000"/>
  <p:notesSz cx="6858000" cy="9144000"/>
  <p:defaultText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68"/>
    <p:restoredTop sz="94698"/>
  </p:normalViewPr>
  <p:slideViewPr>
    <p:cSldViewPr snapToGrid="0" snapToObjects="1" showGuides="1">
      <p:cViewPr varScale="1">
        <p:scale>
          <a:sx n="85" d="100"/>
          <a:sy n="85" d="100"/>
        </p:scale>
        <p:origin x="690"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82E54-D98C-D34E-BC24-163210789E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A"/>
          </a:p>
        </p:txBody>
      </p:sp>
      <p:sp>
        <p:nvSpPr>
          <p:cNvPr id="3" name="Subtitle 2">
            <a:extLst>
              <a:ext uri="{FF2B5EF4-FFF2-40B4-BE49-F238E27FC236}">
                <a16:creationId xmlns:a16="http://schemas.microsoft.com/office/drawing/2014/main" id="{A1D67926-AC63-4540-9EC3-A27FCD3012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A"/>
          </a:p>
        </p:txBody>
      </p:sp>
      <p:sp>
        <p:nvSpPr>
          <p:cNvPr id="4" name="Date Placeholder 3">
            <a:extLst>
              <a:ext uri="{FF2B5EF4-FFF2-40B4-BE49-F238E27FC236}">
                <a16:creationId xmlns:a16="http://schemas.microsoft.com/office/drawing/2014/main" id="{DB5EA80D-33A1-1743-A0C5-CB14EE2DB0D1}"/>
              </a:ext>
            </a:extLst>
          </p:cNvPr>
          <p:cNvSpPr>
            <a:spLocks noGrp="1"/>
          </p:cNvSpPr>
          <p:nvPr>
            <p:ph type="dt" sz="half" idx="10"/>
          </p:nvPr>
        </p:nvSpPr>
        <p:spPr/>
        <p:txBody>
          <a:bodyPr/>
          <a:lstStyle/>
          <a:p>
            <a:fld id="{50531F3F-316C-8949-865B-8C7E4472FE62}" type="datetimeFigureOut">
              <a:rPr lang="en-SA" smtClean="0"/>
              <a:t>11/25/2021</a:t>
            </a:fld>
            <a:endParaRPr lang="en-SA"/>
          </a:p>
        </p:txBody>
      </p:sp>
      <p:sp>
        <p:nvSpPr>
          <p:cNvPr id="5" name="Footer Placeholder 4">
            <a:extLst>
              <a:ext uri="{FF2B5EF4-FFF2-40B4-BE49-F238E27FC236}">
                <a16:creationId xmlns:a16="http://schemas.microsoft.com/office/drawing/2014/main" id="{932322E1-DCFF-6D4E-95C3-75548B4ECA03}"/>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92701740-0536-D740-86A9-EADD81BFA9F6}"/>
              </a:ext>
            </a:extLst>
          </p:cNvPr>
          <p:cNvSpPr>
            <a:spLocks noGrp="1"/>
          </p:cNvSpPr>
          <p:nvPr>
            <p:ph type="sldNum" sz="quarter" idx="12"/>
          </p:nvPr>
        </p:nvSpPr>
        <p:spPr/>
        <p:txBody>
          <a:bodyPr/>
          <a:lstStyle/>
          <a:p>
            <a:fld id="{DA676DBC-F09A-3747-B034-0FED6E9C1B62}" type="slidenum">
              <a:rPr lang="en-SA" smtClean="0"/>
              <a:t>‹#›</a:t>
            </a:fld>
            <a:endParaRPr lang="en-SA"/>
          </a:p>
        </p:txBody>
      </p:sp>
    </p:spTree>
    <p:extLst>
      <p:ext uri="{BB962C8B-B14F-4D97-AF65-F5344CB8AC3E}">
        <p14:creationId xmlns:p14="http://schemas.microsoft.com/office/powerpoint/2010/main" val="2782610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CEEF6-74C0-8B46-9A7A-81BFA385E6BE}"/>
              </a:ext>
            </a:extLst>
          </p:cNvPr>
          <p:cNvSpPr>
            <a:spLocks noGrp="1"/>
          </p:cNvSpPr>
          <p:nvPr>
            <p:ph type="title"/>
          </p:nvPr>
        </p:nvSpPr>
        <p:spPr/>
        <p:txBody>
          <a:bodyPr/>
          <a:lstStyle/>
          <a:p>
            <a:r>
              <a:rPr lang="en-US"/>
              <a:t>Click to edit Master title style</a:t>
            </a:r>
            <a:endParaRPr lang="en-SA"/>
          </a:p>
        </p:txBody>
      </p:sp>
      <p:sp>
        <p:nvSpPr>
          <p:cNvPr id="3" name="Vertical Text Placeholder 2">
            <a:extLst>
              <a:ext uri="{FF2B5EF4-FFF2-40B4-BE49-F238E27FC236}">
                <a16:creationId xmlns:a16="http://schemas.microsoft.com/office/drawing/2014/main" id="{8857C521-ED9D-7E47-AEBC-877B3717E4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BF7A4B91-3A2A-564A-BC53-97A924E8C6A9}"/>
              </a:ext>
            </a:extLst>
          </p:cNvPr>
          <p:cNvSpPr>
            <a:spLocks noGrp="1"/>
          </p:cNvSpPr>
          <p:nvPr>
            <p:ph type="dt" sz="half" idx="10"/>
          </p:nvPr>
        </p:nvSpPr>
        <p:spPr/>
        <p:txBody>
          <a:bodyPr/>
          <a:lstStyle/>
          <a:p>
            <a:fld id="{50531F3F-316C-8949-865B-8C7E4472FE62}" type="datetimeFigureOut">
              <a:rPr lang="en-SA" smtClean="0"/>
              <a:t>11/25/2021</a:t>
            </a:fld>
            <a:endParaRPr lang="en-SA"/>
          </a:p>
        </p:txBody>
      </p:sp>
      <p:sp>
        <p:nvSpPr>
          <p:cNvPr id="5" name="Footer Placeholder 4">
            <a:extLst>
              <a:ext uri="{FF2B5EF4-FFF2-40B4-BE49-F238E27FC236}">
                <a16:creationId xmlns:a16="http://schemas.microsoft.com/office/drawing/2014/main" id="{D9AC7859-B38D-A44A-981F-14B87D51B8EF}"/>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40249068-FE00-0E43-AF2C-C1809DB7F38D}"/>
              </a:ext>
            </a:extLst>
          </p:cNvPr>
          <p:cNvSpPr>
            <a:spLocks noGrp="1"/>
          </p:cNvSpPr>
          <p:nvPr>
            <p:ph type="sldNum" sz="quarter" idx="12"/>
          </p:nvPr>
        </p:nvSpPr>
        <p:spPr/>
        <p:txBody>
          <a:bodyPr/>
          <a:lstStyle/>
          <a:p>
            <a:fld id="{DA676DBC-F09A-3747-B034-0FED6E9C1B62}" type="slidenum">
              <a:rPr lang="en-SA" smtClean="0"/>
              <a:t>‹#›</a:t>
            </a:fld>
            <a:endParaRPr lang="en-SA"/>
          </a:p>
        </p:txBody>
      </p:sp>
    </p:spTree>
    <p:extLst>
      <p:ext uri="{BB962C8B-B14F-4D97-AF65-F5344CB8AC3E}">
        <p14:creationId xmlns:p14="http://schemas.microsoft.com/office/powerpoint/2010/main" val="906970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6D11EE-7E2D-3F4C-B0A7-432EEFA1BC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A"/>
          </a:p>
        </p:txBody>
      </p:sp>
      <p:sp>
        <p:nvSpPr>
          <p:cNvPr id="3" name="Vertical Text Placeholder 2">
            <a:extLst>
              <a:ext uri="{FF2B5EF4-FFF2-40B4-BE49-F238E27FC236}">
                <a16:creationId xmlns:a16="http://schemas.microsoft.com/office/drawing/2014/main" id="{E389825E-237D-4246-BA87-8A13253233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4B3D14CE-E4DE-884A-9852-AB1E911F6979}"/>
              </a:ext>
            </a:extLst>
          </p:cNvPr>
          <p:cNvSpPr>
            <a:spLocks noGrp="1"/>
          </p:cNvSpPr>
          <p:nvPr>
            <p:ph type="dt" sz="half" idx="10"/>
          </p:nvPr>
        </p:nvSpPr>
        <p:spPr/>
        <p:txBody>
          <a:bodyPr/>
          <a:lstStyle/>
          <a:p>
            <a:fld id="{50531F3F-316C-8949-865B-8C7E4472FE62}" type="datetimeFigureOut">
              <a:rPr lang="en-SA" smtClean="0"/>
              <a:t>11/25/2021</a:t>
            </a:fld>
            <a:endParaRPr lang="en-SA"/>
          </a:p>
        </p:txBody>
      </p:sp>
      <p:sp>
        <p:nvSpPr>
          <p:cNvPr id="5" name="Footer Placeholder 4">
            <a:extLst>
              <a:ext uri="{FF2B5EF4-FFF2-40B4-BE49-F238E27FC236}">
                <a16:creationId xmlns:a16="http://schemas.microsoft.com/office/drawing/2014/main" id="{041CCC4D-A61C-3946-9AD4-C8BF271160E4}"/>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CEFA8B42-F934-B741-B996-3247356B8D10}"/>
              </a:ext>
            </a:extLst>
          </p:cNvPr>
          <p:cNvSpPr>
            <a:spLocks noGrp="1"/>
          </p:cNvSpPr>
          <p:nvPr>
            <p:ph type="sldNum" sz="quarter" idx="12"/>
          </p:nvPr>
        </p:nvSpPr>
        <p:spPr/>
        <p:txBody>
          <a:bodyPr/>
          <a:lstStyle/>
          <a:p>
            <a:fld id="{DA676DBC-F09A-3747-B034-0FED6E9C1B62}" type="slidenum">
              <a:rPr lang="en-SA" smtClean="0"/>
              <a:t>‹#›</a:t>
            </a:fld>
            <a:endParaRPr lang="en-SA"/>
          </a:p>
        </p:txBody>
      </p:sp>
    </p:spTree>
    <p:extLst>
      <p:ext uri="{BB962C8B-B14F-4D97-AF65-F5344CB8AC3E}">
        <p14:creationId xmlns:p14="http://schemas.microsoft.com/office/powerpoint/2010/main" val="2634838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DB4B7-950D-0C4D-90C2-5AE8F697397B}"/>
              </a:ext>
            </a:extLst>
          </p:cNvPr>
          <p:cNvSpPr>
            <a:spLocks noGrp="1"/>
          </p:cNvSpPr>
          <p:nvPr>
            <p:ph type="title"/>
          </p:nvPr>
        </p:nvSpPr>
        <p:spPr/>
        <p:txBody>
          <a:bodyPr/>
          <a:lstStyle/>
          <a:p>
            <a:r>
              <a:rPr lang="en-US"/>
              <a:t>Click to edit Master title style</a:t>
            </a:r>
            <a:endParaRPr lang="en-SA"/>
          </a:p>
        </p:txBody>
      </p:sp>
      <p:sp>
        <p:nvSpPr>
          <p:cNvPr id="3" name="Content Placeholder 2">
            <a:extLst>
              <a:ext uri="{FF2B5EF4-FFF2-40B4-BE49-F238E27FC236}">
                <a16:creationId xmlns:a16="http://schemas.microsoft.com/office/drawing/2014/main" id="{62A6A0CB-EE88-4D4A-9750-716659B983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51CF1AE1-F153-854C-8434-E5C86CD882F2}"/>
              </a:ext>
            </a:extLst>
          </p:cNvPr>
          <p:cNvSpPr>
            <a:spLocks noGrp="1"/>
          </p:cNvSpPr>
          <p:nvPr>
            <p:ph type="dt" sz="half" idx="10"/>
          </p:nvPr>
        </p:nvSpPr>
        <p:spPr/>
        <p:txBody>
          <a:bodyPr/>
          <a:lstStyle/>
          <a:p>
            <a:fld id="{50531F3F-316C-8949-865B-8C7E4472FE62}" type="datetimeFigureOut">
              <a:rPr lang="en-SA" smtClean="0"/>
              <a:t>11/25/2021</a:t>
            </a:fld>
            <a:endParaRPr lang="en-SA"/>
          </a:p>
        </p:txBody>
      </p:sp>
      <p:sp>
        <p:nvSpPr>
          <p:cNvPr id="5" name="Footer Placeholder 4">
            <a:extLst>
              <a:ext uri="{FF2B5EF4-FFF2-40B4-BE49-F238E27FC236}">
                <a16:creationId xmlns:a16="http://schemas.microsoft.com/office/drawing/2014/main" id="{9ADEE7F9-5413-3146-89FC-2066EEF56072}"/>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2BD36B03-4F84-7940-BEA5-13426FA217EE}"/>
              </a:ext>
            </a:extLst>
          </p:cNvPr>
          <p:cNvSpPr>
            <a:spLocks noGrp="1"/>
          </p:cNvSpPr>
          <p:nvPr>
            <p:ph type="sldNum" sz="quarter" idx="12"/>
          </p:nvPr>
        </p:nvSpPr>
        <p:spPr/>
        <p:txBody>
          <a:bodyPr/>
          <a:lstStyle/>
          <a:p>
            <a:fld id="{DA676DBC-F09A-3747-B034-0FED6E9C1B62}" type="slidenum">
              <a:rPr lang="en-SA" smtClean="0"/>
              <a:t>‹#›</a:t>
            </a:fld>
            <a:endParaRPr lang="en-SA"/>
          </a:p>
        </p:txBody>
      </p:sp>
    </p:spTree>
    <p:extLst>
      <p:ext uri="{BB962C8B-B14F-4D97-AF65-F5344CB8AC3E}">
        <p14:creationId xmlns:p14="http://schemas.microsoft.com/office/powerpoint/2010/main" val="3012790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0AED9-057B-C649-BC7A-2B7086AAC2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A"/>
          </a:p>
        </p:txBody>
      </p:sp>
      <p:sp>
        <p:nvSpPr>
          <p:cNvPr id="3" name="Text Placeholder 2">
            <a:extLst>
              <a:ext uri="{FF2B5EF4-FFF2-40B4-BE49-F238E27FC236}">
                <a16:creationId xmlns:a16="http://schemas.microsoft.com/office/drawing/2014/main" id="{FD1535B2-CAFA-8245-9FB2-1648C71529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EF5E0D-76D6-234D-A6E5-F3C0DEA42497}"/>
              </a:ext>
            </a:extLst>
          </p:cNvPr>
          <p:cNvSpPr>
            <a:spLocks noGrp="1"/>
          </p:cNvSpPr>
          <p:nvPr>
            <p:ph type="dt" sz="half" idx="10"/>
          </p:nvPr>
        </p:nvSpPr>
        <p:spPr/>
        <p:txBody>
          <a:bodyPr/>
          <a:lstStyle/>
          <a:p>
            <a:fld id="{50531F3F-316C-8949-865B-8C7E4472FE62}" type="datetimeFigureOut">
              <a:rPr lang="en-SA" smtClean="0"/>
              <a:t>11/25/2021</a:t>
            </a:fld>
            <a:endParaRPr lang="en-SA"/>
          </a:p>
        </p:txBody>
      </p:sp>
      <p:sp>
        <p:nvSpPr>
          <p:cNvPr id="5" name="Footer Placeholder 4">
            <a:extLst>
              <a:ext uri="{FF2B5EF4-FFF2-40B4-BE49-F238E27FC236}">
                <a16:creationId xmlns:a16="http://schemas.microsoft.com/office/drawing/2014/main" id="{1C27BFFA-837F-744F-B5B9-83939227FC1B}"/>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86B41B85-2106-B741-A9DE-42E3C936B1AF}"/>
              </a:ext>
            </a:extLst>
          </p:cNvPr>
          <p:cNvSpPr>
            <a:spLocks noGrp="1"/>
          </p:cNvSpPr>
          <p:nvPr>
            <p:ph type="sldNum" sz="quarter" idx="12"/>
          </p:nvPr>
        </p:nvSpPr>
        <p:spPr/>
        <p:txBody>
          <a:bodyPr/>
          <a:lstStyle/>
          <a:p>
            <a:fld id="{DA676DBC-F09A-3747-B034-0FED6E9C1B62}" type="slidenum">
              <a:rPr lang="en-SA" smtClean="0"/>
              <a:t>‹#›</a:t>
            </a:fld>
            <a:endParaRPr lang="en-SA"/>
          </a:p>
        </p:txBody>
      </p:sp>
    </p:spTree>
    <p:extLst>
      <p:ext uri="{BB962C8B-B14F-4D97-AF65-F5344CB8AC3E}">
        <p14:creationId xmlns:p14="http://schemas.microsoft.com/office/powerpoint/2010/main" val="2382193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9CD0F-ECC1-864E-8F80-BCB8C8CDB13C}"/>
              </a:ext>
            </a:extLst>
          </p:cNvPr>
          <p:cNvSpPr>
            <a:spLocks noGrp="1"/>
          </p:cNvSpPr>
          <p:nvPr>
            <p:ph type="title"/>
          </p:nvPr>
        </p:nvSpPr>
        <p:spPr/>
        <p:txBody>
          <a:bodyPr/>
          <a:lstStyle/>
          <a:p>
            <a:r>
              <a:rPr lang="en-US"/>
              <a:t>Click to edit Master title style</a:t>
            </a:r>
            <a:endParaRPr lang="en-SA"/>
          </a:p>
        </p:txBody>
      </p:sp>
      <p:sp>
        <p:nvSpPr>
          <p:cNvPr id="3" name="Content Placeholder 2">
            <a:extLst>
              <a:ext uri="{FF2B5EF4-FFF2-40B4-BE49-F238E27FC236}">
                <a16:creationId xmlns:a16="http://schemas.microsoft.com/office/drawing/2014/main" id="{5E9E3755-EA98-444C-89C2-ADCAD79B13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Content Placeholder 3">
            <a:extLst>
              <a:ext uri="{FF2B5EF4-FFF2-40B4-BE49-F238E27FC236}">
                <a16:creationId xmlns:a16="http://schemas.microsoft.com/office/drawing/2014/main" id="{1C8389DB-24C9-5146-BBAD-A18B247977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5" name="Date Placeholder 4">
            <a:extLst>
              <a:ext uri="{FF2B5EF4-FFF2-40B4-BE49-F238E27FC236}">
                <a16:creationId xmlns:a16="http://schemas.microsoft.com/office/drawing/2014/main" id="{15C171B7-1002-0041-A150-7859573999BF}"/>
              </a:ext>
            </a:extLst>
          </p:cNvPr>
          <p:cNvSpPr>
            <a:spLocks noGrp="1"/>
          </p:cNvSpPr>
          <p:nvPr>
            <p:ph type="dt" sz="half" idx="10"/>
          </p:nvPr>
        </p:nvSpPr>
        <p:spPr/>
        <p:txBody>
          <a:bodyPr/>
          <a:lstStyle/>
          <a:p>
            <a:fld id="{50531F3F-316C-8949-865B-8C7E4472FE62}" type="datetimeFigureOut">
              <a:rPr lang="en-SA" smtClean="0"/>
              <a:t>11/25/2021</a:t>
            </a:fld>
            <a:endParaRPr lang="en-SA"/>
          </a:p>
        </p:txBody>
      </p:sp>
      <p:sp>
        <p:nvSpPr>
          <p:cNvPr id="6" name="Footer Placeholder 5">
            <a:extLst>
              <a:ext uri="{FF2B5EF4-FFF2-40B4-BE49-F238E27FC236}">
                <a16:creationId xmlns:a16="http://schemas.microsoft.com/office/drawing/2014/main" id="{963C37B2-352C-AD46-9813-E96028BB667F}"/>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918BF1A3-8C09-8743-A8FB-291325C6837E}"/>
              </a:ext>
            </a:extLst>
          </p:cNvPr>
          <p:cNvSpPr>
            <a:spLocks noGrp="1"/>
          </p:cNvSpPr>
          <p:nvPr>
            <p:ph type="sldNum" sz="quarter" idx="12"/>
          </p:nvPr>
        </p:nvSpPr>
        <p:spPr/>
        <p:txBody>
          <a:bodyPr/>
          <a:lstStyle/>
          <a:p>
            <a:fld id="{DA676DBC-F09A-3747-B034-0FED6E9C1B62}" type="slidenum">
              <a:rPr lang="en-SA" smtClean="0"/>
              <a:t>‹#›</a:t>
            </a:fld>
            <a:endParaRPr lang="en-SA"/>
          </a:p>
        </p:txBody>
      </p:sp>
    </p:spTree>
    <p:extLst>
      <p:ext uri="{BB962C8B-B14F-4D97-AF65-F5344CB8AC3E}">
        <p14:creationId xmlns:p14="http://schemas.microsoft.com/office/powerpoint/2010/main" val="3731917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540B7-8EBD-5349-BEFD-C63D42AEE89D}"/>
              </a:ext>
            </a:extLst>
          </p:cNvPr>
          <p:cNvSpPr>
            <a:spLocks noGrp="1"/>
          </p:cNvSpPr>
          <p:nvPr>
            <p:ph type="title"/>
          </p:nvPr>
        </p:nvSpPr>
        <p:spPr>
          <a:xfrm>
            <a:off x="839788" y="365125"/>
            <a:ext cx="10515600" cy="1325563"/>
          </a:xfrm>
        </p:spPr>
        <p:txBody>
          <a:bodyPr/>
          <a:lstStyle/>
          <a:p>
            <a:r>
              <a:rPr lang="en-US"/>
              <a:t>Click to edit Master title style</a:t>
            </a:r>
            <a:endParaRPr lang="en-SA"/>
          </a:p>
        </p:txBody>
      </p:sp>
      <p:sp>
        <p:nvSpPr>
          <p:cNvPr id="3" name="Text Placeholder 2">
            <a:extLst>
              <a:ext uri="{FF2B5EF4-FFF2-40B4-BE49-F238E27FC236}">
                <a16:creationId xmlns:a16="http://schemas.microsoft.com/office/drawing/2014/main" id="{BD87CD4F-4FEA-2745-8731-86F941ED20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510258-16CD-C64A-BF1F-F85D6AD20C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5" name="Text Placeholder 4">
            <a:extLst>
              <a:ext uri="{FF2B5EF4-FFF2-40B4-BE49-F238E27FC236}">
                <a16:creationId xmlns:a16="http://schemas.microsoft.com/office/drawing/2014/main" id="{66ABF271-D215-A445-9718-5431ACE920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A9DC50-4121-E54A-8746-F31B82F6A7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7" name="Date Placeholder 6">
            <a:extLst>
              <a:ext uri="{FF2B5EF4-FFF2-40B4-BE49-F238E27FC236}">
                <a16:creationId xmlns:a16="http://schemas.microsoft.com/office/drawing/2014/main" id="{43636C97-34FF-6642-8121-D529AE512A29}"/>
              </a:ext>
            </a:extLst>
          </p:cNvPr>
          <p:cNvSpPr>
            <a:spLocks noGrp="1"/>
          </p:cNvSpPr>
          <p:nvPr>
            <p:ph type="dt" sz="half" idx="10"/>
          </p:nvPr>
        </p:nvSpPr>
        <p:spPr/>
        <p:txBody>
          <a:bodyPr/>
          <a:lstStyle/>
          <a:p>
            <a:fld id="{50531F3F-316C-8949-865B-8C7E4472FE62}" type="datetimeFigureOut">
              <a:rPr lang="en-SA" smtClean="0"/>
              <a:t>11/25/2021</a:t>
            </a:fld>
            <a:endParaRPr lang="en-SA"/>
          </a:p>
        </p:txBody>
      </p:sp>
      <p:sp>
        <p:nvSpPr>
          <p:cNvPr id="8" name="Footer Placeholder 7">
            <a:extLst>
              <a:ext uri="{FF2B5EF4-FFF2-40B4-BE49-F238E27FC236}">
                <a16:creationId xmlns:a16="http://schemas.microsoft.com/office/drawing/2014/main" id="{0C4CDC60-46C6-B648-8049-C033175001B8}"/>
              </a:ext>
            </a:extLst>
          </p:cNvPr>
          <p:cNvSpPr>
            <a:spLocks noGrp="1"/>
          </p:cNvSpPr>
          <p:nvPr>
            <p:ph type="ftr" sz="quarter" idx="11"/>
          </p:nvPr>
        </p:nvSpPr>
        <p:spPr/>
        <p:txBody>
          <a:bodyPr/>
          <a:lstStyle/>
          <a:p>
            <a:endParaRPr lang="en-SA"/>
          </a:p>
        </p:txBody>
      </p:sp>
      <p:sp>
        <p:nvSpPr>
          <p:cNvPr id="9" name="Slide Number Placeholder 8">
            <a:extLst>
              <a:ext uri="{FF2B5EF4-FFF2-40B4-BE49-F238E27FC236}">
                <a16:creationId xmlns:a16="http://schemas.microsoft.com/office/drawing/2014/main" id="{B7B18050-66FB-0642-80B5-670FDC14E230}"/>
              </a:ext>
            </a:extLst>
          </p:cNvPr>
          <p:cNvSpPr>
            <a:spLocks noGrp="1"/>
          </p:cNvSpPr>
          <p:nvPr>
            <p:ph type="sldNum" sz="quarter" idx="12"/>
          </p:nvPr>
        </p:nvSpPr>
        <p:spPr/>
        <p:txBody>
          <a:bodyPr/>
          <a:lstStyle/>
          <a:p>
            <a:fld id="{DA676DBC-F09A-3747-B034-0FED6E9C1B62}" type="slidenum">
              <a:rPr lang="en-SA" smtClean="0"/>
              <a:t>‹#›</a:t>
            </a:fld>
            <a:endParaRPr lang="en-SA"/>
          </a:p>
        </p:txBody>
      </p:sp>
    </p:spTree>
    <p:extLst>
      <p:ext uri="{BB962C8B-B14F-4D97-AF65-F5344CB8AC3E}">
        <p14:creationId xmlns:p14="http://schemas.microsoft.com/office/powerpoint/2010/main" val="752870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B8444-D1E8-E34D-A035-25DE6B1BBE3B}"/>
              </a:ext>
            </a:extLst>
          </p:cNvPr>
          <p:cNvSpPr>
            <a:spLocks noGrp="1"/>
          </p:cNvSpPr>
          <p:nvPr>
            <p:ph type="title"/>
          </p:nvPr>
        </p:nvSpPr>
        <p:spPr/>
        <p:txBody>
          <a:bodyPr/>
          <a:lstStyle/>
          <a:p>
            <a:r>
              <a:rPr lang="en-US"/>
              <a:t>Click to edit Master title style</a:t>
            </a:r>
            <a:endParaRPr lang="en-SA"/>
          </a:p>
        </p:txBody>
      </p:sp>
      <p:sp>
        <p:nvSpPr>
          <p:cNvPr id="3" name="Date Placeholder 2">
            <a:extLst>
              <a:ext uri="{FF2B5EF4-FFF2-40B4-BE49-F238E27FC236}">
                <a16:creationId xmlns:a16="http://schemas.microsoft.com/office/drawing/2014/main" id="{377BA45B-27B6-4E45-8818-B00A8B7AC304}"/>
              </a:ext>
            </a:extLst>
          </p:cNvPr>
          <p:cNvSpPr>
            <a:spLocks noGrp="1"/>
          </p:cNvSpPr>
          <p:nvPr>
            <p:ph type="dt" sz="half" idx="10"/>
          </p:nvPr>
        </p:nvSpPr>
        <p:spPr/>
        <p:txBody>
          <a:bodyPr/>
          <a:lstStyle/>
          <a:p>
            <a:fld id="{50531F3F-316C-8949-865B-8C7E4472FE62}" type="datetimeFigureOut">
              <a:rPr lang="en-SA" smtClean="0"/>
              <a:t>11/25/2021</a:t>
            </a:fld>
            <a:endParaRPr lang="en-SA"/>
          </a:p>
        </p:txBody>
      </p:sp>
      <p:sp>
        <p:nvSpPr>
          <p:cNvPr id="4" name="Footer Placeholder 3">
            <a:extLst>
              <a:ext uri="{FF2B5EF4-FFF2-40B4-BE49-F238E27FC236}">
                <a16:creationId xmlns:a16="http://schemas.microsoft.com/office/drawing/2014/main" id="{FACA55A4-3931-494B-815D-1459EB743AA6}"/>
              </a:ext>
            </a:extLst>
          </p:cNvPr>
          <p:cNvSpPr>
            <a:spLocks noGrp="1"/>
          </p:cNvSpPr>
          <p:nvPr>
            <p:ph type="ftr" sz="quarter" idx="11"/>
          </p:nvPr>
        </p:nvSpPr>
        <p:spPr/>
        <p:txBody>
          <a:bodyPr/>
          <a:lstStyle/>
          <a:p>
            <a:endParaRPr lang="en-SA"/>
          </a:p>
        </p:txBody>
      </p:sp>
      <p:sp>
        <p:nvSpPr>
          <p:cNvPr id="5" name="Slide Number Placeholder 4">
            <a:extLst>
              <a:ext uri="{FF2B5EF4-FFF2-40B4-BE49-F238E27FC236}">
                <a16:creationId xmlns:a16="http://schemas.microsoft.com/office/drawing/2014/main" id="{A2C8C62A-F7C8-E94C-A5D2-253B242BDD9B}"/>
              </a:ext>
            </a:extLst>
          </p:cNvPr>
          <p:cNvSpPr>
            <a:spLocks noGrp="1"/>
          </p:cNvSpPr>
          <p:nvPr>
            <p:ph type="sldNum" sz="quarter" idx="12"/>
          </p:nvPr>
        </p:nvSpPr>
        <p:spPr/>
        <p:txBody>
          <a:bodyPr/>
          <a:lstStyle/>
          <a:p>
            <a:fld id="{DA676DBC-F09A-3747-B034-0FED6E9C1B62}" type="slidenum">
              <a:rPr lang="en-SA" smtClean="0"/>
              <a:t>‹#›</a:t>
            </a:fld>
            <a:endParaRPr lang="en-SA"/>
          </a:p>
        </p:txBody>
      </p:sp>
    </p:spTree>
    <p:extLst>
      <p:ext uri="{BB962C8B-B14F-4D97-AF65-F5344CB8AC3E}">
        <p14:creationId xmlns:p14="http://schemas.microsoft.com/office/powerpoint/2010/main" val="4086700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CC3BC2-6C15-A848-AA9C-4702017A4B8F}"/>
              </a:ext>
            </a:extLst>
          </p:cNvPr>
          <p:cNvSpPr>
            <a:spLocks noGrp="1"/>
          </p:cNvSpPr>
          <p:nvPr>
            <p:ph type="dt" sz="half" idx="10"/>
          </p:nvPr>
        </p:nvSpPr>
        <p:spPr/>
        <p:txBody>
          <a:bodyPr/>
          <a:lstStyle/>
          <a:p>
            <a:fld id="{50531F3F-316C-8949-865B-8C7E4472FE62}" type="datetimeFigureOut">
              <a:rPr lang="en-SA" smtClean="0"/>
              <a:t>11/25/2021</a:t>
            </a:fld>
            <a:endParaRPr lang="en-SA"/>
          </a:p>
        </p:txBody>
      </p:sp>
      <p:sp>
        <p:nvSpPr>
          <p:cNvPr id="3" name="Footer Placeholder 2">
            <a:extLst>
              <a:ext uri="{FF2B5EF4-FFF2-40B4-BE49-F238E27FC236}">
                <a16:creationId xmlns:a16="http://schemas.microsoft.com/office/drawing/2014/main" id="{0D78654B-72DA-404A-9DF6-ACC32983DC40}"/>
              </a:ext>
            </a:extLst>
          </p:cNvPr>
          <p:cNvSpPr>
            <a:spLocks noGrp="1"/>
          </p:cNvSpPr>
          <p:nvPr>
            <p:ph type="ftr" sz="quarter" idx="11"/>
          </p:nvPr>
        </p:nvSpPr>
        <p:spPr/>
        <p:txBody>
          <a:bodyPr/>
          <a:lstStyle/>
          <a:p>
            <a:endParaRPr lang="en-SA"/>
          </a:p>
        </p:txBody>
      </p:sp>
      <p:sp>
        <p:nvSpPr>
          <p:cNvPr id="4" name="Slide Number Placeholder 3">
            <a:extLst>
              <a:ext uri="{FF2B5EF4-FFF2-40B4-BE49-F238E27FC236}">
                <a16:creationId xmlns:a16="http://schemas.microsoft.com/office/drawing/2014/main" id="{D1C91606-8A28-5B4C-BDD9-405C5F8C1CCA}"/>
              </a:ext>
            </a:extLst>
          </p:cNvPr>
          <p:cNvSpPr>
            <a:spLocks noGrp="1"/>
          </p:cNvSpPr>
          <p:nvPr>
            <p:ph type="sldNum" sz="quarter" idx="12"/>
          </p:nvPr>
        </p:nvSpPr>
        <p:spPr/>
        <p:txBody>
          <a:bodyPr/>
          <a:lstStyle/>
          <a:p>
            <a:fld id="{DA676DBC-F09A-3747-B034-0FED6E9C1B62}" type="slidenum">
              <a:rPr lang="en-SA" smtClean="0"/>
              <a:t>‹#›</a:t>
            </a:fld>
            <a:endParaRPr lang="en-SA"/>
          </a:p>
        </p:txBody>
      </p:sp>
    </p:spTree>
    <p:extLst>
      <p:ext uri="{BB962C8B-B14F-4D97-AF65-F5344CB8AC3E}">
        <p14:creationId xmlns:p14="http://schemas.microsoft.com/office/powerpoint/2010/main" val="1228198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EAF54-8A68-0C44-A7D8-18FE68E1DF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A"/>
          </a:p>
        </p:txBody>
      </p:sp>
      <p:sp>
        <p:nvSpPr>
          <p:cNvPr id="3" name="Content Placeholder 2">
            <a:extLst>
              <a:ext uri="{FF2B5EF4-FFF2-40B4-BE49-F238E27FC236}">
                <a16:creationId xmlns:a16="http://schemas.microsoft.com/office/drawing/2014/main" id="{76E35D82-617B-2240-8D2E-476B087813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Text Placeholder 3">
            <a:extLst>
              <a:ext uri="{FF2B5EF4-FFF2-40B4-BE49-F238E27FC236}">
                <a16:creationId xmlns:a16="http://schemas.microsoft.com/office/drawing/2014/main" id="{6DF08586-B997-1541-99EB-29A677DC63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FF5E65-F6F8-2D4F-8C7D-01D70AB8ADEF}"/>
              </a:ext>
            </a:extLst>
          </p:cNvPr>
          <p:cNvSpPr>
            <a:spLocks noGrp="1"/>
          </p:cNvSpPr>
          <p:nvPr>
            <p:ph type="dt" sz="half" idx="10"/>
          </p:nvPr>
        </p:nvSpPr>
        <p:spPr/>
        <p:txBody>
          <a:bodyPr/>
          <a:lstStyle/>
          <a:p>
            <a:fld id="{50531F3F-316C-8949-865B-8C7E4472FE62}" type="datetimeFigureOut">
              <a:rPr lang="en-SA" smtClean="0"/>
              <a:t>11/25/2021</a:t>
            </a:fld>
            <a:endParaRPr lang="en-SA"/>
          </a:p>
        </p:txBody>
      </p:sp>
      <p:sp>
        <p:nvSpPr>
          <p:cNvPr id="6" name="Footer Placeholder 5">
            <a:extLst>
              <a:ext uri="{FF2B5EF4-FFF2-40B4-BE49-F238E27FC236}">
                <a16:creationId xmlns:a16="http://schemas.microsoft.com/office/drawing/2014/main" id="{F676245A-DD67-2B4F-B0DE-8D99CA8DF4EF}"/>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C18CAEA6-2C4E-6D41-ACE6-84D40FCC803A}"/>
              </a:ext>
            </a:extLst>
          </p:cNvPr>
          <p:cNvSpPr>
            <a:spLocks noGrp="1"/>
          </p:cNvSpPr>
          <p:nvPr>
            <p:ph type="sldNum" sz="quarter" idx="12"/>
          </p:nvPr>
        </p:nvSpPr>
        <p:spPr/>
        <p:txBody>
          <a:bodyPr/>
          <a:lstStyle/>
          <a:p>
            <a:fld id="{DA676DBC-F09A-3747-B034-0FED6E9C1B62}" type="slidenum">
              <a:rPr lang="en-SA" smtClean="0"/>
              <a:t>‹#›</a:t>
            </a:fld>
            <a:endParaRPr lang="en-SA"/>
          </a:p>
        </p:txBody>
      </p:sp>
    </p:spTree>
    <p:extLst>
      <p:ext uri="{BB962C8B-B14F-4D97-AF65-F5344CB8AC3E}">
        <p14:creationId xmlns:p14="http://schemas.microsoft.com/office/powerpoint/2010/main" val="3302752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851B9-F55D-AC47-B408-48BB53DA5D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A"/>
          </a:p>
        </p:txBody>
      </p:sp>
      <p:sp>
        <p:nvSpPr>
          <p:cNvPr id="3" name="Picture Placeholder 2">
            <a:extLst>
              <a:ext uri="{FF2B5EF4-FFF2-40B4-BE49-F238E27FC236}">
                <a16:creationId xmlns:a16="http://schemas.microsoft.com/office/drawing/2014/main" id="{C1B7A2C7-E96D-B445-8441-0FAA16B4C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A"/>
          </a:p>
        </p:txBody>
      </p:sp>
      <p:sp>
        <p:nvSpPr>
          <p:cNvPr id="4" name="Text Placeholder 3">
            <a:extLst>
              <a:ext uri="{FF2B5EF4-FFF2-40B4-BE49-F238E27FC236}">
                <a16:creationId xmlns:a16="http://schemas.microsoft.com/office/drawing/2014/main" id="{98858BE7-ABF5-104A-B245-16592AAE88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7A985F-A032-7249-9DEF-8C9756F1669D}"/>
              </a:ext>
            </a:extLst>
          </p:cNvPr>
          <p:cNvSpPr>
            <a:spLocks noGrp="1"/>
          </p:cNvSpPr>
          <p:nvPr>
            <p:ph type="dt" sz="half" idx="10"/>
          </p:nvPr>
        </p:nvSpPr>
        <p:spPr/>
        <p:txBody>
          <a:bodyPr/>
          <a:lstStyle/>
          <a:p>
            <a:fld id="{50531F3F-316C-8949-865B-8C7E4472FE62}" type="datetimeFigureOut">
              <a:rPr lang="en-SA" smtClean="0"/>
              <a:t>11/25/2021</a:t>
            </a:fld>
            <a:endParaRPr lang="en-SA"/>
          </a:p>
        </p:txBody>
      </p:sp>
      <p:sp>
        <p:nvSpPr>
          <p:cNvPr id="6" name="Footer Placeholder 5">
            <a:extLst>
              <a:ext uri="{FF2B5EF4-FFF2-40B4-BE49-F238E27FC236}">
                <a16:creationId xmlns:a16="http://schemas.microsoft.com/office/drawing/2014/main" id="{1964DF95-9F51-554F-BCE5-2040044BE148}"/>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A03DF779-C04B-E949-98AD-BA728B3DE141}"/>
              </a:ext>
            </a:extLst>
          </p:cNvPr>
          <p:cNvSpPr>
            <a:spLocks noGrp="1"/>
          </p:cNvSpPr>
          <p:nvPr>
            <p:ph type="sldNum" sz="quarter" idx="12"/>
          </p:nvPr>
        </p:nvSpPr>
        <p:spPr/>
        <p:txBody>
          <a:bodyPr/>
          <a:lstStyle/>
          <a:p>
            <a:fld id="{DA676DBC-F09A-3747-B034-0FED6E9C1B62}" type="slidenum">
              <a:rPr lang="en-SA" smtClean="0"/>
              <a:t>‹#›</a:t>
            </a:fld>
            <a:endParaRPr lang="en-SA"/>
          </a:p>
        </p:txBody>
      </p:sp>
    </p:spTree>
    <p:extLst>
      <p:ext uri="{BB962C8B-B14F-4D97-AF65-F5344CB8AC3E}">
        <p14:creationId xmlns:p14="http://schemas.microsoft.com/office/powerpoint/2010/main" val="2222044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49558B-2DFF-9548-B055-2062638B18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A"/>
          </a:p>
        </p:txBody>
      </p:sp>
      <p:sp>
        <p:nvSpPr>
          <p:cNvPr id="3" name="Text Placeholder 2">
            <a:extLst>
              <a:ext uri="{FF2B5EF4-FFF2-40B4-BE49-F238E27FC236}">
                <a16:creationId xmlns:a16="http://schemas.microsoft.com/office/drawing/2014/main" id="{00F445E7-11C8-DB49-A9D3-45EFB11FD8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BDA35B9D-C278-1F4D-B919-2E8BF91B1D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531F3F-316C-8949-865B-8C7E4472FE62}" type="datetimeFigureOut">
              <a:rPr lang="en-SA" smtClean="0"/>
              <a:t>11/25/2021</a:t>
            </a:fld>
            <a:endParaRPr lang="en-SA"/>
          </a:p>
        </p:txBody>
      </p:sp>
      <p:sp>
        <p:nvSpPr>
          <p:cNvPr id="5" name="Footer Placeholder 4">
            <a:extLst>
              <a:ext uri="{FF2B5EF4-FFF2-40B4-BE49-F238E27FC236}">
                <a16:creationId xmlns:a16="http://schemas.microsoft.com/office/drawing/2014/main" id="{3F75536F-206C-9543-9CB0-36365E609D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A"/>
          </a:p>
        </p:txBody>
      </p:sp>
      <p:sp>
        <p:nvSpPr>
          <p:cNvPr id="6" name="Slide Number Placeholder 5">
            <a:extLst>
              <a:ext uri="{FF2B5EF4-FFF2-40B4-BE49-F238E27FC236}">
                <a16:creationId xmlns:a16="http://schemas.microsoft.com/office/drawing/2014/main" id="{C83ED3F3-6A22-B044-A98C-422EBBBB2B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676DBC-F09A-3747-B034-0FED6E9C1B62}" type="slidenum">
              <a:rPr lang="en-SA" smtClean="0"/>
              <a:t>‹#›</a:t>
            </a:fld>
            <a:endParaRPr lang="en-SA"/>
          </a:p>
        </p:txBody>
      </p:sp>
    </p:spTree>
    <p:extLst>
      <p:ext uri="{BB962C8B-B14F-4D97-AF65-F5344CB8AC3E}">
        <p14:creationId xmlns:p14="http://schemas.microsoft.com/office/powerpoint/2010/main" val="197140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6F9335-46BC-0840-9E8D-C29CD9BDE278}"/>
              </a:ext>
            </a:extLst>
          </p:cNvPr>
          <p:cNvSpPr>
            <a:spLocks noGrp="1"/>
          </p:cNvSpPr>
          <p:nvPr>
            <p:ph type="ctrTitle"/>
          </p:nvPr>
        </p:nvSpPr>
        <p:spPr>
          <a:xfrm>
            <a:off x="539262" y="808893"/>
            <a:ext cx="5838092" cy="2748816"/>
          </a:xfrm>
        </p:spPr>
        <p:txBody>
          <a:bodyPr anchor="b">
            <a:normAutofit/>
          </a:bodyPr>
          <a:lstStyle/>
          <a:p>
            <a:pPr algn="l"/>
            <a:r>
              <a:rPr lang="en-GB" sz="4800" dirty="0"/>
              <a:t>Credit Card </a:t>
            </a:r>
            <a:r>
              <a:rPr lang="en-US" sz="4800" dirty="0"/>
              <a:t>Fraud Detection </a:t>
            </a:r>
            <a:br>
              <a:rPr lang="en-US" sz="4800" dirty="0"/>
            </a:br>
            <a:endParaRPr lang="en-SA" sz="4800" dirty="0"/>
          </a:p>
        </p:txBody>
      </p:sp>
      <p:sp>
        <p:nvSpPr>
          <p:cNvPr id="16" name="Rectangle 10">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CC054545-A9DC-7D49-99B2-96976BE58130}"/>
              </a:ext>
            </a:extLst>
          </p:cNvPr>
          <p:cNvSpPr>
            <a:spLocks noGrp="1"/>
          </p:cNvSpPr>
          <p:nvPr>
            <p:ph type="subTitle" idx="1"/>
          </p:nvPr>
        </p:nvSpPr>
        <p:spPr>
          <a:xfrm>
            <a:off x="823442" y="4541263"/>
            <a:ext cx="5389789" cy="1859534"/>
          </a:xfrm>
        </p:spPr>
        <p:txBody>
          <a:bodyPr anchor="t">
            <a:normAutofit/>
          </a:bodyPr>
          <a:lstStyle/>
          <a:p>
            <a:pPr algn="l"/>
            <a:r>
              <a:rPr lang="en-GB" sz="1800" dirty="0">
                <a:solidFill>
                  <a:srgbClr val="FFFFFF"/>
                </a:solidFill>
              </a:rPr>
              <a:t>Sarah </a:t>
            </a:r>
            <a:r>
              <a:rPr lang="en-GB" sz="1800" dirty="0" err="1">
                <a:solidFill>
                  <a:srgbClr val="FFFFFF"/>
                </a:solidFill>
              </a:rPr>
              <a:t>Almaghthawi</a:t>
            </a:r>
            <a:endParaRPr lang="en-GB" sz="1800" dirty="0">
              <a:solidFill>
                <a:srgbClr val="FFFFFF"/>
              </a:solidFill>
            </a:endParaRPr>
          </a:p>
          <a:p>
            <a:pPr algn="l"/>
            <a:r>
              <a:rPr lang="en-GB" sz="1800" dirty="0">
                <a:solidFill>
                  <a:srgbClr val="FFFFFF"/>
                </a:solidFill>
              </a:rPr>
              <a:t>Nada Alghamdi </a:t>
            </a:r>
          </a:p>
          <a:p>
            <a:pPr algn="l"/>
            <a:r>
              <a:rPr lang="en-GB" sz="1800" dirty="0">
                <a:solidFill>
                  <a:srgbClr val="FFFFFF"/>
                </a:solidFill>
              </a:rPr>
              <a:t>Malak Alsuroor</a:t>
            </a:r>
          </a:p>
          <a:p>
            <a:pPr algn="l"/>
            <a:r>
              <a:rPr lang="en-GB" sz="1800" dirty="0">
                <a:solidFill>
                  <a:srgbClr val="FFFFFF"/>
                </a:solidFill>
              </a:rPr>
              <a:t>Amjad </a:t>
            </a:r>
            <a:r>
              <a:rPr lang="en-GB" sz="1800" dirty="0" err="1">
                <a:solidFill>
                  <a:srgbClr val="FFFFFF"/>
                </a:solidFill>
              </a:rPr>
              <a:t>Alqarni</a:t>
            </a:r>
            <a:r>
              <a:rPr lang="en-GB" sz="1800" dirty="0">
                <a:solidFill>
                  <a:srgbClr val="FFFFFF"/>
                </a:solidFill>
              </a:rPr>
              <a:t> </a:t>
            </a:r>
          </a:p>
          <a:p>
            <a:pPr algn="l"/>
            <a:r>
              <a:rPr lang="en-GB" sz="1800" dirty="0" err="1">
                <a:solidFill>
                  <a:srgbClr val="FFFFFF"/>
                </a:solidFill>
              </a:rPr>
              <a:t>Somaya</a:t>
            </a:r>
            <a:r>
              <a:rPr lang="en-GB" sz="1800" dirty="0">
                <a:solidFill>
                  <a:srgbClr val="FFFFFF"/>
                </a:solidFill>
              </a:rPr>
              <a:t> </a:t>
            </a:r>
            <a:r>
              <a:rPr lang="en-GB" sz="1800" dirty="0" err="1">
                <a:solidFill>
                  <a:srgbClr val="FFFFFF"/>
                </a:solidFill>
              </a:rPr>
              <a:t>Abodabeel</a:t>
            </a:r>
            <a:r>
              <a:rPr lang="en-GB" sz="1800" dirty="0">
                <a:solidFill>
                  <a:srgbClr val="FFFFFF"/>
                </a:solidFill>
              </a:rPr>
              <a:t>                                     </a:t>
            </a:r>
            <a:r>
              <a:rPr lang="en-US" sz="1800" dirty="0"/>
              <a:t>Fintech Future </a:t>
            </a:r>
            <a:endParaRPr lang="en-GB" sz="1800" dirty="0">
              <a:solidFill>
                <a:srgbClr val="FFFFFF"/>
              </a:solidFill>
            </a:endParaRPr>
          </a:p>
        </p:txBody>
      </p:sp>
      <p:pic>
        <p:nvPicPr>
          <p:cNvPr id="4" name="Picture 6" descr="101010 gegevens lijnen naar oneindig">
            <a:extLst>
              <a:ext uri="{FF2B5EF4-FFF2-40B4-BE49-F238E27FC236}">
                <a16:creationId xmlns:a16="http://schemas.microsoft.com/office/drawing/2014/main" id="{181742E2-F716-4FCF-B7AA-CF4A06B0FE37}"/>
              </a:ext>
            </a:extLst>
          </p:cNvPr>
          <p:cNvPicPr>
            <a:picLocks noChangeAspect="1"/>
          </p:cNvPicPr>
          <p:nvPr/>
        </p:nvPicPr>
        <p:blipFill rotWithShape="1">
          <a:blip r:embed="rId2"/>
          <a:srcRect l="19279" r="15775" b="1"/>
          <a:stretch/>
        </p:blipFill>
        <p:spPr>
          <a:xfrm>
            <a:off x="6573907" y="666307"/>
            <a:ext cx="5163022" cy="5147387"/>
          </a:xfrm>
          <a:prstGeom prst="rect">
            <a:avLst/>
          </a:prstGeom>
        </p:spPr>
      </p:pic>
      <p:sp>
        <p:nvSpPr>
          <p:cNvPr id="17" name="Rectangle 16">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3670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43E578-D2EB-484A-AB8A-F8D740C8EBB9}"/>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kern="1200">
                <a:solidFill>
                  <a:schemeClr val="tx1"/>
                </a:solidFill>
                <a:latin typeface="+mj-lt"/>
                <a:ea typeface="+mj-ea"/>
                <a:cs typeface="+mj-cs"/>
              </a:rPr>
              <a:t>Random Forest classifier  </a:t>
            </a:r>
          </a:p>
        </p:txBody>
      </p:sp>
      <p:sp>
        <p:nvSpPr>
          <p:cNvPr id="24"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7B2B035-44E4-314A-985C-D12C2407FC83}"/>
              </a:ext>
            </a:extLst>
          </p:cNvPr>
          <p:cNvSpPr/>
          <p:nvPr/>
        </p:nvSpPr>
        <p:spPr>
          <a:xfrm>
            <a:off x="630936" y="2660904"/>
            <a:ext cx="5160264" cy="35478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400" dirty="0"/>
              <a:t>Random forest is a Supervised Machine Learning Algorithm that is used widely in Classification and Regression problems. It builds decision trees on different samples and takes their majority vote for classification and average in case of regression.</a:t>
            </a:r>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r>
              <a:rPr lang="en-US" sz="1400" dirty="0"/>
              <a:t>Steps involved in random forest algorithm:</a:t>
            </a:r>
          </a:p>
          <a:p>
            <a:pPr indent="-228600">
              <a:lnSpc>
                <a:spcPct val="90000"/>
              </a:lnSpc>
              <a:spcAft>
                <a:spcPts val="600"/>
              </a:spcAft>
              <a:buFont typeface="Arial" panose="020B0604020202020204" pitchFamily="34" charset="0"/>
              <a:buChar char="•"/>
            </a:pPr>
            <a:r>
              <a:rPr lang="en-US" sz="1400" dirty="0"/>
              <a:t>Step 1: In Random forest n number of random records are taken from the data set having k number of records.</a:t>
            </a:r>
          </a:p>
          <a:p>
            <a:pPr indent="-228600">
              <a:lnSpc>
                <a:spcPct val="90000"/>
              </a:lnSpc>
              <a:spcAft>
                <a:spcPts val="600"/>
              </a:spcAft>
              <a:buFont typeface="Arial" panose="020B0604020202020204" pitchFamily="34" charset="0"/>
              <a:buChar char="•"/>
            </a:pPr>
            <a:r>
              <a:rPr lang="en-US" sz="1400" dirty="0"/>
              <a:t>Step 2: Individual decision trees are constructed for each sample.</a:t>
            </a:r>
          </a:p>
          <a:p>
            <a:pPr indent="-228600">
              <a:lnSpc>
                <a:spcPct val="90000"/>
              </a:lnSpc>
              <a:spcAft>
                <a:spcPts val="600"/>
              </a:spcAft>
              <a:buFont typeface="Arial" panose="020B0604020202020204" pitchFamily="34" charset="0"/>
              <a:buChar char="•"/>
            </a:pPr>
            <a:r>
              <a:rPr lang="en-US" sz="1400" dirty="0"/>
              <a:t>Step 3: Each decision tree will generate an output.</a:t>
            </a:r>
          </a:p>
          <a:p>
            <a:pPr indent="-228600">
              <a:lnSpc>
                <a:spcPct val="90000"/>
              </a:lnSpc>
              <a:spcAft>
                <a:spcPts val="600"/>
              </a:spcAft>
              <a:buFont typeface="Arial" panose="020B0604020202020204" pitchFamily="34" charset="0"/>
              <a:buChar char="•"/>
            </a:pPr>
            <a:r>
              <a:rPr lang="en-US" sz="1400" dirty="0"/>
              <a:t>Step 4: Final output is considered based on Majority Voting or Averaging for Classification and regression, respectively.</a:t>
            </a:r>
          </a:p>
        </p:txBody>
      </p:sp>
      <p:pic>
        <p:nvPicPr>
          <p:cNvPr id="5" name="Content Placeholder 4" descr="Diagram, schematic&#10;&#10;Description automatically generated">
            <a:extLst>
              <a:ext uri="{FF2B5EF4-FFF2-40B4-BE49-F238E27FC236}">
                <a16:creationId xmlns:a16="http://schemas.microsoft.com/office/drawing/2014/main" id="{6954A91A-26BE-1E41-8E4D-56C19AAD7EB8}"/>
              </a:ext>
            </a:extLst>
          </p:cNvPr>
          <p:cNvPicPr>
            <a:picLocks noGrp="1" noChangeAspect="1"/>
          </p:cNvPicPr>
          <p:nvPr>
            <p:ph idx="1"/>
          </p:nvPr>
        </p:nvPicPr>
        <p:blipFill rotWithShape="1">
          <a:blip r:embed="rId2"/>
          <a:srcRect t="1781" r="-1" b="1925"/>
          <a:stretch/>
        </p:blipFill>
        <p:spPr>
          <a:xfrm>
            <a:off x="6099048" y="1070098"/>
            <a:ext cx="5458968" cy="4717803"/>
          </a:xfrm>
          <a:prstGeom prst="rect">
            <a:avLst/>
          </a:prstGeom>
        </p:spPr>
      </p:pic>
    </p:spTree>
    <p:extLst>
      <p:ext uri="{BB962C8B-B14F-4D97-AF65-F5344CB8AC3E}">
        <p14:creationId xmlns:p14="http://schemas.microsoft.com/office/powerpoint/2010/main" val="3273436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8EA1CC-5A0E-0F41-BFD1-71AA66A5F81C}"/>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kern="1200">
                <a:solidFill>
                  <a:schemeClr val="tx1"/>
                </a:solidFill>
                <a:latin typeface="+mj-lt"/>
                <a:ea typeface="+mj-ea"/>
                <a:cs typeface="+mj-cs"/>
              </a:rPr>
              <a:t>KNN vs. Random Forest </a:t>
            </a:r>
          </a:p>
        </p:txBody>
      </p:sp>
      <p:sp>
        <p:nvSpPr>
          <p:cNvPr id="2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FBB686C-3197-134C-8324-EF0275FF6486}"/>
              </a:ext>
            </a:extLst>
          </p:cNvPr>
          <p:cNvSpPr/>
          <p:nvPr/>
        </p:nvSpPr>
        <p:spPr>
          <a:xfrm>
            <a:off x="630936" y="2660904"/>
            <a:ext cx="4818888" cy="35478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a:t>Given the class imbalance ratio, we recommend measuring the accuracy using the Area Under the Precision-Recall Curve (AUPRC).</a:t>
            </a:r>
          </a:p>
          <a:p>
            <a:pPr indent="-228600">
              <a:lnSpc>
                <a:spcPct val="90000"/>
              </a:lnSpc>
              <a:spcAft>
                <a:spcPts val="600"/>
              </a:spcAft>
              <a:buFont typeface="Arial" panose="020B0604020202020204" pitchFamily="34" charset="0"/>
              <a:buChar char="•"/>
            </a:pPr>
            <a:r>
              <a:rPr lang="en-US" sz="2200"/>
              <a:t>Confusion matrix accuracy is not meaningful for unbalanced classification.</a:t>
            </a:r>
          </a:p>
        </p:txBody>
      </p:sp>
      <p:graphicFrame>
        <p:nvGraphicFramePr>
          <p:cNvPr id="4" name="Table 4">
            <a:extLst>
              <a:ext uri="{FF2B5EF4-FFF2-40B4-BE49-F238E27FC236}">
                <a16:creationId xmlns:a16="http://schemas.microsoft.com/office/drawing/2014/main" id="{B62DCD07-9431-1944-92C4-62C689F0846C}"/>
              </a:ext>
            </a:extLst>
          </p:cNvPr>
          <p:cNvGraphicFramePr>
            <a:graphicFrameLocks noGrp="1"/>
          </p:cNvGraphicFramePr>
          <p:nvPr>
            <p:ph idx="1"/>
            <p:extLst>
              <p:ext uri="{D42A27DB-BD31-4B8C-83A1-F6EECF244321}">
                <p14:modId xmlns:p14="http://schemas.microsoft.com/office/powerpoint/2010/main" val="3366587354"/>
              </p:ext>
            </p:extLst>
          </p:nvPr>
        </p:nvGraphicFramePr>
        <p:xfrm>
          <a:off x="6099048" y="2341527"/>
          <a:ext cx="5458970" cy="2174948"/>
        </p:xfrm>
        <a:graphic>
          <a:graphicData uri="http://schemas.openxmlformats.org/drawingml/2006/table">
            <a:tbl>
              <a:tblPr firstRow="1" bandRow="1">
                <a:tableStyleId>{8EC20E35-A176-4012-BC5E-935CFFF8708E}</a:tableStyleId>
              </a:tblPr>
              <a:tblGrid>
                <a:gridCol w="1677484">
                  <a:extLst>
                    <a:ext uri="{9D8B030D-6E8A-4147-A177-3AD203B41FA5}">
                      <a16:colId xmlns:a16="http://schemas.microsoft.com/office/drawing/2014/main" val="2731574242"/>
                    </a:ext>
                  </a:extLst>
                </a:gridCol>
                <a:gridCol w="1890743">
                  <a:extLst>
                    <a:ext uri="{9D8B030D-6E8A-4147-A177-3AD203B41FA5}">
                      <a16:colId xmlns:a16="http://schemas.microsoft.com/office/drawing/2014/main" val="4222545947"/>
                    </a:ext>
                  </a:extLst>
                </a:gridCol>
                <a:gridCol w="1890743">
                  <a:extLst>
                    <a:ext uri="{9D8B030D-6E8A-4147-A177-3AD203B41FA5}">
                      <a16:colId xmlns:a16="http://schemas.microsoft.com/office/drawing/2014/main" val="3957330234"/>
                    </a:ext>
                  </a:extLst>
                </a:gridCol>
              </a:tblGrid>
              <a:tr h="747110">
                <a:tc>
                  <a:txBody>
                    <a:bodyPr/>
                    <a:lstStyle/>
                    <a:p>
                      <a:r>
                        <a:rPr lang="en-US" sz="1500" b="0" cap="all" spc="150">
                          <a:solidFill>
                            <a:schemeClr val="lt1"/>
                          </a:solidFill>
                        </a:rPr>
                        <a:t>classifier</a:t>
                      </a:r>
                      <a:endParaRPr lang="en-SA" sz="1500" b="0" cap="all" spc="150">
                        <a:solidFill>
                          <a:schemeClr val="lt1"/>
                        </a:solidFill>
                      </a:endParaRPr>
                    </a:p>
                  </a:txBody>
                  <a:tcPr marL="126796" marR="126796" marT="126796" marB="126796"/>
                </a:tc>
                <a:tc>
                  <a:txBody>
                    <a:bodyPr/>
                    <a:lstStyle/>
                    <a:p>
                      <a:pPr marL="0" algn="l" defTabSz="914400" rtl="1" eaLnBrk="1" latinLnBrk="0" hangingPunct="1"/>
                      <a:r>
                        <a:rPr lang="en-SA" sz="1500" b="0" cap="all" spc="150">
                          <a:solidFill>
                            <a:schemeClr val="lt1"/>
                          </a:solidFill>
                        </a:rPr>
                        <a:t>KNN</a:t>
                      </a:r>
                    </a:p>
                  </a:txBody>
                  <a:tcPr marL="126796" marR="126796" marT="126796" marB="126796"/>
                </a:tc>
                <a:tc>
                  <a:txBody>
                    <a:bodyPr/>
                    <a:lstStyle/>
                    <a:p>
                      <a:pPr marL="0" algn="l" defTabSz="914400" rtl="1" eaLnBrk="1" latinLnBrk="0" hangingPunct="1"/>
                      <a:r>
                        <a:rPr lang="en-SA" sz="1500" b="0" cap="all" spc="150">
                          <a:solidFill>
                            <a:schemeClr val="lt1"/>
                          </a:solidFill>
                        </a:rPr>
                        <a:t>Random Forest</a:t>
                      </a:r>
                      <a:r>
                        <a:rPr lang="en-US" sz="1500" b="0" cap="all" spc="150">
                          <a:solidFill>
                            <a:schemeClr val="lt1"/>
                          </a:solidFill>
                        </a:rPr>
                        <a:t> </a:t>
                      </a:r>
                      <a:endParaRPr lang="en-SA" sz="1500" b="0" cap="all" spc="150">
                        <a:solidFill>
                          <a:schemeClr val="lt1"/>
                        </a:solidFill>
                      </a:endParaRPr>
                    </a:p>
                  </a:txBody>
                  <a:tcPr marL="126796" marR="126796" marT="126796" marB="126796"/>
                </a:tc>
                <a:extLst>
                  <a:ext uri="{0D108BD9-81ED-4DB2-BD59-A6C34878D82A}">
                    <a16:rowId xmlns:a16="http://schemas.microsoft.com/office/drawing/2014/main" val="3124257187"/>
                  </a:ext>
                </a:extLst>
              </a:tr>
              <a:tr h="475946">
                <a:tc>
                  <a:txBody>
                    <a:bodyPr/>
                    <a:lstStyle/>
                    <a:p>
                      <a:pPr marL="0" algn="l" defTabSz="914400" rtl="0" eaLnBrk="1" latinLnBrk="0" hangingPunct="1"/>
                      <a:r>
                        <a:rPr lang="en-US" sz="1200" cap="none" spc="0">
                          <a:solidFill>
                            <a:schemeClr val="tx1"/>
                          </a:solidFill>
                        </a:rPr>
                        <a:t>Time</a:t>
                      </a:r>
                      <a:endParaRPr lang="en-SA" sz="1200" cap="none" spc="0">
                        <a:solidFill>
                          <a:schemeClr val="tx1"/>
                        </a:solidFill>
                      </a:endParaRPr>
                    </a:p>
                  </a:txBody>
                  <a:tcPr marL="126796" marR="126796" marT="126796" marB="126796"/>
                </a:tc>
                <a:tc>
                  <a:txBody>
                    <a:bodyPr/>
                    <a:lstStyle/>
                    <a:p>
                      <a:pPr algn="l"/>
                      <a:r>
                        <a:rPr lang="en-SA" sz="1200" cap="none" spc="0">
                          <a:solidFill>
                            <a:schemeClr val="tx1"/>
                          </a:solidFill>
                        </a:rPr>
                        <a:t>19 m 4 s</a:t>
                      </a:r>
                    </a:p>
                  </a:txBody>
                  <a:tcPr marL="126796" marR="126796" marT="126796" marB="126796"/>
                </a:tc>
                <a:tc>
                  <a:txBody>
                    <a:bodyPr/>
                    <a:lstStyle/>
                    <a:p>
                      <a:pPr algn="l"/>
                      <a:r>
                        <a:rPr lang="en-SA" sz="1200" cap="none" spc="0">
                          <a:solidFill>
                            <a:schemeClr val="tx1"/>
                          </a:solidFill>
                        </a:rPr>
                        <a:t>6 m 42 s</a:t>
                      </a:r>
                    </a:p>
                  </a:txBody>
                  <a:tcPr marL="126796" marR="126796" marT="126796" marB="126796"/>
                </a:tc>
                <a:extLst>
                  <a:ext uri="{0D108BD9-81ED-4DB2-BD59-A6C34878D82A}">
                    <a16:rowId xmlns:a16="http://schemas.microsoft.com/office/drawing/2014/main" val="1810242337"/>
                  </a:ext>
                </a:extLst>
              </a:tr>
              <a:tr h="475946">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1200" b="0" u="none" strike="noStrike" kern="1200" cap="none" spc="0" err="1">
                          <a:solidFill>
                            <a:schemeClr val="tx1"/>
                          </a:solidFill>
                          <a:effectLst/>
                        </a:rPr>
                        <a:t>accuracy_score</a:t>
                      </a:r>
                      <a:endParaRPr lang="en-US" sz="1200" b="0" i="0" u="none" strike="noStrike" kern="1200" cap="none" spc="0">
                        <a:solidFill>
                          <a:schemeClr val="tx1"/>
                        </a:solidFill>
                        <a:effectLst/>
                        <a:latin typeface="+mn-lt"/>
                        <a:ea typeface="+mn-ea"/>
                        <a:cs typeface="+mn-cs"/>
                      </a:endParaRPr>
                    </a:p>
                  </a:txBody>
                  <a:tcPr marL="126796" marR="126796" marT="126796" marB="12679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A" sz="1200" cap="none" spc="0">
                          <a:solidFill>
                            <a:schemeClr val="tx1"/>
                          </a:solidFill>
                        </a:rPr>
                        <a:t>0.9462093761411197</a:t>
                      </a:r>
                    </a:p>
                  </a:txBody>
                  <a:tcPr marL="126796" marR="126796" marT="126796" marB="12679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A" sz="1200" cap="none" spc="0">
                          <a:solidFill>
                            <a:schemeClr val="tx1"/>
                          </a:solidFill>
                        </a:rPr>
                        <a:t>0.9994663071262043</a:t>
                      </a:r>
                    </a:p>
                  </a:txBody>
                  <a:tcPr marL="126796" marR="126796" marT="126796" marB="126796"/>
                </a:tc>
                <a:extLst>
                  <a:ext uri="{0D108BD9-81ED-4DB2-BD59-A6C34878D82A}">
                    <a16:rowId xmlns:a16="http://schemas.microsoft.com/office/drawing/2014/main" val="1580251649"/>
                  </a:ext>
                </a:extLst>
              </a:tr>
              <a:tr h="475946">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1200" b="0" u="none" strike="noStrike" kern="1200" cap="none" spc="0" err="1">
                          <a:solidFill>
                            <a:schemeClr val="tx1"/>
                          </a:solidFill>
                          <a:effectLst/>
                        </a:rPr>
                        <a:t>roc_auc_score</a:t>
                      </a:r>
                      <a:endParaRPr lang="en-US" sz="1200" b="0" i="0" u="none" strike="noStrike" kern="1200" cap="none" spc="0">
                        <a:solidFill>
                          <a:schemeClr val="tx1"/>
                        </a:solidFill>
                        <a:effectLst/>
                        <a:latin typeface="+mn-lt"/>
                        <a:ea typeface="+mn-ea"/>
                        <a:cs typeface="+mn-cs"/>
                      </a:endParaRPr>
                    </a:p>
                  </a:txBody>
                  <a:tcPr marL="126796" marR="126796" marT="126796" marB="12679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A" sz="1200" cap="none" spc="0">
                          <a:solidFill>
                            <a:schemeClr val="tx1"/>
                          </a:solidFill>
                        </a:rPr>
                        <a:t>0.711052171300304</a:t>
                      </a:r>
                    </a:p>
                  </a:txBody>
                  <a:tcPr marL="126796" marR="126796" marT="126796" marB="12679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A" sz="1200" cap="none" spc="0">
                          <a:solidFill>
                            <a:schemeClr val="tx1"/>
                          </a:solidFill>
                        </a:rPr>
                        <a:t>0.9527897311161015</a:t>
                      </a:r>
                    </a:p>
                  </a:txBody>
                  <a:tcPr marL="126796" marR="126796" marT="126796" marB="126796"/>
                </a:tc>
                <a:extLst>
                  <a:ext uri="{0D108BD9-81ED-4DB2-BD59-A6C34878D82A}">
                    <a16:rowId xmlns:a16="http://schemas.microsoft.com/office/drawing/2014/main" val="3580439744"/>
                  </a:ext>
                </a:extLst>
              </a:tr>
            </a:tbl>
          </a:graphicData>
        </a:graphic>
      </p:graphicFrame>
    </p:spTree>
    <p:extLst>
      <p:ext uri="{BB962C8B-B14F-4D97-AF65-F5344CB8AC3E}">
        <p14:creationId xmlns:p14="http://schemas.microsoft.com/office/powerpoint/2010/main" val="1425630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D75A5B51-0925-4835-8511-A0DD17EAA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Sketch line">
            <a:extLst>
              <a:ext uri="{FF2B5EF4-FFF2-40B4-BE49-F238E27FC236}">
                <a16:creationId xmlns:a16="http://schemas.microsoft.com/office/drawing/2014/main" id="{5CDFD20D-8E4F-4E3A-AF87-93F23E0D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65018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28DD9E5-34B0-4D9F-BFA8-3CBCF3B9537F}"/>
              </a:ext>
            </a:extLst>
          </p:cNvPr>
          <p:cNvSpPr>
            <a:spLocks noGrp="1"/>
          </p:cNvSpPr>
          <p:nvPr>
            <p:ph idx="1"/>
          </p:nvPr>
        </p:nvSpPr>
        <p:spPr>
          <a:xfrm>
            <a:off x="612648" y="2908005"/>
            <a:ext cx="5143383" cy="3059739"/>
          </a:xfrm>
        </p:spPr>
        <p:txBody>
          <a:bodyPr>
            <a:normAutofit/>
          </a:bodyPr>
          <a:lstStyle/>
          <a:p>
            <a:pPr indent="-228600">
              <a:spcAft>
                <a:spcPts val="600"/>
              </a:spcAft>
              <a:buFont typeface="Arial" panose="020B0604020202020204" pitchFamily="34" charset="0"/>
              <a:buChar char="•"/>
            </a:pPr>
            <a:r>
              <a:rPr lang="en-US" sz="2200" dirty="0"/>
              <a:t>Given the class imbalance ratio, we recommend measuring the accuracy using the Area Under the Precision-Recall Curve (AUPRC).</a:t>
            </a:r>
          </a:p>
          <a:p>
            <a:pPr indent="-228600">
              <a:spcAft>
                <a:spcPts val="600"/>
              </a:spcAft>
              <a:buFont typeface="Arial" panose="020B0604020202020204" pitchFamily="34" charset="0"/>
              <a:buChar char="•"/>
            </a:pPr>
            <a:r>
              <a:rPr lang="en-US" sz="2200" dirty="0"/>
              <a:t>Confusion matrix accuracy is not meaningful for unbalanced classification.</a:t>
            </a:r>
          </a:p>
          <a:p>
            <a:pPr indent="-228600">
              <a:spcAft>
                <a:spcPts val="600"/>
              </a:spcAft>
              <a:buFont typeface="Arial" panose="020B0604020202020204" pitchFamily="34" charset="0"/>
              <a:buChar char="•"/>
            </a:pPr>
            <a:r>
              <a:rPr lang="en-GB" sz="2200" dirty="0"/>
              <a:t>Random forest has the highest AUC score.</a:t>
            </a:r>
          </a:p>
          <a:p>
            <a:pPr indent="-228600">
              <a:spcAft>
                <a:spcPts val="600"/>
              </a:spcAft>
              <a:buFont typeface="Arial" panose="020B0604020202020204" pitchFamily="34" charset="0"/>
              <a:buChar char="•"/>
            </a:pPr>
            <a:endParaRPr lang="en-US" sz="2200" dirty="0"/>
          </a:p>
          <a:p>
            <a:pPr indent="-228600">
              <a:spcAft>
                <a:spcPts val="600"/>
              </a:spcAft>
              <a:buFont typeface="Arial" panose="020B0604020202020204" pitchFamily="34" charset="0"/>
              <a:buChar char="•"/>
            </a:pPr>
            <a:endParaRPr lang="en-US" sz="2200" dirty="0"/>
          </a:p>
          <a:p>
            <a:endParaRPr lang="en-US" sz="2200" dirty="0"/>
          </a:p>
        </p:txBody>
      </p:sp>
      <p:pic>
        <p:nvPicPr>
          <p:cNvPr id="7" name="Picture 6" descr="Chart, line chart&#10;&#10;Description automatically generated">
            <a:extLst>
              <a:ext uri="{FF2B5EF4-FFF2-40B4-BE49-F238E27FC236}">
                <a16:creationId xmlns:a16="http://schemas.microsoft.com/office/drawing/2014/main" id="{706FACA7-B6D5-4F0E-85F9-F8AFD937D2C3}"/>
              </a:ext>
            </a:extLst>
          </p:cNvPr>
          <p:cNvPicPr>
            <a:picLocks noChangeAspect="1"/>
          </p:cNvPicPr>
          <p:nvPr/>
        </p:nvPicPr>
        <p:blipFill>
          <a:blip r:embed="rId2"/>
          <a:stretch>
            <a:fillRect/>
          </a:stretch>
        </p:blipFill>
        <p:spPr>
          <a:xfrm>
            <a:off x="5323690" y="267882"/>
            <a:ext cx="3724617" cy="2890494"/>
          </a:xfrm>
          <a:prstGeom prst="rect">
            <a:avLst/>
          </a:prstGeom>
        </p:spPr>
      </p:pic>
      <p:pic>
        <p:nvPicPr>
          <p:cNvPr id="9" name="Picture 8" descr="Chart, line chart&#10;&#10;Description automatically generated">
            <a:extLst>
              <a:ext uri="{FF2B5EF4-FFF2-40B4-BE49-F238E27FC236}">
                <a16:creationId xmlns:a16="http://schemas.microsoft.com/office/drawing/2014/main" id="{6718F635-A256-4141-B007-E6E515F87725}"/>
              </a:ext>
            </a:extLst>
          </p:cNvPr>
          <p:cNvPicPr>
            <a:picLocks noChangeAspect="1"/>
          </p:cNvPicPr>
          <p:nvPr/>
        </p:nvPicPr>
        <p:blipFill>
          <a:blip r:embed="rId3"/>
          <a:stretch>
            <a:fillRect/>
          </a:stretch>
        </p:blipFill>
        <p:spPr>
          <a:xfrm>
            <a:off x="9093787" y="267882"/>
            <a:ext cx="2887197" cy="2890494"/>
          </a:xfrm>
          <a:prstGeom prst="rect">
            <a:avLst/>
          </a:prstGeom>
        </p:spPr>
      </p:pic>
      <p:pic>
        <p:nvPicPr>
          <p:cNvPr id="11" name="Picture 10" descr="Chart, line chart&#10;&#10;Description automatically generated">
            <a:extLst>
              <a:ext uri="{FF2B5EF4-FFF2-40B4-BE49-F238E27FC236}">
                <a16:creationId xmlns:a16="http://schemas.microsoft.com/office/drawing/2014/main" id="{B71BBC4E-C97D-4F2A-AA0B-63B0DD6DDD5D}"/>
              </a:ext>
            </a:extLst>
          </p:cNvPr>
          <p:cNvPicPr>
            <a:picLocks noChangeAspect="1"/>
          </p:cNvPicPr>
          <p:nvPr/>
        </p:nvPicPr>
        <p:blipFill>
          <a:blip r:embed="rId4"/>
          <a:stretch>
            <a:fillRect/>
          </a:stretch>
        </p:blipFill>
        <p:spPr>
          <a:xfrm>
            <a:off x="6272587" y="3202149"/>
            <a:ext cx="5708397" cy="3114603"/>
          </a:xfrm>
          <a:prstGeom prst="rect">
            <a:avLst/>
          </a:prstGeom>
        </p:spPr>
      </p:pic>
    </p:spTree>
    <p:extLst>
      <p:ext uri="{BB962C8B-B14F-4D97-AF65-F5344CB8AC3E}">
        <p14:creationId xmlns:p14="http://schemas.microsoft.com/office/powerpoint/2010/main" val="2686399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15">
            <a:extLst>
              <a:ext uri="{FF2B5EF4-FFF2-40B4-BE49-F238E27FC236}">
                <a16:creationId xmlns:a16="http://schemas.microsoft.com/office/drawing/2014/main" id="{6F79B0DD-2C63-4EE5-804F-B8E391FC1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 y="0"/>
            <a:ext cx="12192000" cy="6858000"/>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27DB8AB-CD55-4C8F-9043-52652B892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6"/>
            <a:ext cx="5364255" cy="2706794"/>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descr="Chart&#10;&#10;Description automatically generated">
            <a:extLst>
              <a:ext uri="{FF2B5EF4-FFF2-40B4-BE49-F238E27FC236}">
                <a16:creationId xmlns:a16="http://schemas.microsoft.com/office/drawing/2014/main" id="{839DFD0E-A8A0-4678-9EDF-228566E54B9F}"/>
              </a:ext>
            </a:extLst>
          </p:cNvPr>
          <p:cNvPicPr>
            <a:picLocks noGrp="1" noChangeAspect="1"/>
          </p:cNvPicPr>
          <p:nvPr>
            <p:ph idx="1"/>
          </p:nvPr>
        </p:nvPicPr>
        <p:blipFill>
          <a:blip r:embed="rId2"/>
          <a:stretch>
            <a:fillRect/>
          </a:stretch>
        </p:blipFill>
        <p:spPr>
          <a:xfrm>
            <a:off x="1894513" y="965200"/>
            <a:ext cx="2861525" cy="2060298"/>
          </a:xfrm>
          <a:prstGeom prst="rect">
            <a:avLst/>
          </a:prstGeom>
        </p:spPr>
      </p:pic>
      <p:sp>
        <p:nvSpPr>
          <p:cNvPr id="20" name="Rectangle 19">
            <a:extLst>
              <a:ext uri="{FF2B5EF4-FFF2-40B4-BE49-F238E27FC236}">
                <a16:creationId xmlns:a16="http://schemas.microsoft.com/office/drawing/2014/main" id="{53059C5A-91CB-4024-9B4E-20082E25C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8589" y="643466"/>
            <a:ext cx="5376806" cy="2706794"/>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with medium confidence">
            <a:extLst>
              <a:ext uri="{FF2B5EF4-FFF2-40B4-BE49-F238E27FC236}">
                <a16:creationId xmlns:a16="http://schemas.microsoft.com/office/drawing/2014/main" id="{2872999A-48A8-4276-8A8F-24ADDB806242}"/>
              </a:ext>
            </a:extLst>
          </p:cNvPr>
          <p:cNvPicPr>
            <a:picLocks noChangeAspect="1"/>
          </p:cNvPicPr>
          <p:nvPr/>
        </p:nvPicPr>
        <p:blipFill>
          <a:blip r:embed="rId3"/>
          <a:stretch>
            <a:fillRect/>
          </a:stretch>
        </p:blipFill>
        <p:spPr>
          <a:xfrm>
            <a:off x="6489680" y="1166902"/>
            <a:ext cx="4733982" cy="1656893"/>
          </a:xfrm>
          <a:prstGeom prst="rect">
            <a:avLst/>
          </a:prstGeom>
        </p:spPr>
      </p:pic>
      <p:sp>
        <p:nvSpPr>
          <p:cNvPr id="22" name="Rectangle 21">
            <a:extLst>
              <a:ext uri="{FF2B5EF4-FFF2-40B4-BE49-F238E27FC236}">
                <a16:creationId xmlns:a16="http://schemas.microsoft.com/office/drawing/2014/main" id="{184884BF-A898-4EFF-9504-E13EBE3FF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3514513"/>
            <a:ext cx="5364255" cy="270340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ext&#10;&#10;Description automatically generated">
            <a:extLst>
              <a:ext uri="{FF2B5EF4-FFF2-40B4-BE49-F238E27FC236}">
                <a16:creationId xmlns:a16="http://schemas.microsoft.com/office/drawing/2014/main" id="{F52F3820-DE20-4267-A5C5-F4BC1DC894EA}"/>
              </a:ext>
            </a:extLst>
          </p:cNvPr>
          <p:cNvPicPr>
            <a:picLocks noChangeAspect="1"/>
          </p:cNvPicPr>
          <p:nvPr/>
        </p:nvPicPr>
        <p:blipFill>
          <a:blip r:embed="rId4"/>
          <a:stretch>
            <a:fillRect/>
          </a:stretch>
        </p:blipFill>
        <p:spPr>
          <a:xfrm>
            <a:off x="965201" y="4345658"/>
            <a:ext cx="4733982" cy="1041476"/>
          </a:xfrm>
          <a:prstGeom prst="rect">
            <a:avLst/>
          </a:prstGeom>
        </p:spPr>
      </p:pic>
      <p:sp>
        <p:nvSpPr>
          <p:cNvPr id="24" name="Rectangle 23">
            <a:extLst>
              <a:ext uri="{FF2B5EF4-FFF2-40B4-BE49-F238E27FC236}">
                <a16:creationId xmlns:a16="http://schemas.microsoft.com/office/drawing/2014/main" id="{7B32D337-FDA6-4468-ADB1-7038E5FC0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8589" y="3514513"/>
            <a:ext cx="5376806" cy="2706794"/>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Text&#10;&#10;Description automatically generated">
            <a:extLst>
              <a:ext uri="{FF2B5EF4-FFF2-40B4-BE49-F238E27FC236}">
                <a16:creationId xmlns:a16="http://schemas.microsoft.com/office/drawing/2014/main" id="{1989723E-3F6A-4001-A94E-D30C47771D32}"/>
              </a:ext>
            </a:extLst>
          </p:cNvPr>
          <p:cNvPicPr>
            <a:picLocks noChangeAspect="1"/>
          </p:cNvPicPr>
          <p:nvPr/>
        </p:nvPicPr>
        <p:blipFill>
          <a:blip r:embed="rId5"/>
          <a:stretch>
            <a:fillRect/>
          </a:stretch>
        </p:blipFill>
        <p:spPr>
          <a:xfrm>
            <a:off x="6489680" y="4392998"/>
            <a:ext cx="4733982" cy="946796"/>
          </a:xfrm>
          <a:prstGeom prst="rect">
            <a:avLst/>
          </a:prstGeom>
        </p:spPr>
      </p:pic>
      <p:sp>
        <p:nvSpPr>
          <p:cNvPr id="12" name="TextBox 11">
            <a:extLst>
              <a:ext uri="{FF2B5EF4-FFF2-40B4-BE49-F238E27FC236}">
                <a16:creationId xmlns:a16="http://schemas.microsoft.com/office/drawing/2014/main" id="{918A1256-5BF2-41C8-AE7C-455D6CAE93BF}"/>
              </a:ext>
            </a:extLst>
          </p:cNvPr>
          <p:cNvSpPr txBox="1"/>
          <p:nvPr/>
        </p:nvSpPr>
        <p:spPr>
          <a:xfrm>
            <a:off x="6489680" y="720518"/>
            <a:ext cx="1892285" cy="369332"/>
          </a:xfrm>
          <a:prstGeom prst="rect">
            <a:avLst/>
          </a:prstGeom>
          <a:noFill/>
        </p:spPr>
        <p:txBody>
          <a:bodyPr wrap="square" rtlCol="0">
            <a:spAutoFit/>
          </a:bodyPr>
          <a:lstStyle/>
          <a:p>
            <a:r>
              <a:rPr lang="en-GB" dirty="0"/>
              <a:t>Random Forest </a:t>
            </a:r>
            <a:endParaRPr lang="en-US" dirty="0"/>
          </a:p>
        </p:txBody>
      </p:sp>
      <p:sp>
        <p:nvSpPr>
          <p:cNvPr id="13" name="TextBox 12">
            <a:extLst>
              <a:ext uri="{FF2B5EF4-FFF2-40B4-BE49-F238E27FC236}">
                <a16:creationId xmlns:a16="http://schemas.microsoft.com/office/drawing/2014/main" id="{7DF63B92-A85F-4B39-B4BE-088E27E73889}"/>
              </a:ext>
            </a:extLst>
          </p:cNvPr>
          <p:cNvSpPr txBox="1"/>
          <p:nvPr/>
        </p:nvSpPr>
        <p:spPr>
          <a:xfrm>
            <a:off x="891331" y="3626186"/>
            <a:ext cx="1735016" cy="369332"/>
          </a:xfrm>
          <a:prstGeom prst="rect">
            <a:avLst/>
          </a:prstGeom>
          <a:noFill/>
        </p:spPr>
        <p:txBody>
          <a:bodyPr wrap="square" rtlCol="0">
            <a:spAutoFit/>
          </a:bodyPr>
          <a:lstStyle/>
          <a:p>
            <a:r>
              <a:rPr lang="en-GB" dirty="0"/>
              <a:t>KNN</a:t>
            </a:r>
            <a:endParaRPr lang="en-US" dirty="0"/>
          </a:p>
        </p:txBody>
      </p:sp>
      <p:sp>
        <p:nvSpPr>
          <p:cNvPr id="14" name="TextBox 13">
            <a:extLst>
              <a:ext uri="{FF2B5EF4-FFF2-40B4-BE49-F238E27FC236}">
                <a16:creationId xmlns:a16="http://schemas.microsoft.com/office/drawing/2014/main" id="{0EF4D572-0A1D-43CC-9764-7241C19F4D20}"/>
              </a:ext>
            </a:extLst>
          </p:cNvPr>
          <p:cNvSpPr txBox="1"/>
          <p:nvPr/>
        </p:nvSpPr>
        <p:spPr>
          <a:xfrm>
            <a:off x="6307015" y="3626186"/>
            <a:ext cx="2074950" cy="369332"/>
          </a:xfrm>
          <a:prstGeom prst="rect">
            <a:avLst/>
          </a:prstGeom>
          <a:noFill/>
        </p:spPr>
        <p:txBody>
          <a:bodyPr wrap="square" rtlCol="0">
            <a:spAutoFit/>
          </a:bodyPr>
          <a:lstStyle/>
          <a:p>
            <a:r>
              <a:rPr lang="en-GB" dirty="0"/>
              <a:t>Logistic regression </a:t>
            </a:r>
            <a:endParaRPr lang="en-US" dirty="0"/>
          </a:p>
        </p:txBody>
      </p:sp>
    </p:spTree>
    <p:extLst>
      <p:ext uri="{BB962C8B-B14F-4D97-AF65-F5344CB8AC3E}">
        <p14:creationId xmlns:p14="http://schemas.microsoft.com/office/powerpoint/2010/main" val="4082714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299758-DA29-9449-BA96-B31BE54C906D}"/>
              </a:ext>
            </a:extLst>
          </p:cNvPr>
          <p:cNvSpPr>
            <a:spLocks noGrp="1"/>
          </p:cNvSpPr>
          <p:nvPr>
            <p:ph type="title"/>
          </p:nvPr>
        </p:nvSpPr>
        <p:spPr>
          <a:xfrm>
            <a:off x="841248" y="548640"/>
            <a:ext cx="3600860" cy="5431536"/>
          </a:xfrm>
        </p:spPr>
        <p:txBody>
          <a:bodyPr>
            <a:normAutofit/>
          </a:bodyPr>
          <a:lstStyle/>
          <a:p>
            <a:r>
              <a:rPr lang="en-US" sz="5400" dirty="0"/>
              <a:t>References</a:t>
            </a:r>
            <a:r>
              <a:rPr lang="ar-SA" sz="5400" dirty="0"/>
              <a:t>:</a:t>
            </a:r>
            <a:endParaRPr lang="en-SA" sz="5400" dirty="0"/>
          </a:p>
        </p:txBody>
      </p:sp>
      <p:sp>
        <p:nvSpPr>
          <p:cNvPr id="28"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7772FE7-7DCB-8D48-85B3-B4E7C4BC7A4A}"/>
              </a:ext>
            </a:extLst>
          </p:cNvPr>
          <p:cNvSpPr>
            <a:spLocks noGrp="1"/>
          </p:cNvSpPr>
          <p:nvPr>
            <p:ph idx="1"/>
          </p:nvPr>
        </p:nvSpPr>
        <p:spPr>
          <a:xfrm>
            <a:off x="5126418" y="552091"/>
            <a:ext cx="6224335" cy="5431536"/>
          </a:xfrm>
        </p:spPr>
        <p:txBody>
          <a:bodyPr anchor="ctr">
            <a:normAutofit/>
          </a:bodyPr>
          <a:lstStyle/>
          <a:p>
            <a:r>
              <a:rPr lang="en-US" sz="1400" dirty="0"/>
              <a:t>https://www.analyticsvidhya.com/blog/2021/06/understanding-random-forest/</a:t>
            </a:r>
            <a:endParaRPr lang="ar-SA" sz="1400" dirty="0"/>
          </a:p>
          <a:p>
            <a:r>
              <a:rPr lang="en-US" sz="1400" dirty="0"/>
              <a:t>https://www.datacamp.com/community/tutorials/k-nearest-neighbor-classification-scikit-learn</a:t>
            </a:r>
          </a:p>
          <a:p>
            <a:r>
              <a:rPr lang="en-US" sz="1400" dirty="0"/>
              <a:t>https://thesai.org/Downloads/Volume11No12/Paper_65-Fraud_Detection_in_Credit_Cards.pdf</a:t>
            </a:r>
          </a:p>
          <a:p>
            <a:r>
              <a:rPr lang="en-US" sz="1400" dirty="0"/>
              <a:t>https://www.businesswire.com/news/home/20180820005655/en/Fraud-Analytics-Solution-for-a-Financial-Services-Company-Helped-Devise-the-Perfect-Solution-for-Fraud-Detection-in-Banking-Quantzig</a:t>
            </a:r>
          </a:p>
          <a:p>
            <a:r>
              <a:rPr lang="en-US" sz="1400" dirty="0"/>
              <a:t>https://www.fraud.com/post/how-fraud-risk-management-can-help-the-banking-industry-lower-its-costs/</a:t>
            </a:r>
            <a:endParaRPr lang="ar-SA" sz="1400" dirty="0"/>
          </a:p>
          <a:p>
            <a:r>
              <a:rPr lang="en-US" sz="1400" dirty="0"/>
              <a:t>https://www.maximizemarketresearch.com/market-report/global-fraud-detection-and-prevention-market/62819/</a:t>
            </a:r>
          </a:p>
          <a:p>
            <a:r>
              <a:rPr lang="en-US" sz="1400" dirty="0"/>
              <a:t>https://www.researchnester.com/reports/online-payment-fraud-detection-market/1861</a:t>
            </a:r>
            <a:endParaRPr lang="en-SA" sz="1400" dirty="0"/>
          </a:p>
          <a:p>
            <a:r>
              <a:rPr lang="en-US" sz="1400" dirty="0"/>
              <a:t>https://www.researchnester.com/reports/online-payment-fraud-detection-market/1861</a:t>
            </a:r>
            <a:endParaRPr lang="en-SA" sz="1400" dirty="0"/>
          </a:p>
          <a:p>
            <a:r>
              <a:rPr lang="en-US" sz="1400" dirty="0"/>
              <a:t>https://www.sciencedirect.com/science/article/abs/pii/S0167923621000026</a:t>
            </a:r>
            <a:endParaRPr lang="en-SA" sz="1400" dirty="0"/>
          </a:p>
          <a:p>
            <a:r>
              <a:rPr lang="en-US" sz="1400" dirty="0"/>
              <a:t>https://soluzionesolare.com/guides/difference-between-accuracy-and-precision/</a:t>
            </a:r>
            <a:endParaRPr lang="en-SA" sz="1400" dirty="0"/>
          </a:p>
          <a:p>
            <a:r>
              <a:rPr lang="en-US" sz="1400" dirty="0"/>
              <a:t>https://blog.floydhub.com/a-pirates-guide-to-accuracy-precision-recall-and-other-scores/</a:t>
            </a:r>
            <a:endParaRPr lang="en-SA" sz="1400" dirty="0"/>
          </a:p>
        </p:txBody>
      </p:sp>
    </p:spTree>
    <p:extLst>
      <p:ext uri="{BB962C8B-B14F-4D97-AF65-F5344CB8AC3E}">
        <p14:creationId xmlns:p14="http://schemas.microsoft.com/office/powerpoint/2010/main" val="1577643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9">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155C7E1-1528-495F-85EB-5AAB873EDF9A}"/>
              </a:ext>
            </a:extLst>
          </p:cNvPr>
          <p:cNvSpPr>
            <a:spLocks noGrp="1"/>
          </p:cNvSpPr>
          <p:nvPr>
            <p:ph type="title"/>
          </p:nvPr>
        </p:nvSpPr>
        <p:spPr>
          <a:xfrm>
            <a:off x="339969" y="643467"/>
            <a:ext cx="5756031" cy="4567137"/>
          </a:xfrm>
        </p:spPr>
        <p:txBody>
          <a:bodyPr vert="horz" lIns="91440" tIns="45720" rIns="91440" bIns="45720" rtlCol="0" anchor="b">
            <a:normAutofit/>
          </a:bodyPr>
          <a:lstStyle/>
          <a:p>
            <a:r>
              <a:rPr lang="en-US" sz="2100" dirty="0"/>
              <a:t>Detecting credit card fraud is extremely important. We must detect potential fraud so that consumers cannot pay the bill for goods they have not purchased. Thus, the goal is to create a classifier that shows whether the requested transaction is fraudulent. </a:t>
            </a:r>
            <a:br>
              <a:rPr lang="en-US" sz="2100" dirty="0"/>
            </a:br>
            <a:br>
              <a:rPr lang="en-US" sz="2100" dirty="0"/>
            </a:br>
            <a:r>
              <a:rPr lang="en-US" sz="2100" dirty="0"/>
              <a:t>Transactions made with credit cards were taken in September 2013 by European cardholders in order to discover frauds that took place during this period.</a:t>
            </a:r>
            <a:br>
              <a:rPr lang="en-US" sz="2100" dirty="0"/>
            </a:br>
            <a:endParaRPr lang="en-US" sz="2100" dirty="0"/>
          </a:p>
        </p:txBody>
      </p:sp>
      <p:pic>
        <p:nvPicPr>
          <p:cNvPr id="6" name="Picture 6" descr="101010 gegevens lijnen naar oneindig">
            <a:extLst>
              <a:ext uri="{FF2B5EF4-FFF2-40B4-BE49-F238E27FC236}">
                <a16:creationId xmlns:a16="http://schemas.microsoft.com/office/drawing/2014/main" id="{3BA95C65-4960-4B2F-B271-1181DEEC90A0}"/>
              </a:ext>
            </a:extLst>
          </p:cNvPr>
          <p:cNvPicPr>
            <a:picLocks noChangeAspect="1"/>
          </p:cNvPicPr>
          <p:nvPr/>
        </p:nvPicPr>
        <p:blipFill rotWithShape="1">
          <a:blip r:embed="rId2"/>
          <a:srcRect l="17498" r="26204"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617264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36C8848-1954-4A45-ADB3-0CC3460CC82C}"/>
              </a:ext>
            </a:extLst>
          </p:cNvPr>
          <p:cNvSpPr>
            <a:spLocks noGrp="1"/>
          </p:cNvSpPr>
          <p:nvPr>
            <p:ph idx="1"/>
          </p:nvPr>
        </p:nvSpPr>
        <p:spPr>
          <a:xfrm>
            <a:off x="945503" y="1629508"/>
            <a:ext cx="5514609" cy="4311469"/>
          </a:xfrm>
        </p:spPr>
        <p:txBody>
          <a:bodyPr anchor="t">
            <a:normAutofit/>
          </a:bodyPr>
          <a:lstStyle/>
          <a:p>
            <a:r>
              <a:rPr lang="en-US" sz="2000" dirty="0"/>
              <a:t>Due to the growing volume of electronic payments, the monetary strain of credit-card fraud is turning into a substantial challenge for financial institutions and service providers, thus forcing them to continuously improve their fraud detection systems.</a:t>
            </a:r>
          </a:p>
          <a:p>
            <a:r>
              <a:rPr lang="en-US" sz="2000" dirty="0"/>
              <a:t>Global Fraud Detection and Prevention Market was valued at USD 23.53 Bn in 2019 and is expected to reach at USD 28.62 Bn by 2027 at a CAGR of 21.65% over forecast period 2020-2027.</a:t>
            </a:r>
            <a:endParaRPr lang="en-SA" sz="2000" dirty="0"/>
          </a:p>
        </p:txBody>
      </p:sp>
      <p:sp>
        <p:nvSpPr>
          <p:cNvPr id="32" name="Rectangle 3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8A77821-FBC9-4C45-B8C0-4B8207968FF1}"/>
              </a:ext>
            </a:extLst>
          </p:cNvPr>
          <p:cNvPicPr>
            <a:picLocks noChangeAspect="1"/>
          </p:cNvPicPr>
          <p:nvPr/>
        </p:nvPicPr>
        <p:blipFill>
          <a:blip r:embed="rId2"/>
          <a:stretch>
            <a:fillRect/>
          </a:stretch>
        </p:blipFill>
        <p:spPr>
          <a:xfrm>
            <a:off x="7075967" y="2162509"/>
            <a:ext cx="4170530" cy="2564875"/>
          </a:xfrm>
          <a:prstGeom prst="rect">
            <a:avLst/>
          </a:prstGeom>
        </p:spPr>
      </p:pic>
    </p:spTree>
    <p:extLst>
      <p:ext uri="{BB962C8B-B14F-4D97-AF65-F5344CB8AC3E}">
        <p14:creationId xmlns:p14="http://schemas.microsoft.com/office/powerpoint/2010/main" val="2046527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4D1248EE-67D1-4BDE-AB0E-01D7CD8DD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39B3A07-B646-7F4F-8226-C983AF284C3E}"/>
              </a:ext>
            </a:extLst>
          </p:cNvPr>
          <p:cNvSpPr txBox="1"/>
          <p:nvPr/>
        </p:nvSpPr>
        <p:spPr>
          <a:xfrm>
            <a:off x="457200" y="457199"/>
            <a:ext cx="3234584" cy="4170641"/>
          </a:xfrm>
          <a:prstGeom prst="rect">
            <a:avLst/>
          </a:prstGeom>
        </p:spPr>
        <p:txBody>
          <a:bodyPr vert="horz" lIns="91440" tIns="45720" rIns="91440" bIns="45720" rtlCol="0" anchor="b">
            <a:normAutofit/>
          </a:bodyPr>
          <a:lstStyle/>
          <a:p>
            <a:pPr indent="-228600" algn="r">
              <a:lnSpc>
                <a:spcPct val="90000"/>
              </a:lnSpc>
              <a:spcBef>
                <a:spcPct val="0"/>
              </a:spcBef>
              <a:spcAft>
                <a:spcPts val="600"/>
              </a:spcAft>
              <a:buFont typeface="Arial" panose="020B0604020202020204" pitchFamily="34" charset="0"/>
              <a:buChar char="•"/>
            </a:pPr>
            <a:r>
              <a:rPr lang="en-US" sz="2000" dirty="0"/>
              <a:t>According to studies ,fraud Cards are the highest percentage of digital fraud</a:t>
            </a:r>
          </a:p>
        </p:txBody>
      </p:sp>
      <p:pic>
        <p:nvPicPr>
          <p:cNvPr id="4" name="Content Placeholder 5">
            <a:extLst>
              <a:ext uri="{FF2B5EF4-FFF2-40B4-BE49-F238E27FC236}">
                <a16:creationId xmlns:a16="http://schemas.microsoft.com/office/drawing/2014/main" id="{B33BEC13-9FC8-954F-8D42-CB17B538C164}"/>
              </a:ext>
            </a:extLst>
          </p:cNvPr>
          <p:cNvPicPr>
            <a:picLocks noChangeAspect="1"/>
          </p:cNvPicPr>
          <p:nvPr/>
        </p:nvPicPr>
        <p:blipFill rotWithShape="1">
          <a:blip r:embed="rId2"/>
          <a:srcRect r="3" b="2219"/>
          <a:stretch/>
        </p:blipFill>
        <p:spPr>
          <a:xfrm>
            <a:off x="4038600" y="-431"/>
            <a:ext cx="7696201" cy="4628272"/>
          </a:xfrm>
          <a:prstGeom prst="rect">
            <a:avLst/>
          </a:prstGeom>
        </p:spPr>
      </p:pic>
      <p:sp>
        <p:nvSpPr>
          <p:cNvPr id="59" name="Rectangle 58">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7530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101010 gegevens lijnen naar oneindig">
            <a:extLst>
              <a:ext uri="{FF2B5EF4-FFF2-40B4-BE49-F238E27FC236}">
                <a16:creationId xmlns:a16="http://schemas.microsoft.com/office/drawing/2014/main" id="{3BA95C65-4960-4B2F-B271-1181DEEC90A0}"/>
              </a:ext>
            </a:extLst>
          </p:cNvPr>
          <p:cNvPicPr>
            <a:picLocks noChangeAspect="1"/>
          </p:cNvPicPr>
          <p:nvPr/>
        </p:nvPicPr>
        <p:blipFill rotWithShape="1">
          <a:blip r:embed="rId2"/>
          <a:srcRect l="6104" r="2601" b="1"/>
          <a:stretch/>
        </p:blipFill>
        <p:spPr>
          <a:xfrm>
            <a:off x="2522356" y="10"/>
            <a:ext cx="9669642" cy="6857990"/>
          </a:xfrm>
          <a:prstGeom prst="rect">
            <a:avLst/>
          </a:prstGeom>
        </p:spPr>
      </p:pic>
      <p:sp>
        <p:nvSpPr>
          <p:cNvPr id="14" name="Rectangle 1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4F84B769-27A6-7E48-8D62-9472F297D1AB}"/>
              </a:ext>
            </a:extLst>
          </p:cNvPr>
          <p:cNvSpPr>
            <a:spLocks noGrp="1"/>
          </p:cNvSpPr>
          <p:nvPr>
            <p:ph type="title"/>
          </p:nvPr>
        </p:nvSpPr>
        <p:spPr>
          <a:xfrm>
            <a:off x="838200" y="365125"/>
            <a:ext cx="3822189" cy="1899912"/>
          </a:xfrm>
        </p:spPr>
        <p:txBody>
          <a:bodyPr>
            <a:normAutofit/>
          </a:bodyPr>
          <a:lstStyle/>
          <a:p>
            <a:pPr rtl="1"/>
            <a:r>
              <a:rPr lang="en-US" sz="3400"/>
              <a:t>Positive aspects of applying technology to the case</a:t>
            </a:r>
            <a:endParaRPr lang="en-SA" sz="3400"/>
          </a:p>
        </p:txBody>
      </p:sp>
      <p:sp>
        <p:nvSpPr>
          <p:cNvPr id="7" name="Content Placeholder 6">
            <a:extLst>
              <a:ext uri="{FF2B5EF4-FFF2-40B4-BE49-F238E27FC236}">
                <a16:creationId xmlns:a16="http://schemas.microsoft.com/office/drawing/2014/main" id="{7D89078C-22EE-DC47-B926-B7CBAD7D09EA}"/>
              </a:ext>
            </a:extLst>
          </p:cNvPr>
          <p:cNvSpPr>
            <a:spLocks noGrp="1"/>
          </p:cNvSpPr>
          <p:nvPr>
            <p:ph idx="1"/>
          </p:nvPr>
        </p:nvSpPr>
        <p:spPr>
          <a:xfrm>
            <a:off x="445942" y="2141124"/>
            <a:ext cx="4759103" cy="4058674"/>
          </a:xfrm>
        </p:spPr>
        <p:txBody>
          <a:bodyPr>
            <a:normAutofit/>
          </a:bodyPr>
          <a:lstStyle/>
          <a:p>
            <a:r>
              <a:rPr lang="en-SA" sz="1600" dirty="0"/>
              <a:t>Fraud Detection is one technology concept which aims to use artificial intelligence, machine learning, workflow and automation to track fraud in real-time.</a:t>
            </a:r>
          </a:p>
          <a:p>
            <a:r>
              <a:rPr lang="en-SA" sz="1600" dirty="0"/>
              <a:t>This promotes the destruction of fraud system.</a:t>
            </a:r>
          </a:p>
          <a:p>
            <a:r>
              <a:rPr lang="en-SA" sz="1600" dirty="0"/>
              <a:t>Lead to a decrease in the overall cost of fraud by reducing overheads, </a:t>
            </a:r>
          </a:p>
          <a:p>
            <a:r>
              <a:rPr lang="en-GB" sz="1600" dirty="0"/>
              <a:t>A</a:t>
            </a:r>
            <a:r>
              <a:rPr lang="en-SA" sz="1600" dirty="0"/>
              <a:t>nd most importantly, increasing the detection and prevention rate of fraud.</a:t>
            </a:r>
          </a:p>
          <a:p>
            <a:r>
              <a:rPr lang="en-SA" sz="1600" dirty="0"/>
              <a:t>Bringing banks closer to their customer and enhancing the value of their services by preventing financial thefts.</a:t>
            </a:r>
          </a:p>
          <a:p>
            <a:endParaRPr lang="en-SA" sz="1600" dirty="0"/>
          </a:p>
        </p:txBody>
      </p:sp>
    </p:spTree>
    <p:extLst>
      <p:ext uri="{BB962C8B-B14F-4D97-AF65-F5344CB8AC3E}">
        <p14:creationId xmlns:p14="http://schemas.microsoft.com/office/powerpoint/2010/main" val="3285020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6" descr="101010 gegevens lijnen naar oneindig">
            <a:extLst>
              <a:ext uri="{FF2B5EF4-FFF2-40B4-BE49-F238E27FC236}">
                <a16:creationId xmlns:a16="http://schemas.microsoft.com/office/drawing/2014/main" id="{89F21140-0354-4C6A-BD19-F167EF01215B}"/>
              </a:ext>
            </a:extLst>
          </p:cNvPr>
          <p:cNvPicPr>
            <a:picLocks noChangeAspect="1"/>
          </p:cNvPicPr>
          <p:nvPr/>
        </p:nvPicPr>
        <p:blipFill rotWithShape="1">
          <a:blip r:embed="rId2"/>
          <a:srcRect t="13127"/>
          <a:stretch/>
        </p:blipFill>
        <p:spPr>
          <a:xfrm>
            <a:off x="20" y="10"/>
            <a:ext cx="12191981" cy="6857990"/>
          </a:xfrm>
          <a:prstGeom prst="rect">
            <a:avLst/>
          </a:prstGeom>
        </p:spPr>
      </p:pic>
      <p:sp>
        <p:nvSpPr>
          <p:cNvPr id="36" name="Rectangle 3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9873"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FC05DB-1EF2-8E40-835A-3C4C8C1AEEC1}"/>
              </a:ext>
            </a:extLst>
          </p:cNvPr>
          <p:cNvSpPr>
            <a:spLocks noGrp="1"/>
          </p:cNvSpPr>
          <p:nvPr>
            <p:ph type="title"/>
          </p:nvPr>
        </p:nvSpPr>
        <p:spPr>
          <a:xfrm>
            <a:off x="643467" y="321734"/>
            <a:ext cx="6891186" cy="1135737"/>
          </a:xfrm>
        </p:spPr>
        <p:txBody>
          <a:bodyPr vert="horz" lIns="91440" tIns="45720" rIns="91440" bIns="45720" rtlCol="0" anchor="ctr">
            <a:normAutofit/>
          </a:bodyPr>
          <a:lstStyle/>
          <a:p>
            <a:r>
              <a:rPr lang="en-US" sz="3600" u="sng"/>
              <a:t>dataset</a:t>
            </a:r>
          </a:p>
        </p:txBody>
      </p:sp>
      <p:sp>
        <p:nvSpPr>
          <p:cNvPr id="5" name="Rectangle 4">
            <a:extLst>
              <a:ext uri="{FF2B5EF4-FFF2-40B4-BE49-F238E27FC236}">
                <a16:creationId xmlns:a16="http://schemas.microsoft.com/office/drawing/2014/main" id="{3B3696FA-EDE4-AA45-921C-68A768BA5BD6}"/>
              </a:ext>
            </a:extLst>
          </p:cNvPr>
          <p:cNvSpPr/>
          <p:nvPr/>
        </p:nvSpPr>
        <p:spPr>
          <a:xfrm>
            <a:off x="340916" y="1457471"/>
            <a:ext cx="6891187" cy="4393982"/>
          </a:xfrm>
          <a:prstGeom prst="rect">
            <a:avLst/>
          </a:prstGeom>
        </p:spPr>
        <p:txBody>
          <a:bodyPr vert="horz" lIns="91440" tIns="45720" rIns="91440" bIns="45720" rtlCol="0">
            <a:normAutofit lnSpcReduction="10000"/>
          </a:bodyPr>
          <a:lstStyle/>
          <a:p>
            <a:pPr indent="-228600">
              <a:lnSpc>
                <a:spcPct val="90000"/>
              </a:lnSpc>
              <a:spcAft>
                <a:spcPts val="600"/>
              </a:spcAft>
              <a:buFont typeface="Arial" panose="020B0604020202020204" pitchFamily="34" charset="0"/>
              <a:buChar char="•"/>
            </a:pPr>
            <a:r>
              <a:rPr lang="en-US" sz="1700" dirty="0"/>
              <a:t>The dataset contains transactions made by credit cards in September 2013 by European cardholders.</a:t>
            </a:r>
          </a:p>
          <a:p>
            <a:pPr indent="-228600">
              <a:lnSpc>
                <a:spcPct val="90000"/>
              </a:lnSpc>
              <a:spcAft>
                <a:spcPts val="600"/>
              </a:spcAft>
              <a:buFont typeface="Arial" panose="020B0604020202020204" pitchFamily="34" charset="0"/>
              <a:buChar char="•"/>
            </a:pPr>
            <a:r>
              <a:rPr lang="en-US" sz="1700" dirty="0"/>
              <a:t>This dataset presents transactions that occurred in two days.</a:t>
            </a:r>
          </a:p>
          <a:p>
            <a:pPr indent="-228600">
              <a:lnSpc>
                <a:spcPct val="90000"/>
              </a:lnSpc>
              <a:spcAft>
                <a:spcPts val="600"/>
              </a:spcAft>
              <a:buFont typeface="Arial" panose="020B0604020202020204" pitchFamily="34" charset="0"/>
              <a:buChar char="•"/>
            </a:pPr>
            <a:r>
              <a:rPr lang="en-US" sz="1700" dirty="0"/>
              <a:t>492 frauds out of 284,807 transactions. </a:t>
            </a:r>
          </a:p>
          <a:p>
            <a:pPr indent="-228600">
              <a:lnSpc>
                <a:spcPct val="90000"/>
              </a:lnSpc>
              <a:spcAft>
                <a:spcPts val="600"/>
              </a:spcAft>
              <a:buFont typeface="Arial" panose="020B0604020202020204" pitchFamily="34" charset="0"/>
              <a:buChar char="•"/>
            </a:pPr>
            <a:r>
              <a:rPr lang="en-US" sz="1700" dirty="0"/>
              <a:t>The dataset is highly unbalanced, class (frauds) account for 0.172% of all transactions.</a:t>
            </a:r>
          </a:p>
          <a:p>
            <a:pPr indent="-228600">
              <a:lnSpc>
                <a:spcPct val="90000"/>
              </a:lnSpc>
              <a:spcAft>
                <a:spcPts val="600"/>
              </a:spcAft>
              <a:buFont typeface="Arial" panose="020B0604020202020204" pitchFamily="34" charset="0"/>
              <a:buChar char="•"/>
            </a:pPr>
            <a:r>
              <a:rPr lang="en-US" sz="1700" dirty="0"/>
              <a:t>Unfortunately, due to confidentiality issues, we cannot provide the original features and more background information about the data. Features V1, V2, … V28.</a:t>
            </a:r>
          </a:p>
          <a:p>
            <a:pPr indent="-228600">
              <a:lnSpc>
                <a:spcPct val="90000"/>
              </a:lnSpc>
              <a:spcAft>
                <a:spcPts val="600"/>
              </a:spcAft>
              <a:buFont typeface="Arial" panose="020B0604020202020204" pitchFamily="34" charset="0"/>
              <a:buChar char="•"/>
            </a:pPr>
            <a:r>
              <a:rPr lang="en-US" sz="1700" dirty="0"/>
              <a:t>Features which have not been transformed 'Time' and ' 'Amount</a:t>
            </a:r>
          </a:p>
          <a:p>
            <a:pPr indent="-228600">
              <a:lnSpc>
                <a:spcPct val="90000"/>
              </a:lnSpc>
              <a:spcAft>
                <a:spcPts val="600"/>
              </a:spcAft>
              <a:buFont typeface="Arial" panose="020B0604020202020204" pitchFamily="34" charset="0"/>
              <a:buChar char="•"/>
            </a:pPr>
            <a:r>
              <a:rPr lang="en-US" sz="1700" dirty="0"/>
              <a:t>'Time' contains the seconds elapsed between each transaction and the first transaction in the dataset.</a:t>
            </a:r>
          </a:p>
          <a:p>
            <a:pPr indent="-228600">
              <a:lnSpc>
                <a:spcPct val="90000"/>
              </a:lnSpc>
              <a:spcAft>
                <a:spcPts val="600"/>
              </a:spcAft>
              <a:buFont typeface="Arial" panose="020B0604020202020204" pitchFamily="34" charset="0"/>
              <a:buChar char="•"/>
            </a:pPr>
            <a:r>
              <a:rPr lang="en-US" sz="1700" dirty="0"/>
              <a:t>'Amount' is the transaction Amount.</a:t>
            </a:r>
          </a:p>
          <a:p>
            <a:pPr indent="-228600">
              <a:lnSpc>
                <a:spcPct val="90000"/>
              </a:lnSpc>
              <a:spcAft>
                <a:spcPts val="600"/>
              </a:spcAft>
              <a:buFont typeface="Arial" panose="020B0604020202020204" pitchFamily="34" charset="0"/>
              <a:buChar char="•"/>
            </a:pPr>
            <a:r>
              <a:rPr lang="en-US" sz="1700" dirty="0"/>
              <a:t>Feature 'Class' is the response variable, and it takes value 1 in case of fraud and 0 otherwise. </a:t>
            </a:r>
          </a:p>
          <a:p>
            <a:pPr indent="-228600">
              <a:lnSpc>
                <a:spcPct val="90000"/>
              </a:lnSpc>
              <a:spcAft>
                <a:spcPts val="600"/>
              </a:spcAft>
              <a:buFont typeface="Arial" panose="020B0604020202020204" pitchFamily="34" charset="0"/>
              <a:buChar char="•"/>
            </a:pPr>
            <a:r>
              <a:rPr lang="en-GB" sz="1700" dirty="0"/>
              <a:t>The data was divided into 75% training 25% testing</a:t>
            </a:r>
          </a:p>
          <a:p>
            <a:pPr indent="-228600">
              <a:lnSpc>
                <a:spcPct val="90000"/>
              </a:lnSpc>
              <a:spcAft>
                <a:spcPts val="600"/>
              </a:spcAft>
              <a:buFont typeface="Arial" panose="020B0604020202020204" pitchFamily="34" charset="0"/>
              <a:buChar char="•"/>
            </a:pPr>
            <a:endParaRPr lang="en-US" sz="1700" dirty="0"/>
          </a:p>
        </p:txBody>
      </p:sp>
      <p:grpSp>
        <p:nvGrpSpPr>
          <p:cNvPr id="38" name="Group 37">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39" name="Rectangle 3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2" name="Isosceles Triangle 4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0131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F77C604-B487-4CF9-A26E-CAE503766884}"/>
              </a:ext>
            </a:extLst>
          </p:cNvPr>
          <p:cNvSpPr txBox="1"/>
          <p:nvPr/>
        </p:nvSpPr>
        <p:spPr>
          <a:xfrm>
            <a:off x="640080" y="3019396"/>
            <a:ext cx="4243589" cy="2037002"/>
          </a:xfrm>
          <a:prstGeom prst="rect">
            <a:avLst/>
          </a:prstGeom>
        </p:spPr>
        <p:txBody>
          <a:bodyPr vert="horz" lIns="91440" tIns="45720" rIns="91440" bIns="45720" rtlCol="0">
            <a:normAutofit/>
          </a:bodyPr>
          <a:lstStyle/>
          <a:p>
            <a:pPr marL="514350" indent="-228600">
              <a:lnSpc>
                <a:spcPct val="90000"/>
              </a:lnSpc>
              <a:spcAft>
                <a:spcPts val="600"/>
              </a:spcAft>
              <a:buFont typeface="Arial" panose="020B0604020202020204" pitchFamily="34" charset="0"/>
              <a:buChar char="•"/>
            </a:pPr>
            <a:r>
              <a:rPr lang="en-US" sz="2200" dirty="0"/>
              <a:t>Logistic regression </a:t>
            </a:r>
          </a:p>
          <a:p>
            <a:pPr marL="514350" indent="-228600">
              <a:lnSpc>
                <a:spcPct val="90000"/>
              </a:lnSpc>
              <a:spcAft>
                <a:spcPts val="600"/>
              </a:spcAft>
              <a:buFont typeface="Arial" panose="020B0604020202020204" pitchFamily="34" charset="0"/>
              <a:buChar char="•"/>
            </a:pPr>
            <a:r>
              <a:rPr lang="en-US" sz="2200" dirty="0"/>
              <a:t>K Nearest Neighbor(KNN)</a:t>
            </a:r>
          </a:p>
          <a:p>
            <a:pPr marL="514350" indent="-228600">
              <a:lnSpc>
                <a:spcPct val="90000"/>
              </a:lnSpc>
              <a:spcAft>
                <a:spcPts val="600"/>
              </a:spcAft>
              <a:buFont typeface="Arial" panose="020B0604020202020204" pitchFamily="34" charset="0"/>
              <a:buChar char="•"/>
            </a:pPr>
            <a:r>
              <a:rPr lang="en-US" sz="2200" dirty="0"/>
              <a:t>Random Forest classifier  </a:t>
            </a:r>
          </a:p>
        </p:txBody>
      </p:sp>
      <p:pic>
        <p:nvPicPr>
          <p:cNvPr id="17" name="Picture 6" descr="101010 gegevens lijnen naar oneindig">
            <a:extLst>
              <a:ext uri="{FF2B5EF4-FFF2-40B4-BE49-F238E27FC236}">
                <a16:creationId xmlns:a16="http://schemas.microsoft.com/office/drawing/2014/main" id="{89F21140-0354-4C6A-BD19-F167EF01215B}"/>
              </a:ext>
            </a:extLst>
          </p:cNvPr>
          <p:cNvPicPr>
            <a:picLocks noChangeAspect="1"/>
          </p:cNvPicPr>
          <p:nvPr/>
        </p:nvPicPr>
        <p:blipFill rotWithShape="1">
          <a:blip r:embed="rId2"/>
          <a:srcRect l="17526" r="17528"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Rectangle 4">
            <a:extLst>
              <a:ext uri="{FF2B5EF4-FFF2-40B4-BE49-F238E27FC236}">
                <a16:creationId xmlns:a16="http://schemas.microsoft.com/office/drawing/2014/main" id="{3B3696FA-EDE4-AA45-921C-68A768BA5BD6}"/>
              </a:ext>
            </a:extLst>
          </p:cNvPr>
          <p:cNvSpPr/>
          <p:nvPr/>
        </p:nvSpPr>
        <p:spPr>
          <a:xfrm>
            <a:off x="340916" y="1457471"/>
            <a:ext cx="6891187" cy="439398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1700" dirty="0"/>
          </a:p>
        </p:txBody>
      </p:sp>
      <p:sp>
        <p:nvSpPr>
          <p:cNvPr id="9" name="TextBox 8">
            <a:extLst>
              <a:ext uri="{FF2B5EF4-FFF2-40B4-BE49-F238E27FC236}">
                <a16:creationId xmlns:a16="http://schemas.microsoft.com/office/drawing/2014/main" id="{039C7237-A136-49A5-B55A-A56F0051B527}"/>
              </a:ext>
            </a:extLst>
          </p:cNvPr>
          <p:cNvSpPr txBox="1"/>
          <p:nvPr/>
        </p:nvSpPr>
        <p:spPr>
          <a:xfrm>
            <a:off x="640080" y="1863969"/>
            <a:ext cx="3773876" cy="646331"/>
          </a:xfrm>
          <a:prstGeom prst="rect">
            <a:avLst/>
          </a:prstGeom>
          <a:noFill/>
        </p:spPr>
        <p:txBody>
          <a:bodyPr wrap="square" rtlCol="0">
            <a:spAutoFit/>
          </a:bodyPr>
          <a:lstStyle/>
          <a:p>
            <a:r>
              <a:rPr lang="en-US" sz="3600" dirty="0"/>
              <a:t>Model</a:t>
            </a:r>
          </a:p>
        </p:txBody>
      </p:sp>
    </p:spTree>
    <p:extLst>
      <p:ext uri="{BB962C8B-B14F-4D97-AF65-F5344CB8AC3E}">
        <p14:creationId xmlns:p14="http://schemas.microsoft.com/office/powerpoint/2010/main" val="72672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1A3D581-490E-8B47-BDF2-7FE4C2D294FC}"/>
              </a:ext>
            </a:extLst>
          </p:cNvPr>
          <p:cNvSpPr>
            <a:spLocks noGrp="1"/>
          </p:cNvSpPr>
          <p:nvPr>
            <p:ph type="title"/>
          </p:nvPr>
        </p:nvSpPr>
        <p:spPr>
          <a:xfrm>
            <a:off x="643467" y="321734"/>
            <a:ext cx="4970877" cy="1135737"/>
          </a:xfrm>
        </p:spPr>
        <p:txBody>
          <a:bodyPr>
            <a:normAutofit/>
          </a:bodyPr>
          <a:lstStyle/>
          <a:p>
            <a:r>
              <a:rPr lang="en-US" sz="3600"/>
              <a:t>Model selected (Logistic regression)</a:t>
            </a:r>
            <a:endParaRPr lang="en-SA" sz="3600" u="sng"/>
          </a:p>
        </p:txBody>
      </p:sp>
      <p:sp>
        <p:nvSpPr>
          <p:cNvPr id="3" name="Content Placeholder 2">
            <a:extLst>
              <a:ext uri="{FF2B5EF4-FFF2-40B4-BE49-F238E27FC236}">
                <a16:creationId xmlns:a16="http://schemas.microsoft.com/office/drawing/2014/main" id="{918154A3-7402-454C-B3D6-A2CC84B3E34A}"/>
              </a:ext>
            </a:extLst>
          </p:cNvPr>
          <p:cNvSpPr>
            <a:spLocks noGrp="1"/>
          </p:cNvSpPr>
          <p:nvPr>
            <p:ph idx="1"/>
          </p:nvPr>
        </p:nvSpPr>
        <p:spPr>
          <a:xfrm>
            <a:off x="643468" y="1782981"/>
            <a:ext cx="4970877" cy="4393982"/>
          </a:xfrm>
        </p:spPr>
        <p:txBody>
          <a:bodyPr>
            <a:normAutofit/>
          </a:bodyPr>
          <a:lstStyle/>
          <a:p>
            <a:pPr marL="0" indent="0">
              <a:buNone/>
            </a:pPr>
            <a:r>
              <a:rPr lang="en-US" sz="1600" b="1" dirty="0">
                <a:cs typeface="+mj-cs"/>
              </a:rPr>
              <a:t>Logistic regression</a:t>
            </a:r>
            <a:r>
              <a:rPr lang="ar-SA" sz="1600" b="1" dirty="0">
                <a:cs typeface="+mj-cs"/>
              </a:rPr>
              <a:t> </a:t>
            </a:r>
            <a:endParaRPr lang="en-GB" sz="1600" b="1" dirty="0">
              <a:cs typeface="+mj-cs"/>
            </a:endParaRPr>
          </a:p>
          <a:p>
            <a:pPr marL="0" indent="0">
              <a:buNone/>
            </a:pPr>
            <a:r>
              <a:rPr lang="en-US" sz="1600" dirty="0">
                <a:latin typeface="+mj-lt"/>
                <a:cs typeface="+mj-cs"/>
              </a:rPr>
              <a:t>Is </a:t>
            </a:r>
            <a:r>
              <a:rPr lang="en-GB" sz="1600" b="0" i="0" dirty="0">
                <a:effectLst/>
                <a:latin typeface="+mj-lt"/>
                <a:cs typeface="+mj-cs"/>
              </a:rPr>
              <a:t>the appropriate regression analysis to conduct when the dependent variable is dichotomous (binary).</a:t>
            </a:r>
            <a:endParaRPr lang="en-US" sz="1600" dirty="0">
              <a:latin typeface="+mj-lt"/>
              <a:cs typeface="+mj-cs"/>
            </a:endParaRPr>
          </a:p>
          <a:p>
            <a:pPr marL="0" indent="0">
              <a:buNone/>
            </a:pPr>
            <a:endParaRPr lang="en-US" sz="1600" dirty="0">
              <a:cs typeface="+mj-cs"/>
            </a:endParaRPr>
          </a:p>
          <a:p>
            <a:pPr marL="0" indent="0">
              <a:buNone/>
            </a:pPr>
            <a:endParaRPr lang="ar-SA" sz="1600" dirty="0">
              <a:cs typeface="+mj-cs"/>
            </a:endParaRPr>
          </a:p>
          <a:p>
            <a:pPr marL="0" indent="0">
              <a:buNone/>
            </a:pPr>
            <a:r>
              <a:rPr lang="en-US" sz="1600" b="1" dirty="0">
                <a:cs typeface="+mj-cs"/>
              </a:rPr>
              <a:t>Logistic regression has the following advantages </a:t>
            </a:r>
          </a:p>
          <a:p>
            <a:r>
              <a:rPr lang="en-US" sz="1600" dirty="0">
                <a:cs typeface="+mj-cs"/>
              </a:rPr>
              <a:t>1) Logistic regression is very efficient to train.</a:t>
            </a:r>
          </a:p>
          <a:p>
            <a:r>
              <a:rPr lang="en-US" sz="1600" dirty="0">
                <a:cs typeface="+mj-cs"/>
              </a:rPr>
              <a:t>2) It makes no assumptions about the distributions of classes in the feature space.</a:t>
            </a:r>
          </a:p>
          <a:p>
            <a:r>
              <a:rPr lang="en-US" sz="1600" dirty="0">
                <a:cs typeface="+mj-cs"/>
              </a:rPr>
              <a:t>3) It can easily be extended to multiple classes (multinomial regression).</a:t>
            </a:r>
          </a:p>
          <a:p>
            <a:r>
              <a:rPr lang="en-US" sz="1600" dirty="0">
                <a:cs typeface="+mj-cs"/>
              </a:rPr>
              <a:t>4) It is very efficient for classifying unknown records.</a:t>
            </a:r>
          </a:p>
          <a:p>
            <a:pPr marL="228600" indent="-228600" defTabSz="914400" eaLnBrk="1" latinLnBrk="0" hangingPunct="1">
              <a:spcBef>
                <a:spcPts val="1000"/>
              </a:spcBef>
              <a:buFont typeface="Arial" panose="020B0604020202020204" pitchFamily="34" charset="0"/>
              <a:buChar char="•"/>
            </a:pPr>
            <a:endParaRPr lang="en-SA" sz="1900" dirty="0"/>
          </a:p>
        </p:txBody>
      </p:sp>
      <p:sp>
        <p:nvSpPr>
          <p:cNvPr id="32" name="Isosceles Triangle 2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hart&#10;&#10;Description automatically generated with medium confidence">
            <a:extLst>
              <a:ext uri="{FF2B5EF4-FFF2-40B4-BE49-F238E27FC236}">
                <a16:creationId xmlns:a16="http://schemas.microsoft.com/office/drawing/2014/main" id="{86B59EBA-AABA-4649-B604-4F432C8901C1}"/>
              </a:ext>
            </a:extLst>
          </p:cNvPr>
          <p:cNvPicPr>
            <a:picLocks noChangeAspect="1"/>
          </p:cNvPicPr>
          <p:nvPr/>
        </p:nvPicPr>
        <p:blipFill>
          <a:blip r:embed="rId2"/>
          <a:stretch>
            <a:fillRect/>
          </a:stretch>
        </p:blipFill>
        <p:spPr>
          <a:xfrm>
            <a:off x="6905373" y="1431224"/>
            <a:ext cx="4836906" cy="3627680"/>
          </a:xfrm>
          <a:prstGeom prst="rect">
            <a:avLst/>
          </a:prstGeom>
        </p:spPr>
      </p:pic>
      <p:grpSp>
        <p:nvGrpSpPr>
          <p:cNvPr id="29" name="Group 28">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30" name="Isosceles Triangle 29">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AutoShape 2">
            <a:extLst>
              <a:ext uri="{FF2B5EF4-FFF2-40B4-BE49-F238E27FC236}">
                <a16:creationId xmlns:a16="http://schemas.microsoft.com/office/drawing/2014/main" id="{7DC20CC1-A177-4DE9-BD2F-5E83C933E5B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47181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DCF7-9AD3-C94A-B975-3E16872F47E2}"/>
              </a:ext>
            </a:extLst>
          </p:cNvPr>
          <p:cNvSpPr>
            <a:spLocks noGrp="1"/>
          </p:cNvSpPr>
          <p:nvPr>
            <p:ph type="title"/>
          </p:nvPr>
        </p:nvSpPr>
        <p:spPr>
          <a:xfrm>
            <a:off x="649224" y="629266"/>
            <a:ext cx="5102351" cy="1676603"/>
          </a:xfrm>
        </p:spPr>
        <p:txBody>
          <a:bodyPr vert="horz" lIns="91440" tIns="45720" rIns="91440" bIns="45720" rtlCol="0" anchor="ctr">
            <a:normAutofit/>
          </a:bodyPr>
          <a:lstStyle/>
          <a:p>
            <a:r>
              <a:rPr lang="en-US"/>
              <a:t>KNN classifier </a:t>
            </a:r>
          </a:p>
        </p:txBody>
      </p:sp>
      <p:sp>
        <p:nvSpPr>
          <p:cNvPr id="8" name="Rectangle 7">
            <a:extLst>
              <a:ext uri="{FF2B5EF4-FFF2-40B4-BE49-F238E27FC236}">
                <a16:creationId xmlns:a16="http://schemas.microsoft.com/office/drawing/2014/main" id="{A0DB96FE-C011-F649-B338-15E7C560E6B1}"/>
              </a:ext>
            </a:extLst>
          </p:cNvPr>
          <p:cNvSpPr/>
          <p:nvPr/>
        </p:nvSpPr>
        <p:spPr>
          <a:xfrm>
            <a:off x="649224" y="2438400"/>
            <a:ext cx="5102351" cy="37854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K Nearest Neighbor(KNN) is a very simple, easy to understand, KNN used in the variety of applications such as finance, healthcare, political science, handwriting detection, image recognition and video recognition.</a:t>
            </a:r>
          </a:p>
          <a:p>
            <a:pPr indent="-228600">
              <a:lnSpc>
                <a:spcPct val="90000"/>
              </a:lnSpc>
              <a:spcAft>
                <a:spcPts val="600"/>
              </a:spcAft>
              <a:buFont typeface="Arial" panose="020B0604020202020204" pitchFamily="34" charset="0"/>
              <a:buChar char="•"/>
            </a:pPr>
            <a:r>
              <a:rPr lang="en-US" sz="2000" dirty="0"/>
              <a:t>Basic steps:</a:t>
            </a:r>
          </a:p>
          <a:p>
            <a:pPr indent="-228600">
              <a:lnSpc>
                <a:spcPct val="90000"/>
              </a:lnSpc>
              <a:spcAft>
                <a:spcPts val="600"/>
              </a:spcAft>
              <a:buFont typeface="Arial" panose="020B0604020202020204" pitchFamily="34" charset="0"/>
              <a:buChar char="•"/>
            </a:pPr>
            <a:r>
              <a:rPr lang="en-US" sz="2000" dirty="0"/>
              <a:t>Calculate distance</a:t>
            </a:r>
          </a:p>
          <a:p>
            <a:pPr indent="-228600">
              <a:lnSpc>
                <a:spcPct val="90000"/>
              </a:lnSpc>
              <a:spcAft>
                <a:spcPts val="600"/>
              </a:spcAft>
              <a:buFont typeface="Arial" panose="020B0604020202020204" pitchFamily="34" charset="0"/>
              <a:buChar char="•"/>
            </a:pPr>
            <a:r>
              <a:rPr lang="en-US" sz="2000" dirty="0"/>
              <a:t>Find closest neighbors</a:t>
            </a:r>
          </a:p>
          <a:p>
            <a:pPr indent="-228600">
              <a:lnSpc>
                <a:spcPct val="90000"/>
              </a:lnSpc>
              <a:spcAft>
                <a:spcPts val="600"/>
              </a:spcAft>
              <a:buFont typeface="Arial" panose="020B0604020202020204" pitchFamily="34" charset="0"/>
              <a:buChar char="•"/>
            </a:pPr>
            <a:r>
              <a:rPr lang="en-US" sz="2000" dirty="0"/>
              <a:t>Vote for labels</a:t>
            </a:r>
            <a:endParaRPr lang="en-GB" sz="2000" dirty="0"/>
          </a:p>
          <a:p>
            <a:pPr>
              <a:lnSpc>
                <a:spcPct val="90000"/>
              </a:lnSpc>
              <a:spcAft>
                <a:spcPts val="600"/>
              </a:spcAft>
            </a:pPr>
            <a:endParaRPr lang="en-GB" sz="2000" dirty="0"/>
          </a:p>
          <a:p>
            <a:pPr>
              <a:lnSpc>
                <a:spcPct val="90000"/>
              </a:lnSpc>
              <a:spcAft>
                <a:spcPts val="600"/>
              </a:spcAft>
            </a:pPr>
            <a:endParaRPr lang="en-US" sz="2000" dirty="0"/>
          </a:p>
        </p:txBody>
      </p:sp>
      <p:sp>
        <p:nvSpPr>
          <p:cNvPr id="20" name="Rectangle 14">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0112" y="0"/>
            <a:ext cx="5961888" cy="6858000"/>
          </a:xfrm>
          <a:prstGeom prst="rect">
            <a:avLst/>
          </a:prstGeom>
          <a:solidFill>
            <a:srgbClr val="5C6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484633"/>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88685B08-065E-C144-AE81-03ABD076AA20}"/>
              </a:ext>
            </a:extLst>
          </p:cNvPr>
          <p:cNvPicPr>
            <a:picLocks noChangeAspect="1"/>
          </p:cNvPicPr>
          <p:nvPr/>
        </p:nvPicPr>
        <p:blipFill>
          <a:blip r:embed="rId2"/>
          <a:stretch>
            <a:fillRect/>
          </a:stretch>
        </p:blipFill>
        <p:spPr>
          <a:xfrm>
            <a:off x="7823627" y="694945"/>
            <a:ext cx="2677321" cy="2322576"/>
          </a:xfrm>
          <a:prstGeom prst="rect">
            <a:avLst/>
          </a:prstGeom>
        </p:spPr>
      </p:pic>
      <p:sp>
        <p:nvSpPr>
          <p:cNvPr id="19" name="Rounded Rectangle 9">
            <a:extLst>
              <a:ext uri="{FF2B5EF4-FFF2-40B4-BE49-F238E27FC236}">
                <a16:creationId xmlns:a16="http://schemas.microsoft.com/office/drawing/2014/main" id="{39D6C490-0229-4573-9696-B73E5B3A9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3511296"/>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Diagram&#10;&#10;Description automatically generated">
            <a:extLst>
              <a:ext uri="{FF2B5EF4-FFF2-40B4-BE49-F238E27FC236}">
                <a16:creationId xmlns:a16="http://schemas.microsoft.com/office/drawing/2014/main" id="{F814EB42-3912-0C42-827D-6CD25BE85D6F}"/>
              </a:ext>
            </a:extLst>
          </p:cNvPr>
          <p:cNvPicPr>
            <a:picLocks noChangeAspect="1"/>
          </p:cNvPicPr>
          <p:nvPr/>
        </p:nvPicPr>
        <p:blipFill>
          <a:blip r:embed="rId3"/>
          <a:stretch>
            <a:fillRect/>
          </a:stretch>
        </p:blipFill>
        <p:spPr>
          <a:xfrm>
            <a:off x="7728599" y="3721608"/>
            <a:ext cx="2867377" cy="2322576"/>
          </a:xfrm>
          <a:prstGeom prst="rect">
            <a:avLst/>
          </a:prstGeom>
          <a:effectLst/>
        </p:spPr>
      </p:pic>
    </p:spTree>
    <p:extLst>
      <p:ext uri="{BB962C8B-B14F-4D97-AF65-F5344CB8AC3E}">
        <p14:creationId xmlns:p14="http://schemas.microsoft.com/office/powerpoint/2010/main" val="2116537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742</TotalTime>
  <Words>936</Words>
  <Application>Microsoft Office PowerPoint</Application>
  <PresentationFormat>Widescreen</PresentationFormat>
  <Paragraphs>90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Credit Card Fraud Detection  </vt:lpstr>
      <vt:lpstr>Detecting credit card fraud is extremely important. We must detect potential fraud so that consumers cannot pay the bill for goods they have not purchased. Thus, the goal is to create a classifier that shows whether the requested transaction is fraudulent.   Transactions made with credit cards were taken in September 2013 by European cardholders in order to discover frauds that took place during this period. </vt:lpstr>
      <vt:lpstr>PowerPoint Presentation</vt:lpstr>
      <vt:lpstr>PowerPoint Presentation</vt:lpstr>
      <vt:lpstr>Positive aspects of applying technology to the case</vt:lpstr>
      <vt:lpstr>dataset</vt:lpstr>
      <vt:lpstr>PowerPoint Presentation</vt:lpstr>
      <vt:lpstr>Model selected (Logistic regression)</vt:lpstr>
      <vt:lpstr>KNN classifier </vt:lpstr>
      <vt:lpstr>Random Forest classifier  </vt:lpstr>
      <vt:lpstr>KNN vs. Random Forest </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ندى سعيد أحمد الغامدي</dc:creator>
  <cp:lastModifiedBy>150080864 Malak Abdulrahman Alsuroor</cp:lastModifiedBy>
  <cp:revision>11</cp:revision>
  <dcterms:created xsi:type="dcterms:W3CDTF">2021-11-24T10:00:50Z</dcterms:created>
  <dcterms:modified xsi:type="dcterms:W3CDTF">2021-11-25T13:28:30Z</dcterms:modified>
</cp:coreProperties>
</file>