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Kar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Karla-bold.fntdata"/><Relationship Id="rId27" Type="http://schemas.openxmlformats.org/officeDocument/2006/relationships/font" Target="fonts/Karl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ae8ca9bc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ae8ca9b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b63a4ff4_16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b63a4ff4_1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ae8ca9bc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ae8ca9b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b63a4ff4_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b63a4ff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ae8ca9bc_1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eae8ca9b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ae8ca9bc_1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ae8ca9b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ae8ca9bc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ae8ca9b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ae8ca9bc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ae8ca9b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ae8ca9bc_1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eae8ca9b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ae8ca9bc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ae8ca9b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b63a4ff4_1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b63a4ff4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ae8ca9bc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ae8ca9b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ae8ca9bc_1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ae8ca9b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ae8ca9bc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ae8ca9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ae8ca9bc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ae8ca9b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.worldbank.org/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3js.org/" TargetMode="External"/><Relationship Id="rId4" Type="http://schemas.openxmlformats.org/officeDocument/2006/relationships/hyperlink" Target="https://getbootstrap.com/docs/4.4/getting-started/introduction/" TargetMode="External"/><Relationship Id="rId5" Type="http://schemas.openxmlformats.org/officeDocument/2006/relationships/hyperlink" Target="https://observablehq.com/@d3/radial-stacked-bar-chart" TargetMode="External"/><Relationship Id="rId6" Type="http://schemas.openxmlformats.org/officeDocument/2006/relationships/hyperlink" Target="https://bl.ocks.org/alokkshukla/3d6be4be0ef9f6977ec6718b2916d168" TargetMode="External"/><Relationship Id="rId7" Type="http://schemas.openxmlformats.org/officeDocument/2006/relationships/hyperlink" Target="https://bl.ocks.org/d3noob/e34791a32a54e015f57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208400" y="231870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V</a:t>
            </a:r>
            <a:r>
              <a:rPr lang="en"/>
              <a:t>isualization</a:t>
            </a:r>
            <a:r>
              <a:rPr lang="en"/>
              <a:t>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CD4"/>
                </a:solidFill>
              </a:rPr>
              <a:t>World </a:t>
            </a:r>
            <a:r>
              <a:rPr lang="en" sz="2400">
                <a:solidFill>
                  <a:srgbClr val="00BCD4"/>
                </a:solidFill>
              </a:rPr>
              <a:t>Inequality Dataset</a:t>
            </a:r>
            <a:endParaRPr sz="2400"/>
          </a:p>
        </p:txBody>
      </p:sp>
      <p:sp>
        <p:nvSpPr>
          <p:cNvPr id="77" name="Google Shape;77;p14"/>
          <p:cNvSpPr txBox="1"/>
          <p:nvPr/>
        </p:nvSpPr>
        <p:spPr>
          <a:xfrm>
            <a:off x="3120625" y="3500700"/>
            <a:ext cx="2709900" cy="1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Presented by</a:t>
            </a:r>
            <a:endParaRPr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Malak BRITEL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Omar LARAQUI</a:t>
            </a:r>
            <a:endParaRPr sz="1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Yassir IDHIBI</a:t>
            </a:r>
            <a:endParaRPr sz="1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Gabriel  BENEVIDES</a:t>
            </a:r>
            <a:endParaRPr sz="1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Karla"/>
              <a:buChar char="➔"/>
            </a:pPr>
            <a:r>
              <a:rPr lang="en" sz="12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Tianyi CHEN</a:t>
            </a:r>
            <a:endParaRPr sz="12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Visualization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838350" y="168710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</a:t>
            </a:r>
            <a:r>
              <a:rPr lang="en" sz="1800"/>
              <a:t>ption to select/unselect one of the BRIC countries or to compare different combinations at the same time.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GDP growth (dashed line) and Gini evolution (solid line) for the period </a:t>
            </a:r>
            <a:r>
              <a:rPr b="1" lang="en" sz="1800"/>
              <a:t>2000-2015</a:t>
            </a:r>
            <a:r>
              <a:rPr lang="en" sz="1800"/>
              <a:t> on the same plot.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Different color for each country.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We hope to then draw some conclusions ...</a:t>
            </a:r>
            <a:endParaRPr sz="1800"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67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comments on the Data Set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838250" y="1504950"/>
            <a:ext cx="59340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Initial objective to </a:t>
            </a:r>
            <a:r>
              <a:rPr lang="en" sz="1800"/>
              <a:t>Visualize in the same context annual GDP growth (originally not-available) and GINI index change. (</a:t>
            </a:r>
            <a:r>
              <a:rPr lang="en" sz="1800"/>
              <a:t>originally</a:t>
            </a:r>
            <a:r>
              <a:rPr lang="en" sz="1800"/>
              <a:t> available).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Gini Index data missing for South Africa.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Source of GDP Growth Data: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World Bank Open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Aggregation of the Data using Python.</a:t>
            </a:r>
            <a:endParaRPr sz="1800"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25" y="3886400"/>
            <a:ext cx="22955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725"/>
            <a:ext cx="9091926" cy="47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821000" y="508325"/>
            <a:ext cx="5372700" cy="90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Axis Y Line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</a:rPr>
              <a:t>Average income X Gini index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>
            <p:ph idx="4294967295" type="body"/>
          </p:nvPr>
        </p:nvSpPr>
        <p:spPr>
          <a:xfrm>
            <a:off x="845300" y="17304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Compare Gini index and Average income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Dual Y axis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Dropdown to select the country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The decrease of </a:t>
            </a:r>
            <a:r>
              <a:rPr b="1" lang="en"/>
              <a:t>2008</a:t>
            </a:r>
            <a:endParaRPr b="1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/>
              <a:t>No general 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467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4294967295" type="ctrTitle"/>
          </p:nvPr>
        </p:nvSpPr>
        <p:spPr>
          <a:xfrm>
            <a:off x="942975" y="290325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B3B"/>
                </a:solidFill>
              </a:rPr>
              <a:t>Conclusion</a:t>
            </a:r>
            <a:endParaRPr sz="3600">
              <a:solidFill>
                <a:srgbClr val="FFEB3B"/>
              </a:solidFill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9"/>
          <p:cNvSpPr txBox="1"/>
          <p:nvPr>
            <p:ph idx="4294967295" type="body"/>
          </p:nvPr>
        </p:nvSpPr>
        <p:spPr>
          <a:xfrm>
            <a:off x="838250" y="1504950"/>
            <a:ext cx="53241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We tried to elucidate the world’s inequalities by drawing the different visualizations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We faced difficulties concerning the non-homogeneity of data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4294967295" type="ctrTitle"/>
          </p:nvPr>
        </p:nvSpPr>
        <p:spPr>
          <a:xfrm>
            <a:off x="942975" y="290325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B3B"/>
                </a:solidFill>
              </a:rPr>
              <a:t>Sources</a:t>
            </a:r>
            <a:endParaRPr sz="3600">
              <a:solidFill>
                <a:srgbClr val="FFEB3B"/>
              </a:solidFill>
            </a:endParaRPr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0"/>
          <p:cNvSpPr txBox="1"/>
          <p:nvPr>
            <p:ph idx="4294967295" type="body"/>
          </p:nvPr>
        </p:nvSpPr>
        <p:spPr>
          <a:xfrm>
            <a:off x="417900" y="1504950"/>
            <a:ext cx="82083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https://d3js.org/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https://getbootstrap.com/docs/4.4/getting-started/introduction/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https://observablehq.com/@d3/radial-stacked-bar-chart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https://bl.ocks.org/alokkshukla/3d6be4be0ef9f6977ec6718b2916d168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https://bl.ocks.org/d3noob/e34791a32a54e015f57d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sp>
        <p:nvSpPr>
          <p:cNvPr id="194" name="Google Shape;194;p31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EB3B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4294967295" type="ctrTitle"/>
          </p:nvPr>
        </p:nvSpPr>
        <p:spPr>
          <a:xfrm>
            <a:off x="942975" y="290325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EB3B"/>
                </a:solidFill>
              </a:rPr>
              <a:t>MAIN QUESTIONS</a:t>
            </a:r>
            <a:endParaRPr sz="3600">
              <a:solidFill>
                <a:srgbClr val="FFEB3B"/>
              </a:solidFill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838250" y="1504950"/>
            <a:ext cx="61845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Radial Stacked Bar Chart: Resource distribution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Bubble chart: Average income &amp; GINI index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Dual Axis Y  Line chart: GDP Growth X GINI Index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Dual Axis Y  Line chart: Average income X GINI index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Conclusion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World Inequality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Aggregation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Custom </a:t>
            </a:r>
            <a:r>
              <a:rPr lang="en" sz="1800"/>
              <a:t>Python </a:t>
            </a:r>
            <a:r>
              <a:rPr lang="en" sz="1800"/>
              <a:t>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World Bank database</a:t>
            </a:r>
            <a:endParaRPr sz="1800"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1033625" y="9173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Introduction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Stacked Bar Chart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9C27B0"/>
                </a:solidFill>
              </a:rPr>
              <a:t>Resource distribution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41000" y="1794450"/>
            <a:ext cx="5548200" cy="26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From </a:t>
            </a:r>
            <a:r>
              <a:rPr b="1" lang="en" sz="1800"/>
              <a:t>1905 </a:t>
            </a:r>
            <a:r>
              <a:rPr lang="en" sz="1800"/>
              <a:t>to </a:t>
            </a:r>
            <a:r>
              <a:rPr b="1" lang="en" sz="1800"/>
              <a:t>2016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Different color for different cumul average income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Problem:</a:t>
            </a:r>
            <a:r>
              <a:rPr lang="en" sz="1800"/>
              <a:t> different way of aggregation for some countries and for some years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Solution: </a:t>
            </a:r>
            <a:r>
              <a:rPr lang="en" sz="1800"/>
              <a:t>add new aggregation forms to fit all countries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Animated graph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7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841000" y="969700"/>
            <a:ext cx="55266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1E63"/>
                </a:solidFill>
              </a:rPr>
              <a:t>Average income &amp; Gini index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841000" y="1719275"/>
            <a:ext cx="53241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The last Average income and Gini index given by each country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Radius represents the Average income in the first graph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Radius represents the Gini index in the second graph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Zoom option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0" y="0"/>
            <a:ext cx="54609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 Axis Y Line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GDP Growth X Gini Index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Key question</a:t>
            </a:r>
            <a:endParaRPr b="1" sz="18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Can we see a common trend between  annual GDP Growth and  Gini Index amongst BRICS countries in the 21st century?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In other words</a:t>
            </a:r>
            <a:endParaRPr b="1" sz="18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Can we see that growth in an economy is associated with reduction of inequalities?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784775" y="625625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BRICS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784775" y="1172550"/>
            <a:ext cx="6266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BRICS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is the acronym coined for an association of five major emerging national economies.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75" y="2140651"/>
            <a:ext cx="4897101" cy="25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