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83" r:id="rId10"/>
    <p:sldId id="264" r:id="rId11"/>
    <p:sldId id="286" r:id="rId12"/>
    <p:sldId id="287" r:id="rId13"/>
    <p:sldId id="288" r:id="rId14"/>
    <p:sldId id="289" r:id="rId15"/>
    <p:sldId id="290" r:id="rId16"/>
    <p:sldId id="291"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2" autoAdjust="0"/>
    <p:restoredTop sz="94660"/>
  </p:normalViewPr>
  <p:slideViewPr>
    <p:cSldViewPr snapToGrid="0">
      <p:cViewPr varScale="1">
        <p:scale>
          <a:sx n="100" d="100"/>
          <a:sy n="100" d="100"/>
        </p:scale>
        <p:origin x="202"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5/23/2023</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2224726" y="1319753"/>
            <a:ext cx="7614218" cy="2319559"/>
          </a:xfrm>
        </p:spPr>
        <p:txBody>
          <a:bodyPr/>
          <a:lstStyle/>
          <a:p>
            <a:r>
              <a:rPr lang="en-US" dirty="0"/>
              <a:t>HU Break</a:t>
            </a:r>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p:txBody>
          <a:bodyPr/>
          <a:lstStyle/>
          <a:p>
            <a:pPr marL="0" indent="0">
              <a:buNone/>
            </a:pPr>
            <a:r>
              <a:rPr lang="en-US" dirty="0" smtClean="0"/>
              <a:t>A website to serve the students of HU</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Solution Approach</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TextBox 4"/>
          <p:cNvSpPr txBox="1"/>
          <p:nvPr/>
        </p:nvSpPr>
        <p:spPr>
          <a:xfrm>
            <a:off x="177800" y="1927050"/>
            <a:ext cx="11747500" cy="3539430"/>
          </a:xfrm>
          <a:prstGeom prst="rect">
            <a:avLst/>
          </a:prstGeom>
          <a:noFill/>
        </p:spPr>
        <p:txBody>
          <a:bodyPr wrap="square" rtlCol="0">
            <a:spAutoFit/>
          </a:bodyPr>
          <a:lstStyle/>
          <a:p>
            <a:pPr algn="justLow"/>
            <a:r>
              <a:rPr lang="en-US" sz="2800" b="1" dirty="0">
                <a:solidFill>
                  <a:schemeClr val="bg1"/>
                </a:solidFill>
              </a:rPr>
              <a:t>HU Break website provides all the benefits of the Existing Systems minus the delivery time and fees, plus due to our website being based around the Hashemite University’s restaurants; all students can order from any restaurant during the working hours of the University. Add on that the rating system that should provide the customer with critical info on which restaurants to avoid and which to order from, and overall in less complex and more user friendly environment. </a:t>
            </a:r>
          </a:p>
        </p:txBody>
      </p:sp>
    </p:spTree>
    <p:extLst>
      <p:ext uri="{BB962C8B-B14F-4D97-AF65-F5344CB8AC3E}">
        <p14:creationId xmlns:p14="http://schemas.microsoft.com/office/powerpoint/2010/main" val="253570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1" y="461282"/>
            <a:ext cx="11214100" cy="535531"/>
          </a:xfrm>
        </p:spPr>
        <p:txBody>
          <a:bodyPr/>
          <a:lstStyle/>
          <a:p>
            <a:r>
              <a:rPr lang="en-US" dirty="0" smtClean="0"/>
              <a:t>USE Case Diagram</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387928"/>
            <a:ext cx="11214100" cy="4784273"/>
          </a:xfrm>
          <a:prstGeom prst="rect">
            <a:avLst/>
          </a:prstGeom>
        </p:spPr>
      </p:pic>
    </p:spTree>
    <p:extLst>
      <p:ext uri="{BB962C8B-B14F-4D97-AF65-F5344CB8AC3E}">
        <p14:creationId xmlns:p14="http://schemas.microsoft.com/office/powerpoint/2010/main" val="203547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6" name="TextBox 5"/>
          <p:cNvSpPr txBox="1"/>
          <p:nvPr/>
        </p:nvSpPr>
        <p:spPr>
          <a:xfrm>
            <a:off x="114300" y="1845129"/>
            <a:ext cx="12192000" cy="4324261"/>
          </a:xfrm>
          <a:prstGeom prst="rect">
            <a:avLst/>
          </a:prstGeom>
          <a:noFill/>
        </p:spPr>
        <p:txBody>
          <a:bodyPr wrap="square" rtlCol="0">
            <a:spAutoFit/>
          </a:bodyPr>
          <a:lstStyle/>
          <a:p>
            <a:r>
              <a:rPr lang="en-US" sz="2500" b="1" dirty="0">
                <a:solidFill>
                  <a:schemeClr val="bg1"/>
                </a:solidFill>
              </a:rPr>
              <a:t>1-Make point of sale system (POS) for the restaurants that enables them to change the prices, make offers, and accept dine-in orders from the same page</a:t>
            </a:r>
            <a:r>
              <a:rPr lang="en-US" sz="2500" b="1" dirty="0" smtClean="0">
                <a:solidFill>
                  <a:schemeClr val="bg1"/>
                </a:solidFill>
              </a:rPr>
              <a:t>.</a:t>
            </a:r>
          </a:p>
          <a:p>
            <a:endParaRPr lang="en-US" sz="2500" b="1" dirty="0">
              <a:solidFill>
                <a:schemeClr val="bg1"/>
              </a:solidFill>
            </a:endParaRPr>
          </a:p>
          <a:p>
            <a:r>
              <a:rPr lang="en-US" sz="2500" b="1" dirty="0">
                <a:solidFill>
                  <a:schemeClr val="bg1"/>
                </a:solidFill>
              </a:rPr>
              <a:t>2-display the recommended items based on the rating of each item in the restaurant</a:t>
            </a:r>
            <a:r>
              <a:rPr lang="en-US" sz="2500" b="1" dirty="0" smtClean="0">
                <a:solidFill>
                  <a:schemeClr val="bg1"/>
                </a:solidFill>
              </a:rPr>
              <a:t>.</a:t>
            </a:r>
          </a:p>
          <a:p>
            <a:endParaRPr lang="en-US" sz="2500" b="1" dirty="0">
              <a:solidFill>
                <a:schemeClr val="bg1"/>
              </a:solidFill>
            </a:endParaRPr>
          </a:p>
          <a:p>
            <a:r>
              <a:rPr lang="en-US" sz="2500" b="1" dirty="0">
                <a:solidFill>
                  <a:schemeClr val="bg1"/>
                </a:solidFill>
              </a:rPr>
              <a:t>3-Include the ability for the user to write a comment in regards to his review of a certain restaurant</a:t>
            </a:r>
            <a:r>
              <a:rPr lang="en-US" sz="2500" b="1" dirty="0" smtClean="0">
                <a:solidFill>
                  <a:schemeClr val="bg1"/>
                </a:solidFill>
              </a:rPr>
              <a:t>.</a:t>
            </a:r>
          </a:p>
          <a:p>
            <a:endParaRPr lang="en-US" sz="2500" b="1" dirty="0">
              <a:solidFill>
                <a:schemeClr val="bg1"/>
              </a:solidFill>
            </a:endParaRPr>
          </a:p>
          <a:p>
            <a:r>
              <a:rPr lang="en-US" sz="2500" b="1" dirty="0">
                <a:solidFill>
                  <a:schemeClr val="bg1"/>
                </a:solidFill>
              </a:rPr>
              <a:t>4-Send a notification or an email to the customer when offers are available</a:t>
            </a:r>
            <a:r>
              <a:rPr lang="en-US" sz="2500" b="1" dirty="0" smtClean="0">
                <a:solidFill>
                  <a:schemeClr val="bg1"/>
                </a:solidFill>
              </a:rPr>
              <a:t>.</a:t>
            </a:r>
          </a:p>
          <a:p>
            <a:endParaRPr lang="en-US" sz="2500" b="1" dirty="0">
              <a:solidFill>
                <a:schemeClr val="bg1"/>
              </a:solidFill>
            </a:endParaRPr>
          </a:p>
        </p:txBody>
      </p:sp>
    </p:spTree>
    <p:extLst>
      <p:ext uri="{BB962C8B-B14F-4D97-AF65-F5344CB8AC3E}">
        <p14:creationId xmlns:p14="http://schemas.microsoft.com/office/powerpoint/2010/main" val="245829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(cont.)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5" name="TextBox 4"/>
          <p:cNvSpPr txBox="1"/>
          <p:nvPr/>
        </p:nvSpPr>
        <p:spPr>
          <a:xfrm>
            <a:off x="163286" y="2122715"/>
            <a:ext cx="11088914" cy="3954929"/>
          </a:xfrm>
          <a:prstGeom prst="rect">
            <a:avLst/>
          </a:prstGeom>
          <a:noFill/>
        </p:spPr>
        <p:txBody>
          <a:bodyPr wrap="square" rtlCol="0">
            <a:spAutoFit/>
          </a:bodyPr>
          <a:lstStyle/>
          <a:p>
            <a:r>
              <a:rPr lang="en-US" sz="2500" b="1" dirty="0">
                <a:solidFill>
                  <a:schemeClr val="bg1"/>
                </a:solidFill>
              </a:rPr>
              <a:t>5-Give the customers the ability to customize their meal in detail</a:t>
            </a:r>
            <a:r>
              <a:rPr lang="en-US" sz="2500" b="1" dirty="0" smtClean="0">
                <a:solidFill>
                  <a:schemeClr val="bg1"/>
                </a:solidFill>
              </a:rPr>
              <a:t>.</a:t>
            </a:r>
          </a:p>
          <a:p>
            <a:endParaRPr lang="en-US" sz="2500" b="1" dirty="0">
              <a:solidFill>
                <a:schemeClr val="bg1"/>
              </a:solidFill>
            </a:endParaRPr>
          </a:p>
          <a:p>
            <a:r>
              <a:rPr lang="en-US" sz="2500" b="1" dirty="0">
                <a:solidFill>
                  <a:schemeClr val="bg1"/>
                </a:solidFill>
              </a:rPr>
              <a:t>6-Add a search box to make it easier to find the meal that the customer wants</a:t>
            </a:r>
            <a:r>
              <a:rPr lang="en-US" sz="2500" b="1" dirty="0" smtClean="0">
                <a:solidFill>
                  <a:schemeClr val="bg1"/>
                </a:solidFill>
              </a:rPr>
              <a:t>.</a:t>
            </a:r>
          </a:p>
          <a:p>
            <a:endParaRPr lang="en-US" sz="2500" b="1" dirty="0">
              <a:solidFill>
                <a:schemeClr val="bg1"/>
              </a:solidFill>
            </a:endParaRPr>
          </a:p>
          <a:p>
            <a:r>
              <a:rPr lang="en-US" sz="2500" b="1" dirty="0">
                <a:solidFill>
                  <a:schemeClr val="bg1"/>
                </a:solidFill>
              </a:rPr>
              <a:t>7-Add a user interface that enables the administrator to add or delete meals from the menu in an easy manner</a:t>
            </a:r>
            <a:r>
              <a:rPr lang="en-US" sz="2500" b="1" dirty="0" smtClean="0">
                <a:solidFill>
                  <a:schemeClr val="bg1"/>
                </a:solidFill>
              </a:rPr>
              <a:t>.</a:t>
            </a:r>
          </a:p>
          <a:p>
            <a:endParaRPr lang="en-US" sz="2500" b="1" dirty="0">
              <a:solidFill>
                <a:schemeClr val="bg1"/>
              </a:solidFill>
            </a:endParaRPr>
          </a:p>
          <a:p>
            <a:r>
              <a:rPr lang="en-US" sz="2500" b="1" dirty="0">
                <a:solidFill>
                  <a:schemeClr val="bg1"/>
                </a:solidFill>
              </a:rPr>
              <a:t>8-Implement a cleaner code.</a:t>
            </a:r>
          </a:p>
          <a:p>
            <a:endParaRPr lang="en-US" sz="2600" b="1" dirty="0">
              <a:solidFill>
                <a:schemeClr val="bg1"/>
              </a:solidFill>
            </a:endParaRPr>
          </a:p>
        </p:txBody>
      </p:sp>
    </p:spTree>
    <p:extLst>
      <p:ext uri="{BB962C8B-B14F-4D97-AF65-F5344CB8AC3E}">
        <p14:creationId xmlns:p14="http://schemas.microsoft.com/office/powerpoint/2010/main" val="88959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a:t>
            </a:r>
            <a:r>
              <a:rPr lang="en-US" dirty="0" smtClean="0"/>
              <a:t>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1302941" y="116579"/>
            <a:ext cx="7843101" cy="857838"/>
          </a:xfrm>
        </p:spPr>
        <p:txBody>
          <a:bodyPr/>
          <a:lstStyle/>
          <a:p>
            <a:pPr algn="ctr"/>
            <a:r>
              <a:rPr lang="en-US" dirty="0" smtClean="0"/>
              <a:t>Overview</a:t>
            </a:r>
            <a:endParaRPr lang="en-US"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146049" y="1420586"/>
            <a:ext cx="9193893" cy="4894489"/>
          </a:xfrm>
        </p:spPr>
        <p:txBody>
          <a:bodyPr>
            <a:noAutofit/>
          </a:bodyPr>
          <a:lstStyle/>
          <a:p>
            <a:pPr algn="justLow"/>
            <a:r>
              <a:rPr lang="en-US" sz="2500" dirty="0" smtClean="0"/>
              <a:t>HU Break is a website designed for the students and staff of HU so they can save time ordering food. It allows users to brows and place an order fairly quickly with just a few clicks.</a:t>
            </a:r>
          </a:p>
          <a:p>
            <a:pPr algn="justLow"/>
            <a:endParaRPr lang="en-US" sz="2500" dirty="0" smtClean="0"/>
          </a:p>
          <a:p>
            <a:pPr algn="justLow"/>
            <a:r>
              <a:rPr lang="en-US" sz="2500" dirty="0"/>
              <a:t>T</a:t>
            </a:r>
            <a:r>
              <a:rPr lang="en-US" sz="2500" dirty="0" smtClean="0"/>
              <a:t>his makes the website have two benefits so far:</a:t>
            </a:r>
          </a:p>
          <a:p>
            <a:pPr algn="justLow"/>
            <a:endParaRPr lang="en-US" sz="2500" dirty="0" smtClean="0"/>
          </a:p>
          <a:p>
            <a:pPr algn="justLow"/>
            <a:r>
              <a:rPr lang="en-US" sz="2500" dirty="0" smtClean="0"/>
              <a:t>1- Expanding the restaurants reach which allows them to make more money.</a:t>
            </a:r>
          </a:p>
          <a:p>
            <a:pPr algn="justLow"/>
            <a:endParaRPr lang="en-US" sz="2500" dirty="0" smtClean="0"/>
          </a:p>
          <a:p>
            <a:pPr algn="justLow"/>
            <a:r>
              <a:rPr lang="en-US" sz="2500" dirty="0" smtClean="0"/>
              <a:t>2- Save valuable time and effort for the students and staff of the university.</a:t>
            </a:r>
            <a:endParaRPr lang="en-US" sz="2500"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211363" y="243839"/>
            <a:ext cx="7781544" cy="1169299"/>
          </a:xfrm>
        </p:spPr>
        <p:txBody>
          <a:bodyPr>
            <a:normAutofit fontScale="90000"/>
          </a:bodyPr>
          <a:lstStyle/>
          <a:p>
            <a:r>
              <a:rPr lang="en-US" sz="4000" dirty="0" smtClean="0"/>
              <a:t>What is the current </a:t>
            </a:r>
            <a:r>
              <a:rPr lang="en-US" sz="4000" dirty="0" smtClean="0"/>
              <a:t>problems </a:t>
            </a:r>
            <a:r>
              <a:rPr lang="en-US" sz="4000" dirty="0" smtClean="0"/>
              <a:t>in the old fashion ordering </a:t>
            </a:r>
            <a:r>
              <a:rPr lang="en-US" sz="4000" dirty="0" smtClean="0"/>
              <a:t>system </a:t>
            </a:r>
            <a:endParaRPr lang="en-US" sz="4000" dirty="0"/>
          </a:p>
        </p:txBody>
      </p:sp>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a:xfrm>
            <a:off x="211363" y="1750421"/>
            <a:ext cx="9063266" cy="4732022"/>
          </a:xfrm>
        </p:spPr>
        <p:txBody>
          <a:bodyPr>
            <a:normAutofit/>
          </a:bodyPr>
          <a:lstStyle/>
          <a:p>
            <a:pPr algn="justLow"/>
            <a:r>
              <a:rPr lang="en-US" sz="2500" dirty="0" smtClean="0"/>
              <a:t>Because of the vast size of the Hashemite University, and the very crowded restaurants, students take too much time to order some food to eat. That can lead to some problems including:</a:t>
            </a:r>
          </a:p>
          <a:p>
            <a:pPr algn="justLow"/>
            <a:endParaRPr lang="en-US" sz="2500" dirty="0"/>
          </a:p>
          <a:p>
            <a:pPr algn="justLow"/>
            <a:r>
              <a:rPr lang="en-US" sz="2500" dirty="0" smtClean="0"/>
              <a:t>1- Students may miss out on their lectures which results in making them lose valuable information.</a:t>
            </a:r>
          </a:p>
          <a:p>
            <a:pPr algn="justLow"/>
            <a:endParaRPr lang="en-US" sz="2500" dirty="0" smtClean="0"/>
          </a:p>
          <a:p>
            <a:pPr algn="justLow"/>
            <a:r>
              <a:rPr lang="en-US" sz="2500" dirty="0" smtClean="0"/>
              <a:t>2- Students may even ignore the feeling of hunger because of the hassle of ordering food in the university which can cause serious problems to their health.</a:t>
            </a:r>
            <a:endParaRPr lang="en-US" sz="2500" dirty="0"/>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861877"/>
            <a:ext cx="11214100" cy="535531"/>
          </a:xfrm>
        </p:spPr>
        <p:txBody>
          <a:bodyPr/>
          <a:lstStyle/>
          <a:p>
            <a:r>
              <a:rPr lang="en-US" dirty="0" smtClean="0"/>
              <a:t>So, what is the project objective?</a:t>
            </a:r>
            <a:endParaRPr lang="en-US"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p:txBody>
          <a:bodyPr/>
          <a:lstStyle/>
          <a:p>
            <a:endParaRPr lang="en-US" dirty="0" smtClean="0"/>
          </a:p>
          <a:p>
            <a:endParaRPr lang="en-US" dirty="0"/>
          </a:p>
          <a:p>
            <a:pPr algn="justLow"/>
            <a:r>
              <a:rPr lang="en-US" sz="2500" dirty="0" smtClean="0"/>
              <a:t>The project’s main objective is to help staff and students of the Hashemite university and save their precious and valuable time giving them a better experience for their break time in their busy schedules</a:t>
            </a:r>
            <a:r>
              <a:rPr lang="en-US" dirty="0" smtClean="0"/>
              <a:t>.</a:t>
            </a:r>
            <a:endParaRPr lang="en-US"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a:xfrm>
            <a:off x="444500" y="542925"/>
            <a:ext cx="11214100" cy="978729"/>
          </a:xfrm>
        </p:spPr>
        <p:txBody>
          <a:bodyPr/>
          <a:lstStyle/>
          <a:p>
            <a:r>
              <a:rPr lang="en-US" dirty="0" smtClean="0"/>
              <a:t>Benefits that make the website better than old fashion ordering process</a:t>
            </a:r>
            <a:endParaRPr lang="en-US" dirty="0"/>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 xmlns:a16="http://schemas.microsoft.com/office/drawing/2014/main" id="{B74126B4-1E6C-4FFF-9282-40E18A85A07F}"/>
              </a:ext>
            </a:extLst>
          </p:cNvPr>
          <p:cNvSpPr>
            <a:spLocks noGrp="1"/>
          </p:cNvSpPr>
          <p:nvPr>
            <p:ph type="body" sz="quarter" idx="1"/>
          </p:nvPr>
        </p:nvSpPr>
        <p:spPr>
          <a:xfrm>
            <a:off x="1933814" y="3340186"/>
            <a:ext cx="1876765" cy="411956"/>
          </a:xfrm>
        </p:spPr>
        <p:txBody>
          <a:bodyPr/>
          <a:lstStyle/>
          <a:p>
            <a:r>
              <a:rPr lang="en-US" dirty="0" smtClean="0"/>
              <a:t>Convenience</a:t>
            </a:r>
            <a:endParaRPr lang="en-US" dirty="0"/>
          </a:p>
        </p:txBody>
      </p:sp>
      <p:sp>
        <p:nvSpPr>
          <p:cNvPr id="5" name="Text Placeholder 4">
            <a:extLst>
              <a:ext uri="{FF2B5EF4-FFF2-40B4-BE49-F238E27FC236}">
                <a16:creationId xmlns="" xmlns:a16="http://schemas.microsoft.com/office/drawing/2014/main" id="{E0C87788-476B-4620-8002-A5C1177AD6C1}"/>
              </a:ext>
            </a:extLst>
          </p:cNvPr>
          <p:cNvSpPr>
            <a:spLocks noGrp="1"/>
          </p:cNvSpPr>
          <p:nvPr>
            <p:ph type="body" sz="quarter" idx="3"/>
          </p:nvPr>
        </p:nvSpPr>
        <p:spPr>
          <a:xfrm>
            <a:off x="5639451" y="3381330"/>
            <a:ext cx="963386" cy="392566"/>
          </a:xfrm>
        </p:spPr>
        <p:txBody>
          <a:bodyPr/>
          <a:lstStyle/>
          <a:p>
            <a:r>
              <a:rPr lang="en-US" dirty="0" smtClean="0"/>
              <a:t>Speed</a:t>
            </a:r>
          </a:p>
          <a:p>
            <a:endParaRPr lang="en-US" dirty="0"/>
          </a:p>
        </p:txBody>
      </p:sp>
      <p:sp>
        <p:nvSpPr>
          <p:cNvPr id="8" name="Text Placeholder 7">
            <a:extLst>
              <a:ext uri="{FF2B5EF4-FFF2-40B4-BE49-F238E27FC236}">
                <a16:creationId xmlns="" xmlns:a16="http://schemas.microsoft.com/office/drawing/2014/main" id="{47DC4E62-1A34-4F98-A451-214F1808519C}"/>
              </a:ext>
            </a:extLst>
          </p:cNvPr>
          <p:cNvSpPr>
            <a:spLocks noGrp="1"/>
          </p:cNvSpPr>
          <p:nvPr>
            <p:ph type="body" sz="quarter" idx="2"/>
          </p:nvPr>
        </p:nvSpPr>
        <p:spPr>
          <a:xfrm>
            <a:off x="316364" y="5600700"/>
            <a:ext cx="2957058" cy="474663"/>
          </a:xfrm>
        </p:spPr>
        <p:txBody>
          <a:bodyPr/>
          <a:lstStyle/>
          <a:p>
            <a:endParaRPr lang="en-US" dirty="0"/>
          </a:p>
          <a:p>
            <a:endParaRPr lang="en-US" dirty="0"/>
          </a:p>
        </p:txBody>
      </p:sp>
      <p:sp>
        <p:nvSpPr>
          <p:cNvPr id="6" name="Text Placeholder 5">
            <a:extLst>
              <a:ext uri="{FF2B5EF4-FFF2-40B4-BE49-F238E27FC236}">
                <a16:creationId xmlns="" xmlns:a16="http://schemas.microsoft.com/office/drawing/2014/main" id="{000A9570-5EF6-4AFB-9FCA-7C8998E3FEB1}"/>
              </a:ext>
            </a:extLst>
          </p:cNvPr>
          <p:cNvSpPr>
            <a:spLocks noGrp="1"/>
          </p:cNvSpPr>
          <p:nvPr>
            <p:ph type="body" sz="quarter" idx="4"/>
          </p:nvPr>
        </p:nvSpPr>
        <p:spPr>
          <a:xfrm>
            <a:off x="8254600" y="3319757"/>
            <a:ext cx="1469571" cy="588963"/>
          </a:xfrm>
        </p:spPr>
        <p:txBody>
          <a:bodyPr/>
          <a:lstStyle/>
          <a:p>
            <a:pPr marL="0" indent="0">
              <a:buNone/>
            </a:pPr>
            <a:r>
              <a:rPr lang="en-US" dirty="0" smtClean="0"/>
              <a:t>     </a:t>
            </a:r>
            <a:r>
              <a:rPr lang="en-US" sz="2000" b="1" dirty="0" smtClean="0"/>
              <a:t>Variety</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880" y="1754552"/>
            <a:ext cx="2176635" cy="142902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300" y="1714007"/>
            <a:ext cx="2176635" cy="146957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720" y="1714008"/>
            <a:ext cx="1936978" cy="146957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3935" y="3986738"/>
            <a:ext cx="1936978" cy="1469570"/>
          </a:xfrm>
          <a:prstGeom prst="rect">
            <a:avLst/>
          </a:prstGeom>
        </p:spPr>
      </p:pic>
      <p:sp>
        <p:nvSpPr>
          <p:cNvPr id="12" name="TextBox 11"/>
          <p:cNvSpPr txBox="1"/>
          <p:nvPr/>
        </p:nvSpPr>
        <p:spPr>
          <a:xfrm>
            <a:off x="7352335" y="5534326"/>
            <a:ext cx="2122148" cy="400110"/>
          </a:xfrm>
          <a:prstGeom prst="rect">
            <a:avLst/>
          </a:prstGeom>
          <a:noFill/>
        </p:spPr>
        <p:txBody>
          <a:bodyPr wrap="square" rtlCol="0">
            <a:spAutoFit/>
          </a:bodyPr>
          <a:lstStyle/>
          <a:p>
            <a:r>
              <a:rPr lang="en-US" sz="2000" b="1" dirty="0" smtClean="0">
                <a:solidFill>
                  <a:schemeClr val="bg1"/>
                </a:solidFill>
              </a:rPr>
              <a:t>Affordability</a:t>
            </a:r>
            <a:endParaRPr lang="en-US" sz="2000" b="1" dirty="0">
              <a:solidFill>
                <a:schemeClr val="bg1"/>
              </a:solidFill>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0665" y="3986737"/>
            <a:ext cx="2176635" cy="1469571"/>
          </a:xfrm>
          <a:prstGeom prst="rect">
            <a:avLst/>
          </a:prstGeom>
        </p:spPr>
      </p:pic>
      <p:sp>
        <p:nvSpPr>
          <p:cNvPr id="14" name="TextBox 13"/>
          <p:cNvSpPr txBox="1"/>
          <p:nvPr/>
        </p:nvSpPr>
        <p:spPr>
          <a:xfrm>
            <a:off x="3273422" y="5637976"/>
            <a:ext cx="2216802" cy="400110"/>
          </a:xfrm>
          <a:prstGeom prst="rect">
            <a:avLst/>
          </a:prstGeom>
          <a:noFill/>
        </p:spPr>
        <p:txBody>
          <a:bodyPr wrap="square" rtlCol="0">
            <a:spAutoFit/>
          </a:bodyPr>
          <a:lstStyle/>
          <a:p>
            <a:r>
              <a:rPr lang="en-US" sz="2000" b="1" dirty="0" smtClean="0">
                <a:solidFill>
                  <a:schemeClr val="bg1"/>
                </a:solidFill>
              </a:rPr>
              <a:t>Efficiency</a:t>
            </a:r>
            <a:endParaRPr lang="en-US" sz="2000" b="1" dirty="0">
              <a:solidFill>
                <a:schemeClr val="bg1"/>
              </a:solidFil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t>Related existing systems</a:t>
            </a:r>
            <a:endParaRPr lang="en-US" dirty="0"/>
          </a:p>
        </p:txBody>
      </p:sp>
      <p:sp>
        <p:nvSpPr>
          <p:cNvPr id="19"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2355293" y="5034597"/>
            <a:ext cx="1171678" cy="397433"/>
          </a:xfrm>
        </p:spPr>
        <p:txBody>
          <a:bodyPr/>
          <a:lstStyle/>
          <a:p>
            <a:r>
              <a:rPr lang="en-US" sz="2200" b="1" dirty="0" smtClean="0"/>
              <a:t>Talabat</a:t>
            </a:r>
            <a:endParaRPr lang="en-US" sz="2200" b="1" dirty="0"/>
          </a:p>
        </p:txBody>
      </p:sp>
      <p:sp>
        <p:nvSpPr>
          <p:cNvPr id="21"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7110286" y="5034597"/>
            <a:ext cx="3193043" cy="1463040"/>
          </a:xfrm>
        </p:spPr>
        <p:txBody>
          <a:bodyPr/>
          <a:lstStyle/>
          <a:p>
            <a:r>
              <a:rPr lang="en-US" sz="2200" b="1" dirty="0" smtClean="0"/>
              <a:t>Kentucky Fried Chicken</a:t>
            </a:r>
            <a:endParaRPr lang="en-US" sz="2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615" y="1786514"/>
            <a:ext cx="3157042" cy="29374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286" y="1786514"/>
            <a:ext cx="3060121" cy="2937458"/>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t>Talabat Overall Problems</a:t>
            </a:r>
            <a:endParaRPr lang="en-US" dirty="0"/>
          </a:p>
        </p:txBody>
      </p:sp>
      <p:sp>
        <p:nvSpPr>
          <p:cNvPr id="19"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444500" y="2590907"/>
            <a:ext cx="11214100" cy="3254722"/>
          </a:xfrm>
        </p:spPr>
        <p:txBody>
          <a:bodyPr/>
          <a:lstStyle/>
          <a:p>
            <a:pPr marL="342900" indent="-342900">
              <a:buFont typeface="Arial" panose="020B0604020202020204" pitchFamily="34" charset="0"/>
              <a:buChar char="•"/>
            </a:pPr>
            <a:r>
              <a:rPr lang="en-US" sz="2600" b="1" dirty="0" smtClean="0"/>
              <a:t>Small variety of restaurants that users can order from.</a:t>
            </a:r>
          </a:p>
          <a:p>
            <a:endParaRPr lang="en-US" sz="2600" b="1" dirty="0" smtClean="0"/>
          </a:p>
          <a:p>
            <a:pPr marL="342900" indent="-342900">
              <a:buFont typeface="Arial" panose="020B0604020202020204" pitchFamily="34" charset="0"/>
              <a:buChar char="•"/>
            </a:pPr>
            <a:r>
              <a:rPr lang="en-US" sz="2600" b="1" dirty="0" smtClean="0"/>
              <a:t>Very long order-waiting time.</a:t>
            </a:r>
          </a:p>
          <a:p>
            <a:endParaRPr lang="en-US" sz="2600" b="1" dirty="0" smtClean="0"/>
          </a:p>
          <a:p>
            <a:pPr marL="342900" indent="-342900">
              <a:buFont typeface="Arial" panose="020B0604020202020204" pitchFamily="34" charset="0"/>
              <a:buChar char="•"/>
            </a:pPr>
            <a:r>
              <a:rPr lang="en-US" sz="2600" b="1" dirty="0" smtClean="0"/>
              <a:t>High delivery fees.</a:t>
            </a:r>
          </a:p>
          <a:p>
            <a:endParaRPr lang="en-US" sz="2600" b="1" dirty="0" smtClean="0"/>
          </a:p>
          <a:p>
            <a:pPr marL="342900" indent="-342900">
              <a:buFont typeface="Arial" panose="020B0604020202020204" pitchFamily="34" charset="0"/>
              <a:buChar char="•"/>
            </a:pPr>
            <a:r>
              <a:rPr lang="en-US" sz="2600" b="1" dirty="0" smtClean="0"/>
              <a:t>Bad customer service.</a:t>
            </a:r>
            <a:endParaRPr lang="en-US" sz="2600" b="1" dirty="0"/>
          </a:p>
        </p:txBody>
      </p:sp>
      <p:sp>
        <p:nvSpPr>
          <p:cNvPr id="2" name="Slide Number Placeholder 1">
            <a:extLst>
              <a:ext uri="{FF2B5EF4-FFF2-40B4-BE49-F238E27FC236}">
                <a16:creationId xmlns=""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KFC </a:t>
            </a:r>
            <a:r>
              <a:rPr lang="en-US" dirty="0"/>
              <a:t>Overall Problems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p:cNvSpPr>
            <a:spLocks noGrp="1"/>
          </p:cNvSpPr>
          <p:nvPr>
            <p:ph type="body" sz="quarter" idx="13"/>
          </p:nvPr>
        </p:nvSpPr>
        <p:spPr>
          <a:xfrm>
            <a:off x="444500" y="2660423"/>
            <a:ext cx="9372600" cy="3837214"/>
          </a:xfrm>
        </p:spPr>
        <p:txBody>
          <a:bodyPr>
            <a:normAutofit/>
          </a:bodyPr>
          <a:lstStyle/>
          <a:p>
            <a:pPr marL="457200" indent="-457200" algn="l">
              <a:buFont typeface="Arial" panose="020B0604020202020204" pitchFamily="34" charset="0"/>
              <a:buChar char="•"/>
            </a:pPr>
            <a:r>
              <a:rPr lang="en-US" sz="2600" dirty="0" smtClean="0"/>
              <a:t>Small variety of items in the menu.</a:t>
            </a:r>
          </a:p>
          <a:p>
            <a:pPr marL="457200" indent="-457200" algn="l">
              <a:buFont typeface="Arial" panose="020B0604020202020204" pitchFamily="34" charset="0"/>
              <a:buChar char="•"/>
            </a:pPr>
            <a:endParaRPr lang="en-US" sz="2600" dirty="0" smtClean="0"/>
          </a:p>
          <a:p>
            <a:pPr marL="457200" indent="-457200" algn="l">
              <a:buFont typeface="Arial" panose="020B0604020202020204" pitchFamily="34" charset="0"/>
              <a:buChar char="•"/>
            </a:pPr>
            <a:r>
              <a:rPr lang="en-US" sz="2600" dirty="0" smtClean="0"/>
              <a:t>Long order waiting time.</a:t>
            </a:r>
          </a:p>
          <a:p>
            <a:pPr marL="457200" indent="-457200" algn="l">
              <a:buFont typeface="Arial" panose="020B0604020202020204" pitchFamily="34" charset="0"/>
              <a:buChar char="•"/>
            </a:pPr>
            <a:endParaRPr lang="en-US" sz="2600" dirty="0" smtClean="0"/>
          </a:p>
          <a:p>
            <a:pPr marL="457200" indent="-457200" algn="l">
              <a:buFont typeface="Arial" panose="020B0604020202020204" pitchFamily="34" charset="0"/>
              <a:buChar char="•"/>
            </a:pPr>
            <a:r>
              <a:rPr lang="en-US" sz="2600" dirty="0" smtClean="0"/>
              <a:t>High delivery fees.</a:t>
            </a:r>
          </a:p>
          <a:p>
            <a:pPr marL="457200" indent="-457200" algn="l">
              <a:buFont typeface="Arial" panose="020B0604020202020204" pitchFamily="34" charset="0"/>
              <a:buChar char="•"/>
            </a:pPr>
            <a:endParaRPr lang="en-US" sz="2600" dirty="0" smtClean="0"/>
          </a:p>
          <a:p>
            <a:pPr marL="457200" indent="-457200" algn="l">
              <a:buFont typeface="Arial" panose="020B0604020202020204" pitchFamily="34" charset="0"/>
              <a:buChar char="•"/>
            </a:pPr>
            <a:r>
              <a:rPr lang="en-US" sz="2600" dirty="0" smtClean="0"/>
              <a:t>Complex design.</a:t>
            </a:r>
          </a:p>
          <a:p>
            <a:pPr marL="457200" indent="-457200" algn="l">
              <a:buFont typeface="Arial" panose="020B0604020202020204" pitchFamily="34" charset="0"/>
              <a:buChar char="•"/>
            </a:pPr>
            <a:endParaRPr lang="en-US" sz="2600" dirty="0" smtClean="0"/>
          </a:p>
          <a:p>
            <a:pPr algn="l"/>
            <a:endParaRPr lang="en-US" sz="2600" dirty="0"/>
          </a:p>
        </p:txBody>
      </p:sp>
    </p:spTree>
    <p:extLst>
      <p:ext uri="{BB962C8B-B14F-4D97-AF65-F5344CB8AC3E}">
        <p14:creationId xmlns:p14="http://schemas.microsoft.com/office/powerpoint/2010/main" val="383254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489585"/>
            <a:ext cx="11214100" cy="535531"/>
          </a:xfrm>
        </p:spPr>
        <p:txBody>
          <a:bodyPr/>
          <a:lstStyle/>
          <a:p>
            <a:r>
              <a:rPr lang="en-US" dirty="0" smtClean="0"/>
              <a:t>Other problems related with users from HU</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6" name="TextBox 5"/>
          <p:cNvSpPr txBox="1"/>
          <p:nvPr/>
        </p:nvSpPr>
        <p:spPr>
          <a:xfrm>
            <a:off x="444500" y="1959429"/>
            <a:ext cx="10238014" cy="4093428"/>
          </a:xfrm>
          <a:prstGeom prst="rect">
            <a:avLst/>
          </a:prstGeom>
          <a:noFill/>
        </p:spPr>
        <p:txBody>
          <a:bodyPr wrap="square" rtlCol="0">
            <a:spAutoFit/>
          </a:bodyPr>
          <a:lstStyle/>
          <a:p>
            <a:pPr marL="285750" indent="-285750">
              <a:buFont typeface="Arial" panose="020B0604020202020204" pitchFamily="34" charset="0"/>
              <a:buChar char="•"/>
            </a:pPr>
            <a:r>
              <a:rPr lang="en-US" sz="2600" b="1" dirty="0" smtClean="0">
                <a:solidFill>
                  <a:schemeClr val="bg1"/>
                </a:solidFill>
              </a:rPr>
              <a:t>Complex deign and ordering process.</a:t>
            </a:r>
          </a:p>
          <a:p>
            <a:pPr marL="285750" indent="-285750">
              <a:buFont typeface="Arial" panose="020B0604020202020204" pitchFamily="34" charset="0"/>
              <a:buChar char="•"/>
            </a:pPr>
            <a:endParaRPr lang="en-US" sz="2600" b="1" dirty="0" smtClean="0">
              <a:solidFill>
                <a:schemeClr val="bg1"/>
              </a:solidFill>
            </a:endParaRPr>
          </a:p>
          <a:p>
            <a:pPr marL="285750" indent="-285750">
              <a:buFont typeface="Arial" panose="020B0604020202020204" pitchFamily="34" charset="0"/>
              <a:buChar char="•"/>
            </a:pPr>
            <a:r>
              <a:rPr lang="en-US" sz="2600" b="1" dirty="0" smtClean="0">
                <a:solidFill>
                  <a:schemeClr val="bg1"/>
                </a:solidFill>
              </a:rPr>
              <a:t>High prices.</a:t>
            </a:r>
          </a:p>
          <a:p>
            <a:pPr marL="285750" indent="-285750">
              <a:buFont typeface="Arial" panose="020B0604020202020204" pitchFamily="34" charset="0"/>
              <a:buChar char="•"/>
            </a:pPr>
            <a:endParaRPr lang="en-US" sz="2600" b="1" dirty="0" smtClean="0">
              <a:solidFill>
                <a:schemeClr val="bg1"/>
              </a:solidFill>
            </a:endParaRPr>
          </a:p>
          <a:p>
            <a:pPr marL="285750" indent="-285750">
              <a:buFont typeface="Arial" panose="020B0604020202020204" pitchFamily="34" charset="0"/>
              <a:buChar char="•"/>
            </a:pPr>
            <a:r>
              <a:rPr lang="en-US" sz="2600" b="1" dirty="0" smtClean="0">
                <a:solidFill>
                  <a:schemeClr val="bg1"/>
                </a:solidFill>
              </a:rPr>
              <a:t>Fairly long delivery time.</a:t>
            </a:r>
          </a:p>
          <a:p>
            <a:pPr marL="285750" indent="-285750">
              <a:buFont typeface="Arial" panose="020B0604020202020204" pitchFamily="34" charset="0"/>
              <a:buChar char="•"/>
            </a:pPr>
            <a:endParaRPr lang="en-US" sz="2600" b="1" dirty="0" smtClean="0">
              <a:solidFill>
                <a:schemeClr val="bg1"/>
              </a:solidFill>
            </a:endParaRPr>
          </a:p>
          <a:p>
            <a:pPr marL="285750" indent="-285750">
              <a:buFont typeface="Arial" panose="020B0604020202020204" pitchFamily="34" charset="0"/>
              <a:buChar char="•"/>
            </a:pPr>
            <a:r>
              <a:rPr lang="en-US" sz="2600" b="1" dirty="0" smtClean="0">
                <a:solidFill>
                  <a:schemeClr val="bg1"/>
                </a:solidFill>
              </a:rPr>
              <a:t>Possibility of time interference between lectures and order arrival time.</a:t>
            </a:r>
          </a:p>
          <a:p>
            <a:pPr marL="285750" indent="-285750">
              <a:buFont typeface="Arial" panose="020B0604020202020204" pitchFamily="34" charset="0"/>
              <a:buChar char="•"/>
            </a:pPr>
            <a:endParaRPr lang="en-US" sz="2600" b="1" dirty="0" smtClean="0">
              <a:solidFill>
                <a:schemeClr val="bg1"/>
              </a:solidFill>
            </a:endParaRPr>
          </a:p>
          <a:p>
            <a:pPr marL="285750" indent="-285750" algn="justLow">
              <a:buFont typeface="Arial" panose="020B0604020202020204" pitchFamily="34" charset="0"/>
              <a:buChar char="•"/>
            </a:pPr>
            <a:r>
              <a:rPr lang="en-US" sz="2600" b="1" dirty="0" smtClean="0">
                <a:solidFill>
                  <a:schemeClr val="bg1"/>
                </a:solidFill>
              </a:rPr>
              <a:t>The restaurants open time is at 11:00 am.</a:t>
            </a:r>
            <a:endParaRPr lang="en-US" sz="2600" b="1" dirty="0">
              <a:solidFill>
                <a:schemeClr val="bg1"/>
              </a:solidFill>
            </a:endParaRPr>
          </a:p>
        </p:txBody>
      </p:sp>
    </p:spTree>
    <p:extLst>
      <p:ext uri="{BB962C8B-B14F-4D97-AF65-F5344CB8AC3E}">
        <p14:creationId xmlns:p14="http://schemas.microsoft.com/office/powerpoint/2010/main" val="110284752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purl.org/dc/terms/"/>
    <ds:schemaRef ds:uri="http://schemas.microsoft.com/office/2006/documentManagement/types"/>
    <ds:schemaRef ds:uri="71af3243-3dd4-4a8d-8c0d-dd76da1f02a5"/>
    <ds:schemaRef ds:uri="http://www.w3.org/XML/1998/namespace"/>
    <ds:schemaRef ds:uri="http://purl.org/dc/elements/1.1/"/>
    <ds:schemaRef ds:uri="http://purl.org/dc/dcmitype/"/>
    <ds:schemaRef ds:uri="http://schemas.openxmlformats.org/package/2006/metadata/core-properties"/>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579</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Tahoma</vt:lpstr>
      <vt:lpstr>Trade Gothic LT Pro</vt:lpstr>
      <vt:lpstr>Trebuchet MS</vt:lpstr>
      <vt:lpstr>Office Theme</vt:lpstr>
      <vt:lpstr>HU Break</vt:lpstr>
      <vt:lpstr>Overview</vt:lpstr>
      <vt:lpstr>What is the current problems in the old fashion ordering system </vt:lpstr>
      <vt:lpstr>So, what is the project objective?</vt:lpstr>
      <vt:lpstr>Benefits that make the website better than old fashion ordering process</vt:lpstr>
      <vt:lpstr>Related existing systems</vt:lpstr>
      <vt:lpstr>Talabat Overall Problems</vt:lpstr>
      <vt:lpstr>KFC Overall Problems</vt:lpstr>
      <vt:lpstr>Other problems related with users from HU</vt:lpstr>
      <vt:lpstr>Overall Solution Approach</vt:lpstr>
      <vt:lpstr>USE Case Diagram</vt:lpstr>
      <vt:lpstr>Future Work</vt:lpstr>
      <vt:lpstr>Future Work (cont.)</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2023-05-23T17:35:47Z</dcterms:created>
  <dcterms:modified xsi:type="dcterms:W3CDTF">2023-05-23T20:16:42Z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