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7" r:id="rId10"/>
    <p:sldId id="271" r:id="rId11"/>
    <p:sldId id="264" r:id="rId12"/>
    <p:sldId id="265" r:id="rId13"/>
    <p:sldId id="268" r:id="rId14"/>
    <p:sldId id="269" r:id="rId15"/>
    <p:sldId id="270" r:id="rId16"/>
    <p:sldId id="266"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0" r:id="rId32"/>
    <p:sldId id="286" r:id="rId33"/>
    <p:sldId id="289" r:id="rId34"/>
    <p:sldId id="287"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8320D-2771-4506-8374-5C36D2CF9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AE1178C-972B-48A3-A328-9F54296EB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E1E98D2-8AC1-4994-89BC-EEE3EB918AE5}"/>
              </a:ext>
            </a:extLst>
          </p:cNvPr>
          <p:cNvSpPr>
            <a:spLocks noGrp="1"/>
          </p:cNvSpPr>
          <p:nvPr>
            <p:ph type="dt" sz="half" idx="10"/>
          </p:nvPr>
        </p:nvSpPr>
        <p:spPr/>
        <p:txBody>
          <a:bodyPr/>
          <a:lstStyle/>
          <a:p>
            <a:fld id="{DB13EA99-64BF-4ABE-94A7-D9ECFEBDBAE2}" type="datetimeFigureOut">
              <a:rPr lang="en-GB" smtClean="0"/>
              <a:t>07/05/2024</a:t>
            </a:fld>
            <a:endParaRPr lang="en-GB"/>
          </a:p>
        </p:txBody>
      </p:sp>
      <p:sp>
        <p:nvSpPr>
          <p:cNvPr id="5" name="Footer Placeholder 4">
            <a:extLst>
              <a:ext uri="{FF2B5EF4-FFF2-40B4-BE49-F238E27FC236}">
                <a16:creationId xmlns:a16="http://schemas.microsoft.com/office/drawing/2014/main" id="{E629FC2F-08F5-4D07-A19F-1638B85E54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0A09E8-D01B-41D3-8833-04B5FA273BBA}"/>
              </a:ext>
            </a:extLst>
          </p:cNvPr>
          <p:cNvSpPr>
            <a:spLocks noGrp="1"/>
          </p:cNvSpPr>
          <p:nvPr>
            <p:ph type="sldNum" sz="quarter" idx="12"/>
          </p:nvPr>
        </p:nvSpPr>
        <p:spPr/>
        <p:txBody>
          <a:bodyPr/>
          <a:lstStyle/>
          <a:p>
            <a:fld id="{F24976B6-D532-4325-8CA8-C887FE837157}" type="slidenum">
              <a:rPr lang="en-GB" smtClean="0"/>
              <a:t>‹#›</a:t>
            </a:fld>
            <a:endParaRPr lang="en-GB"/>
          </a:p>
        </p:txBody>
      </p:sp>
    </p:spTree>
    <p:extLst>
      <p:ext uri="{BB962C8B-B14F-4D97-AF65-F5344CB8AC3E}">
        <p14:creationId xmlns:p14="http://schemas.microsoft.com/office/powerpoint/2010/main" val="3576580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4C2F-C4D2-4CBF-A197-B2EDD4725FD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415BA3C-9611-494A-96F1-1B7DC7ECCB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219FCE-6D33-48B8-871C-B6B472FE9102}"/>
              </a:ext>
            </a:extLst>
          </p:cNvPr>
          <p:cNvSpPr>
            <a:spLocks noGrp="1"/>
          </p:cNvSpPr>
          <p:nvPr>
            <p:ph type="dt" sz="half" idx="10"/>
          </p:nvPr>
        </p:nvSpPr>
        <p:spPr/>
        <p:txBody>
          <a:bodyPr/>
          <a:lstStyle/>
          <a:p>
            <a:fld id="{DB13EA99-64BF-4ABE-94A7-D9ECFEBDBAE2}" type="datetimeFigureOut">
              <a:rPr lang="en-GB" smtClean="0"/>
              <a:t>07/05/2024</a:t>
            </a:fld>
            <a:endParaRPr lang="en-GB"/>
          </a:p>
        </p:txBody>
      </p:sp>
      <p:sp>
        <p:nvSpPr>
          <p:cNvPr id="5" name="Footer Placeholder 4">
            <a:extLst>
              <a:ext uri="{FF2B5EF4-FFF2-40B4-BE49-F238E27FC236}">
                <a16:creationId xmlns:a16="http://schemas.microsoft.com/office/drawing/2014/main" id="{0C6181D3-8E00-41A9-9E32-E385384592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E83E0B-B3CB-4698-B1B5-1D5D40EA7113}"/>
              </a:ext>
            </a:extLst>
          </p:cNvPr>
          <p:cNvSpPr>
            <a:spLocks noGrp="1"/>
          </p:cNvSpPr>
          <p:nvPr>
            <p:ph type="sldNum" sz="quarter" idx="12"/>
          </p:nvPr>
        </p:nvSpPr>
        <p:spPr/>
        <p:txBody>
          <a:bodyPr/>
          <a:lstStyle/>
          <a:p>
            <a:fld id="{F24976B6-D532-4325-8CA8-C887FE837157}" type="slidenum">
              <a:rPr lang="en-GB" smtClean="0"/>
              <a:t>‹#›</a:t>
            </a:fld>
            <a:endParaRPr lang="en-GB"/>
          </a:p>
        </p:txBody>
      </p:sp>
    </p:spTree>
    <p:extLst>
      <p:ext uri="{BB962C8B-B14F-4D97-AF65-F5344CB8AC3E}">
        <p14:creationId xmlns:p14="http://schemas.microsoft.com/office/powerpoint/2010/main" val="1275529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ABD7E8-6882-4868-BAE9-E16A82675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91C289-2B29-4B35-9B20-A6F6AAE164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3EEF27-45FC-42F3-95B2-52A598F426D5}"/>
              </a:ext>
            </a:extLst>
          </p:cNvPr>
          <p:cNvSpPr>
            <a:spLocks noGrp="1"/>
          </p:cNvSpPr>
          <p:nvPr>
            <p:ph type="dt" sz="half" idx="10"/>
          </p:nvPr>
        </p:nvSpPr>
        <p:spPr/>
        <p:txBody>
          <a:bodyPr/>
          <a:lstStyle/>
          <a:p>
            <a:fld id="{DB13EA99-64BF-4ABE-94A7-D9ECFEBDBAE2}" type="datetimeFigureOut">
              <a:rPr lang="en-GB" smtClean="0"/>
              <a:t>07/05/2024</a:t>
            </a:fld>
            <a:endParaRPr lang="en-GB"/>
          </a:p>
        </p:txBody>
      </p:sp>
      <p:sp>
        <p:nvSpPr>
          <p:cNvPr id="5" name="Footer Placeholder 4">
            <a:extLst>
              <a:ext uri="{FF2B5EF4-FFF2-40B4-BE49-F238E27FC236}">
                <a16:creationId xmlns:a16="http://schemas.microsoft.com/office/drawing/2014/main" id="{39B3F578-98E3-42F7-A587-0E0645F756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FC5AF5-5E61-40CC-A844-CA2985FEC617}"/>
              </a:ext>
            </a:extLst>
          </p:cNvPr>
          <p:cNvSpPr>
            <a:spLocks noGrp="1"/>
          </p:cNvSpPr>
          <p:nvPr>
            <p:ph type="sldNum" sz="quarter" idx="12"/>
          </p:nvPr>
        </p:nvSpPr>
        <p:spPr/>
        <p:txBody>
          <a:bodyPr/>
          <a:lstStyle/>
          <a:p>
            <a:fld id="{F24976B6-D532-4325-8CA8-C887FE837157}" type="slidenum">
              <a:rPr lang="en-GB" smtClean="0"/>
              <a:t>‹#›</a:t>
            </a:fld>
            <a:endParaRPr lang="en-GB"/>
          </a:p>
        </p:txBody>
      </p:sp>
    </p:spTree>
    <p:extLst>
      <p:ext uri="{BB962C8B-B14F-4D97-AF65-F5344CB8AC3E}">
        <p14:creationId xmlns:p14="http://schemas.microsoft.com/office/powerpoint/2010/main" val="82860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5BAB-4E2F-445A-B2B1-F77A4B91E9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EA2CB6-F0D1-45D5-B158-58542DF833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50C8AA-9BBF-4868-A601-C1F5AB61372C}"/>
              </a:ext>
            </a:extLst>
          </p:cNvPr>
          <p:cNvSpPr>
            <a:spLocks noGrp="1"/>
          </p:cNvSpPr>
          <p:nvPr>
            <p:ph type="dt" sz="half" idx="10"/>
          </p:nvPr>
        </p:nvSpPr>
        <p:spPr/>
        <p:txBody>
          <a:bodyPr/>
          <a:lstStyle/>
          <a:p>
            <a:fld id="{DB13EA99-64BF-4ABE-94A7-D9ECFEBDBAE2}" type="datetimeFigureOut">
              <a:rPr lang="en-GB" smtClean="0"/>
              <a:t>07/05/2024</a:t>
            </a:fld>
            <a:endParaRPr lang="en-GB"/>
          </a:p>
        </p:txBody>
      </p:sp>
      <p:sp>
        <p:nvSpPr>
          <p:cNvPr id="5" name="Footer Placeholder 4">
            <a:extLst>
              <a:ext uri="{FF2B5EF4-FFF2-40B4-BE49-F238E27FC236}">
                <a16:creationId xmlns:a16="http://schemas.microsoft.com/office/drawing/2014/main" id="{F70397E0-9106-4532-8409-EDBE91B9A9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9F8D47-D02A-489B-A0CD-5F9E87327B8C}"/>
              </a:ext>
            </a:extLst>
          </p:cNvPr>
          <p:cNvSpPr>
            <a:spLocks noGrp="1"/>
          </p:cNvSpPr>
          <p:nvPr>
            <p:ph type="sldNum" sz="quarter" idx="12"/>
          </p:nvPr>
        </p:nvSpPr>
        <p:spPr/>
        <p:txBody>
          <a:bodyPr/>
          <a:lstStyle/>
          <a:p>
            <a:fld id="{F24976B6-D532-4325-8CA8-C887FE837157}" type="slidenum">
              <a:rPr lang="en-GB" smtClean="0"/>
              <a:t>‹#›</a:t>
            </a:fld>
            <a:endParaRPr lang="en-GB"/>
          </a:p>
        </p:txBody>
      </p:sp>
    </p:spTree>
    <p:extLst>
      <p:ext uri="{BB962C8B-B14F-4D97-AF65-F5344CB8AC3E}">
        <p14:creationId xmlns:p14="http://schemas.microsoft.com/office/powerpoint/2010/main" val="71537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C5E9-6652-4126-BEF1-0FB95A1C37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1C29A61-0740-4757-9A16-120AD66570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4F96CF-F532-4E94-BD3C-A1F868987E72}"/>
              </a:ext>
            </a:extLst>
          </p:cNvPr>
          <p:cNvSpPr>
            <a:spLocks noGrp="1"/>
          </p:cNvSpPr>
          <p:nvPr>
            <p:ph type="dt" sz="half" idx="10"/>
          </p:nvPr>
        </p:nvSpPr>
        <p:spPr/>
        <p:txBody>
          <a:bodyPr/>
          <a:lstStyle/>
          <a:p>
            <a:fld id="{DB13EA99-64BF-4ABE-94A7-D9ECFEBDBAE2}" type="datetimeFigureOut">
              <a:rPr lang="en-GB" smtClean="0"/>
              <a:t>07/05/2024</a:t>
            </a:fld>
            <a:endParaRPr lang="en-GB"/>
          </a:p>
        </p:txBody>
      </p:sp>
      <p:sp>
        <p:nvSpPr>
          <p:cNvPr id="5" name="Footer Placeholder 4">
            <a:extLst>
              <a:ext uri="{FF2B5EF4-FFF2-40B4-BE49-F238E27FC236}">
                <a16:creationId xmlns:a16="http://schemas.microsoft.com/office/drawing/2014/main" id="{FFCE99A4-00E2-4149-8342-98071F9571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D0B3DB-F4B7-4039-B01C-C7C036C081F2}"/>
              </a:ext>
            </a:extLst>
          </p:cNvPr>
          <p:cNvSpPr>
            <a:spLocks noGrp="1"/>
          </p:cNvSpPr>
          <p:nvPr>
            <p:ph type="sldNum" sz="quarter" idx="12"/>
          </p:nvPr>
        </p:nvSpPr>
        <p:spPr/>
        <p:txBody>
          <a:bodyPr/>
          <a:lstStyle/>
          <a:p>
            <a:fld id="{F24976B6-D532-4325-8CA8-C887FE837157}" type="slidenum">
              <a:rPr lang="en-GB" smtClean="0"/>
              <a:t>‹#›</a:t>
            </a:fld>
            <a:endParaRPr lang="en-GB"/>
          </a:p>
        </p:txBody>
      </p:sp>
    </p:spTree>
    <p:extLst>
      <p:ext uri="{BB962C8B-B14F-4D97-AF65-F5344CB8AC3E}">
        <p14:creationId xmlns:p14="http://schemas.microsoft.com/office/powerpoint/2010/main" val="172446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C485-5F26-45B7-866F-D39D64ABCB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D992F1-A7DC-44BD-B9E1-17D989E93F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F45CE9B-76E9-4F9F-97AF-880EB707F9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D742FA-F446-4E84-AA69-EFC37BBA326A}"/>
              </a:ext>
            </a:extLst>
          </p:cNvPr>
          <p:cNvSpPr>
            <a:spLocks noGrp="1"/>
          </p:cNvSpPr>
          <p:nvPr>
            <p:ph type="dt" sz="half" idx="10"/>
          </p:nvPr>
        </p:nvSpPr>
        <p:spPr/>
        <p:txBody>
          <a:bodyPr/>
          <a:lstStyle/>
          <a:p>
            <a:fld id="{DB13EA99-64BF-4ABE-94A7-D9ECFEBDBAE2}" type="datetimeFigureOut">
              <a:rPr lang="en-GB" smtClean="0"/>
              <a:t>07/05/2024</a:t>
            </a:fld>
            <a:endParaRPr lang="en-GB"/>
          </a:p>
        </p:txBody>
      </p:sp>
      <p:sp>
        <p:nvSpPr>
          <p:cNvPr id="6" name="Footer Placeholder 5">
            <a:extLst>
              <a:ext uri="{FF2B5EF4-FFF2-40B4-BE49-F238E27FC236}">
                <a16:creationId xmlns:a16="http://schemas.microsoft.com/office/drawing/2014/main" id="{5C8E9FCD-28E6-400D-AAEA-CAE4731BBE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5D8A6D-29CD-41CE-B2D2-E6FA0537BE92}"/>
              </a:ext>
            </a:extLst>
          </p:cNvPr>
          <p:cNvSpPr>
            <a:spLocks noGrp="1"/>
          </p:cNvSpPr>
          <p:nvPr>
            <p:ph type="sldNum" sz="quarter" idx="12"/>
          </p:nvPr>
        </p:nvSpPr>
        <p:spPr/>
        <p:txBody>
          <a:bodyPr/>
          <a:lstStyle/>
          <a:p>
            <a:fld id="{F24976B6-D532-4325-8CA8-C887FE837157}" type="slidenum">
              <a:rPr lang="en-GB" smtClean="0"/>
              <a:t>‹#›</a:t>
            </a:fld>
            <a:endParaRPr lang="en-GB"/>
          </a:p>
        </p:txBody>
      </p:sp>
    </p:spTree>
    <p:extLst>
      <p:ext uri="{BB962C8B-B14F-4D97-AF65-F5344CB8AC3E}">
        <p14:creationId xmlns:p14="http://schemas.microsoft.com/office/powerpoint/2010/main" val="335613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05A3-C642-4389-91F4-DCFC5B18F33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BFC0A9-F122-4D6C-939C-780EADAA5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4DB805-22FC-4CC7-B920-55A4B33183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4180C7D-3391-4758-A339-C601878A2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A8BD39-4A31-4FF5-B658-BCD48DB0A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6B614B7-C76B-40AA-93FA-1985A126B055}"/>
              </a:ext>
            </a:extLst>
          </p:cNvPr>
          <p:cNvSpPr>
            <a:spLocks noGrp="1"/>
          </p:cNvSpPr>
          <p:nvPr>
            <p:ph type="dt" sz="half" idx="10"/>
          </p:nvPr>
        </p:nvSpPr>
        <p:spPr/>
        <p:txBody>
          <a:bodyPr/>
          <a:lstStyle/>
          <a:p>
            <a:fld id="{DB13EA99-64BF-4ABE-94A7-D9ECFEBDBAE2}" type="datetimeFigureOut">
              <a:rPr lang="en-GB" smtClean="0"/>
              <a:t>07/05/2024</a:t>
            </a:fld>
            <a:endParaRPr lang="en-GB"/>
          </a:p>
        </p:txBody>
      </p:sp>
      <p:sp>
        <p:nvSpPr>
          <p:cNvPr id="8" name="Footer Placeholder 7">
            <a:extLst>
              <a:ext uri="{FF2B5EF4-FFF2-40B4-BE49-F238E27FC236}">
                <a16:creationId xmlns:a16="http://schemas.microsoft.com/office/drawing/2014/main" id="{403D0BDB-1899-43B3-805F-53E76E9226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20C4E4-400E-457C-99EB-94AA1AAC417F}"/>
              </a:ext>
            </a:extLst>
          </p:cNvPr>
          <p:cNvSpPr>
            <a:spLocks noGrp="1"/>
          </p:cNvSpPr>
          <p:nvPr>
            <p:ph type="sldNum" sz="quarter" idx="12"/>
          </p:nvPr>
        </p:nvSpPr>
        <p:spPr/>
        <p:txBody>
          <a:bodyPr/>
          <a:lstStyle/>
          <a:p>
            <a:fld id="{F24976B6-D532-4325-8CA8-C887FE837157}" type="slidenum">
              <a:rPr lang="en-GB" smtClean="0"/>
              <a:t>‹#›</a:t>
            </a:fld>
            <a:endParaRPr lang="en-GB"/>
          </a:p>
        </p:txBody>
      </p:sp>
    </p:spTree>
    <p:extLst>
      <p:ext uri="{BB962C8B-B14F-4D97-AF65-F5344CB8AC3E}">
        <p14:creationId xmlns:p14="http://schemas.microsoft.com/office/powerpoint/2010/main" val="327652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9A35-FF7E-4012-8FE9-37DE6A0D716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4FE2E81-326F-4030-A2C1-30555BFC72B9}"/>
              </a:ext>
            </a:extLst>
          </p:cNvPr>
          <p:cNvSpPr>
            <a:spLocks noGrp="1"/>
          </p:cNvSpPr>
          <p:nvPr>
            <p:ph type="dt" sz="half" idx="10"/>
          </p:nvPr>
        </p:nvSpPr>
        <p:spPr/>
        <p:txBody>
          <a:bodyPr/>
          <a:lstStyle/>
          <a:p>
            <a:fld id="{DB13EA99-64BF-4ABE-94A7-D9ECFEBDBAE2}" type="datetimeFigureOut">
              <a:rPr lang="en-GB" smtClean="0"/>
              <a:t>07/05/2024</a:t>
            </a:fld>
            <a:endParaRPr lang="en-GB"/>
          </a:p>
        </p:txBody>
      </p:sp>
      <p:sp>
        <p:nvSpPr>
          <p:cNvPr id="4" name="Footer Placeholder 3">
            <a:extLst>
              <a:ext uri="{FF2B5EF4-FFF2-40B4-BE49-F238E27FC236}">
                <a16:creationId xmlns:a16="http://schemas.microsoft.com/office/drawing/2014/main" id="{1EE73BD4-0518-44C1-AE72-54BF03279E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C114B7B-F5CF-4D93-A172-5243B013DE87}"/>
              </a:ext>
            </a:extLst>
          </p:cNvPr>
          <p:cNvSpPr>
            <a:spLocks noGrp="1"/>
          </p:cNvSpPr>
          <p:nvPr>
            <p:ph type="sldNum" sz="quarter" idx="12"/>
          </p:nvPr>
        </p:nvSpPr>
        <p:spPr/>
        <p:txBody>
          <a:bodyPr/>
          <a:lstStyle/>
          <a:p>
            <a:fld id="{F24976B6-D532-4325-8CA8-C887FE837157}" type="slidenum">
              <a:rPr lang="en-GB" smtClean="0"/>
              <a:t>‹#›</a:t>
            </a:fld>
            <a:endParaRPr lang="en-GB"/>
          </a:p>
        </p:txBody>
      </p:sp>
    </p:spTree>
    <p:extLst>
      <p:ext uri="{BB962C8B-B14F-4D97-AF65-F5344CB8AC3E}">
        <p14:creationId xmlns:p14="http://schemas.microsoft.com/office/powerpoint/2010/main" val="133975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43881-E97F-491A-AE50-89911041E575}"/>
              </a:ext>
            </a:extLst>
          </p:cNvPr>
          <p:cNvSpPr>
            <a:spLocks noGrp="1"/>
          </p:cNvSpPr>
          <p:nvPr>
            <p:ph type="dt" sz="half" idx="10"/>
          </p:nvPr>
        </p:nvSpPr>
        <p:spPr/>
        <p:txBody>
          <a:bodyPr/>
          <a:lstStyle/>
          <a:p>
            <a:fld id="{DB13EA99-64BF-4ABE-94A7-D9ECFEBDBAE2}" type="datetimeFigureOut">
              <a:rPr lang="en-GB" smtClean="0"/>
              <a:t>07/05/2024</a:t>
            </a:fld>
            <a:endParaRPr lang="en-GB"/>
          </a:p>
        </p:txBody>
      </p:sp>
      <p:sp>
        <p:nvSpPr>
          <p:cNvPr id="3" name="Footer Placeholder 2">
            <a:extLst>
              <a:ext uri="{FF2B5EF4-FFF2-40B4-BE49-F238E27FC236}">
                <a16:creationId xmlns:a16="http://schemas.microsoft.com/office/drawing/2014/main" id="{DC235A4C-D764-4D82-A6A5-EB3AD37216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3B34419-08EB-4499-A802-61A32BFE561A}"/>
              </a:ext>
            </a:extLst>
          </p:cNvPr>
          <p:cNvSpPr>
            <a:spLocks noGrp="1"/>
          </p:cNvSpPr>
          <p:nvPr>
            <p:ph type="sldNum" sz="quarter" idx="12"/>
          </p:nvPr>
        </p:nvSpPr>
        <p:spPr/>
        <p:txBody>
          <a:bodyPr/>
          <a:lstStyle/>
          <a:p>
            <a:fld id="{F24976B6-D532-4325-8CA8-C887FE837157}" type="slidenum">
              <a:rPr lang="en-GB" smtClean="0"/>
              <a:t>‹#›</a:t>
            </a:fld>
            <a:endParaRPr lang="en-GB"/>
          </a:p>
        </p:txBody>
      </p:sp>
    </p:spTree>
    <p:extLst>
      <p:ext uri="{BB962C8B-B14F-4D97-AF65-F5344CB8AC3E}">
        <p14:creationId xmlns:p14="http://schemas.microsoft.com/office/powerpoint/2010/main" val="315380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30AD-27C0-4863-BED6-F24ED96A2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A392725-98C3-4B17-A242-C4C858EB96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F43EBD8-B388-48C9-9CF7-B21CB1CFD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D6E2C-A7E3-48B1-9BE4-CDA3A63D7BC2}"/>
              </a:ext>
            </a:extLst>
          </p:cNvPr>
          <p:cNvSpPr>
            <a:spLocks noGrp="1"/>
          </p:cNvSpPr>
          <p:nvPr>
            <p:ph type="dt" sz="half" idx="10"/>
          </p:nvPr>
        </p:nvSpPr>
        <p:spPr/>
        <p:txBody>
          <a:bodyPr/>
          <a:lstStyle/>
          <a:p>
            <a:fld id="{DB13EA99-64BF-4ABE-94A7-D9ECFEBDBAE2}" type="datetimeFigureOut">
              <a:rPr lang="en-GB" smtClean="0"/>
              <a:t>07/05/2024</a:t>
            </a:fld>
            <a:endParaRPr lang="en-GB"/>
          </a:p>
        </p:txBody>
      </p:sp>
      <p:sp>
        <p:nvSpPr>
          <p:cNvPr id="6" name="Footer Placeholder 5">
            <a:extLst>
              <a:ext uri="{FF2B5EF4-FFF2-40B4-BE49-F238E27FC236}">
                <a16:creationId xmlns:a16="http://schemas.microsoft.com/office/drawing/2014/main" id="{E9954E56-151E-437A-9556-B11DB83ACA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39A604-DAB6-4B77-86E1-BFFD3F7C6B15}"/>
              </a:ext>
            </a:extLst>
          </p:cNvPr>
          <p:cNvSpPr>
            <a:spLocks noGrp="1"/>
          </p:cNvSpPr>
          <p:nvPr>
            <p:ph type="sldNum" sz="quarter" idx="12"/>
          </p:nvPr>
        </p:nvSpPr>
        <p:spPr/>
        <p:txBody>
          <a:bodyPr/>
          <a:lstStyle/>
          <a:p>
            <a:fld id="{F24976B6-D532-4325-8CA8-C887FE837157}" type="slidenum">
              <a:rPr lang="en-GB" smtClean="0"/>
              <a:t>‹#›</a:t>
            </a:fld>
            <a:endParaRPr lang="en-GB"/>
          </a:p>
        </p:txBody>
      </p:sp>
    </p:spTree>
    <p:extLst>
      <p:ext uri="{BB962C8B-B14F-4D97-AF65-F5344CB8AC3E}">
        <p14:creationId xmlns:p14="http://schemas.microsoft.com/office/powerpoint/2010/main" val="3924923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D10E-409C-4322-816A-4A5C339CF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272D5F9-095F-46C1-9966-C29F29634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97C00B-9ABB-4543-89A2-B916A1AFF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058B6-35CE-498E-A319-13DB1393D539}"/>
              </a:ext>
            </a:extLst>
          </p:cNvPr>
          <p:cNvSpPr>
            <a:spLocks noGrp="1"/>
          </p:cNvSpPr>
          <p:nvPr>
            <p:ph type="dt" sz="half" idx="10"/>
          </p:nvPr>
        </p:nvSpPr>
        <p:spPr/>
        <p:txBody>
          <a:bodyPr/>
          <a:lstStyle/>
          <a:p>
            <a:fld id="{DB13EA99-64BF-4ABE-94A7-D9ECFEBDBAE2}" type="datetimeFigureOut">
              <a:rPr lang="en-GB" smtClean="0"/>
              <a:t>07/05/2024</a:t>
            </a:fld>
            <a:endParaRPr lang="en-GB"/>
          </a:p>
        </p:txBody>
      </p:sp>
      <p:sp>
        <p:nvSpPr>
          <p:cNvPr id="6" name="Footer Placeholder 5">
            <a:extLst>
              <a:ext uri="{FF2B5EF4-FFF2-40B4-BE49-F238E27FC236}">
                <a16:creationId xmlns:a16="http://schemas.microsoft.com/office/drawing/2014/main" id="{092ABBE4-9D95-4929-9111-EB4918DB46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D7C030-F3AA-4EFD-8447-7F719837B3DC}"/>
              </a:ext>
            </a:extLst>
          </p:cNvPr>
          <p:cNvSpPr>
            <a:spLocks noGrp="1"/>
          </p:cNvSpPr>
          <p:nvPr>
            <p:ph type="sldNum" sz="quarter" idx="12"/>
          </p:nvPr>
        </p:nvSpPr>
        <p:spPr/>
        <p:txBody>
          <a:bodyPr/>
          <a:lstStyle/>
          <a:p>
            <a:fld id="{F24976B6-D532-4325-8CA8-C887FE837157}" type="slidenum">
              <a:rPr lang="en-GB" smtClean="0"/>
              <a:t>‹#›</a:t>
            </a:fld>
            <a:endParaRPr lang="en-GB"/>
          </a:p>
        </p:txBody>
      </p:sp>
    </p:spTree>
    <p:extLst>
      <p:ext uri="{BB962C8B-B14F-4D97-AF65-F5344CB8AC3E}">
        <p14:creationId xmlns:p14="http://schemas.microsoft.com/office/powerpoint/2010/main" val="654099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C767A5-EC5C-4B50-A861-8940F10E63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31A4D20-3EBE-41CC-A7D2-16BF55D0B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02F229-26CE-4976-AB9E-FDDDD5734C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3EA99-64BF-4ABE-94A7-D9ECFEBDBAE2}" type="datetimeFigureOut">
              <a:rPr lang="en-GB" smtClean="0"/>
              <a:t>07/05/2024</a:t>
            </a:fld>
            <a:endParaRPr lang="en-GB"/>
          </a:p>
        </p:txBody>
      </p:sp>
      <p:sp>
        <p:nvSpPr>
          <p:cNvPr id="5" name="Footer Placeholder 4">
            <a:extLst>
              <a:ext uri="{FF2B5EF4-FFF2-40B4-BE49-F238E27FC236}">
                <a16:creationId xmlns:a16="http://schemas.microsoft.com/office/drawing/2014/main" id="{6F2A8925-9812-4474-B86D-F8BC94DB3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C79F748-E332-4395-9F60-1B5EF7F7CC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976B6-D532-4325-8CA8-C887FE837157}" type="slidenum">
              <a:rPr lang="en-GB" smtClean="0"/>
              <a:t>‹#›</a:t>
            </a:fld>
            <a:endParaRPr lang="en-GB"/>
          </a:p>
        </p:txBody>
      </p:sp>
    </p:spTree>
    <p:extLst>
      <p:ext uri="{BB962C8B-B14F-4D97-AF65-F5344CB8AC3E}">
        <p14:creationId xmlns:p14="http://schemas.microsoft.com/office/powerpoint/2010/main" val="4230232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44CE-E701-42B6-A0D7-7BEABDC6247D}"/>
              </a:ext>
            </a:extLst>
          </p:cNvPr>
          <p:cNvSpPr>
            <a:spLocks noGrp="1"/>
          </p:cNvSpPr>
          <p:nvPr>
            <p:ph type="ctrTitle"/>
          </p:nvPr>
        </p:nvSpPr>
        <p:spPr>
          <a:xfrm>
            <a:off x="1214717" y="263244"/>
            <a:ext cx="9144000" cy="1982414"/>
          </a:xfrm>
        </p:spPr>
        <p:txBody>
          <a:bodyPr/>
          <a:lstStyle/>
          <a:p>
            <a:r>
              <a:rPr lang="en-GB" dirty="0"/>
              <a:t>Emotional Intelligence</a:t>
            </a:r>
          </a:p>
        </p:txBody>
      </p:sp>
      <p:pic>
        <p:nvPicPr>
          <p:cNvPr id="4" name="Picture 3">
            <a:extLst>
              <a:ext uri="{FF2B5EF4-FFF2-40B4-BE49-F238E27FC236}">
                <a16:creationId xmlns:a16="http://schemas.microsoft.com/office/drawing/2014/main" id="{B94DD53F-0210-4A53-BCCC-1400A801B13A}"/>
              </a:ext>
            </a:extLst>
          </p:cNvPr>
          <p:cNvPicPr>
            <a:picLocks noChangeAspect="1"/>
          </p:cNvPicPr>
          <p:nvPr/>
        </p:nvPicPr>
        <p:blipFill rotWithShape="1">
          <a:blip r:embed="rId2">
            <a:extLst>
              <a:ext uri="{28A0092B-C50C-407E-A947-70E740481C1C}">
                <a14:useLocalDpi xmlns:a14="http://schemas.microsoft.com/office/drawing/2010/main" val="0"/>
              </a:ext>
            </a:extLst>
          </a:blip>
          <a:srcRect r="8200" b="5389"/>
          <a:stretch/>
        </p:blipFill>
        <p:spPr>
          <a:xfrm>
            <a:off x="4283260" y="2807044"/>
            <a:ext cx="3031941" cy="3365156"/>
          </a:xfrm>
          <a:prstGeom prst="rect">
            <a:avLst/>
          </a:prstGeom>
        </p:spPr>
      </p:pic>
    </p:spTree>
    <p:extLst>
      <p:ext uri="{BB962C8B-B14F-4D97-AF65-F5344CB8AC3E}">
        <p14:creationId xmlns:p14="http://schemas.microsoft.com/office/powerpoint/2010/main" val="104163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F63300-79F7-4B48-A308-59351D37E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693" y="685799"/>
            <a:ext cx="9717741" cy="5109883"/>
          </a:xfrm>
          <a:prstGeom prst="rect">
            <a:avLst/>
          </a:prstGeom>
        </p:spPr>
      </p:pic>
    </p:spTree>
    <p:extLst>
      <p:ext uri="{BB962C8B-B14F-4D97-AF65-F5344CB8AC3E}">
        <p14:creationId xmlns:p14="http://schemas.microsoft.com/office/powerpoint/2010/main" val="9185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9AD6-C455-4F83-856D-9D39F6DD7E36}"/>
              </a:ext>
            </a:extLst>
          </p:cNvPr>
          <p:cNvSpPr>
            <a:spLocks noGrp="1"/>
          </p:cNvSpPr>
          <p:nvPr>
            <p:ph type="title"/>
          </p:nvPr>
        </p:nvSpPr>
        <p:spPr/>
        <p:txBody>
          <a:bodyPr/>
          <a:lstStyle/>
          <a:p>
            <a:r>
              <a:rPr lang="en-GB" b="1" dirty="0"/>
              <a:t>           Key skills to work on to develop EI</a:t>
            </a:r>
            <a:br>
              <a:rPr lang="en-GB" dirty="0"/>
            </a:br>
            <a:endParaRPr lang="en-GB" dirty="0"/>
          </a:p>
        </p:txBody>
      </p:sp>
      <p:sp>
        <p:nvSpPr>
          <p:cNvPr id="3" name="Content Placeholder 2">
            <a:extLst>
              <a:ext uri="{FF2B5EF4-FFF2-40B4-BE49-F238E27FC236}">
                <a16:creationId xmlns:a16="http://schemas.microsoft.com/office/drawing/2014/main" id="{0D23A00E-E18C-4C42-BA71-B74B88BABCD4}"/>
              </a:ext>
            </a:extLst>
          </p:cNvPr>
          <p:cNvSpPr>
            <a:spLocks noGrp="1"/>
          </p:cNvSpPr>
          <p:nvPr>
            <p:ph idx="1"/>
          </p:nvPr>
        </p:nvSpPr>
        <p:spPr/>
        <p:txBody>
          <a:bodyPr/>
          <a:lstStyle/>
          <a:p>
            <a:pPr marL="514350" indent="-514350">
              <a:buAutoNum type="arabicPeriod"/>
            </a:pPr>
            <a:r>
              <a:rPr lang="en-GB" b="1" dirty="0"/>
              <a:t>Perceive emotions in oneself and others</a:t>
            </a:r>
            <a:r>
              <a:rPr lang="en-GB" dirty="0"/>
              <a:t>: emotional awareness</a:t>
            </a:r>
          </a:p>
          <a:p>
            <a:pPr marL="514350" indent="-514350">
              <a:buAutoNum type="arabicPeriod"/>
            </a:pPr>
            <a:r>
              <a:rPr lang="en-GB" b="1" dirty="0"/>
              <a:t>Understanding emotional meanings: </a:t>
            </a:r>
            <a:r>
              <a:rPr lang="en-GB" dirty="0"/>
              <a:t>understanding the patterns and behaviours associated with the display of emotions</a:t>
            </a:r>
          </a:p>
          <a:p>
            <a:pPr marL="514350" indent="-514350">
              <a:buAutoNum type="arabicPeriod"/>
            </a:pPr>
            <a:r>
              <a:rPr lang="en-GB" b="1" dirty="0"/>
              <a:t>Use emotions to facilitate thinking : </a:t>
            </a:r>
            <a:r>
              <a:rPr lang="en-GB" dirty="0"/>
              <a:t>the ability to harness emotions and apply them to tasks like thinking and problem solving.</a:t>
            </a:r>
          </a:p>
          <a:p>
            <a:pPr marL="514350" indent="-514350">
              <a:buAutoNum type="arabicPeriod"/>
            </a:pPr>
            <a:r>
              <a:rPr lang="en-GB" b="1" dirty="0"/>
              <a:t>Managing emotions: </a:t>
            </a:r>
            <a:r>
              <a:rPr lang="en-GB" dirty="0"/>
              <a:t>the ability to regulate your own emotions and the ability to cheer up or calm down another person. </a:t>
            </a:r>
          </a:p>
        </p:txBody>
      </p:sp>
    </p:spTree>
    <p:extLst>
      <p:ext uri="{BB962C8B-B14F-4D97-AF65-F5344CB8AC3E}">
        <p14:creationId xmlns:p14="http://schemas.microsoft.com/office/powerpoint/2010/main" val="357318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E1BE-BA70-4F26-804D-2DEF272FFCB0}"/>
              </a:ext>
            </a:extLst>
          </p:cNvPr>
          <p:cNvSpPr>
            <a:spLocks noGrp="1"/>
          </p:cNvSpPr>
          <p:nvPr>
            <p:ph type="title"/>
          </p:nvPr>
        </p:nvSpPr>
        <p:spPr>
          <a:xfrm>
            <a:off x="524435" y="365125"/>
            <a:ext cx="11308977" cy="1325563"/>
          </a:xfrm>
        </p:spPr>
        <p:txBody>
          <a:bodyPr>
            <a:normAutofit/>
          </a:bodyPr>
          <a:lstStyle/>
          <a:p>
            <a:r>
              <a:rPr lang="en-GB" sz="3600" b="1" dirty="0"/>
              <a:t>Intelligence Quotient Vs Emotional Intelligence Quotient</a:t>
            </a:r>
            <a:br>
              <a:rPr lang="en-GB" sz="3600" b="1" dirty="0"/>
            </a:br>
            <a:r>
              <a:rPr lang="en-GB" sz="3600" b="1" dirty="0"/>
              <a:t>                                  IQ vs. EQ</a:t>
            </a:r>
          </a:p>
        </p:txBody>
      </p:sp>
      <p:sp>
        <p:nvSpPr>
          <p:cNvPr id="7" name="TextBox 6">
            <a:extLst>
              <a:ext uri="{FF2B5EF4-FFF2-40B4-BE49-F238E27FC236}">
                <a16:creationId xmlns:a16="http://schemas.microsoft.com/office/drawing/2014/main" id="{D147FCCD-457D-4655-B095-E22F7C5B0526}"/>
              </a:ext>
            </a:extLst>
          </p:cNvPr>
          <p:cNvSpPr txBox="1"/>
          <p:nvPr/>
        </p:nvSpPr>
        <p:spPr>
          <a:xfrm>
            <a:off x="658907" y="1950748"/>
            <a:ext cx="9695328" cy="1015663"/>
          </a:xfrm>
          <a:prstGeom prst="rect">
            <a:avLst/>
          </a:prstGeom>
          <a:noFill/>
        </p:spPr>
        <p:txBody>
          <a:bodyPr wrap="square">
            <a:spAutoFit/>
          </a:bodyPr>
          <a:lstStyle/>
          <a:p>
            <a:r>
              <a:rPr lang="en-GB" sz="2000" b="1" dirty="0"/>
              <a:t>IQ (Intelligence Quotient): </a:t>
            </a:r>
            <a:r>
              <a:rPr lang="en-GB" sz="2000" dirty="0"/>
              <a:t>This is a score that measures your cognitive abilities, such as your ability to learn, reason, solve problems, and understand complex ideas. IQ tests typically involve solving puzzles, recalling information, and completing analogies.</a:t>
            </a:r>
          </a:p>
        </p:txBody>
      </p:sp>
      <p:sp>
        <p:nvSpPr>
          <p:cNvPr id="9" name="TextBox 8">
            <a:extLst>
              <a:ext uri="{FF2B5EF4-FFF2-40B4-BE49-F238E27FC236}">
                <a16:creationId xmlns:a16="http://schemas.microsoft.com/office/drawing/2014/main" id="{0061FE4C-5D43-4BA7-A405-7AF44713B89E}"/>
              </a:ext>
            </a:extLst>
          </p:cNvPr>
          <p:cNvSpPr txBox="1"/>
          <p:nvPr/>
        </p:nvSpPr>
        <p:spPr>
          <a:xfrm>
            <a:off x="658907" y="3779547"/>
            <a:ext cx="9937375" cy="1323439"/>
          </a:xfrm>
          <a:prstGeom prst="rect">
            <a:avLst/>
          </a:prstGeom>
          <a:noFill/>
        </p:spPr>
        <p:txBody>
          <a:bodyPr wrap="square">
            <a:spAutoFit/>
          </a:bodyPr>
          <a:lstStyle/>
          <a:p>
            <a:r>
              <a:rPr lang="en-GB" sz="2000" b="1" dirty="0"/>
              <a:t>EQ (Emotional Quotient): </a:t>
            </a:r>
            <a:r>
              <a:rPr lang="en-GB" sz="2000" dirty="0"/>
              <a:t>This is a measure of your emotional intelligence, which refers to your ability to understand, use, and manage your own emotions in positive ways to achieve your goals. It also includes your ability to understand, empathize with, and influence the emotions of others.</a:t>
            </a:r>
          </a:p>
        </p:txBody>
      </p:sp>
    </p:spTree>
    <p:extLst>
      <p:ext uri="{BB962C8B-B14F-4D97-AF65-F5344CB8AC3E}">
        <p14:creationId xmlns:p14="http://schemas.microsoft.com/office/powerpoint/2010/main" val="2672977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4CFA81-247B-47D8-AEE3-4ADA570EB06D}"/>
              </a:ext>
            </a:extLst>
          </p:cNvPr>
          <p:cNvSpPr txBox="1"/>
          <p:nvPr/>
        </p:nvSpPr>
        <p:spPr>
          <a:xfrm>
            <a:off x="722780" y="610071"/>
            <a:ext cx="10357596" cy="1015663"/>
          </a:xfrm>
          <a:prstGeom prst="rect">
            <a:avLst/>
          </a:prstGeom>
          <a:noFill/>
        </p:spPr>
        <p:txBody>
          <a:bodyPr wrap="square">
            <a:spAutoFit/>
          </a:bodyPr>
          <a:lstStyle/>
          <a:p>
            <a:r>
              <a:rPr lang="en-GB" sz="2000" dirty="0"/>
              <a:t>Intellectual ability or intelligence quotient (IQ) is not enough on its own to achieve success in life. Undoubtedly, IQ can help one get into university, but your Emotional Intelligence (EI) will help one manage stress and emotions when facing final exams.</a:t>
            </a:r>
          </a:p>
        </p:txBody>
      </p:sp>
      <p:sp>
        <p:nvSpPr>
          <p:cNvPr id="7" name="TextBox 6">
            <a:extLst>
              <a:ext uri="{FF2B5EF4-FFF2-40B4-BE49-F238E27FC236}">
                <a16:creationId xmlns:a16="http://schemas.microsoft.com/office/drawing/2014/main" id="{8DB7D9BA-6478-441A-8F6D-8752B2CD2DD0}"/>
              </a:ext>
            </a:extLst>
          </p:cNvPr>
          <p:cNvSpPr txBox="1"/>
          <p:nvPr/>
        </p:nvSpPr>
        <p:spPr>
          <a:xfrm>
            <a:off x="583266" y="2613392"/>
            <a:ext cx="11025467" cy="1631216"/>
          </a:xfrm>
          <a:prstGeom prst="rect">
            <a:avLst/>
          </a:prstGeom>
          <a:noFill/>
        </p:spPr>
        <p:txBody>
          <a:bodyPr wrap="square">
            <a:spAutoFit/>
          </a:bodyPr>
          <a:lstStyle/>
          <a:p>
            <a:r>
              <a:rPr lang="en-GB" sz="2000" dirty="0"/>
              <a:t>IQ and EI exist in tandem and are most influential when they build off one another.</a:t>
            </a:r>
          </a:p>
          <a:p>
            <a:endParaRPr lang="en-GB" sz="2000" dirty="0"/>
          </a:p>
          <a:p>
            <a:r>
              <a:rPr lang="en-GB" sz="2000" dirty="0"/>
              <a:t>Emotional intelligence is also valuable for leaders who set the tone of their organization. If leaders lack emotional intelligence, it could have more far-reaching consequences, resulting in lower worker engagement and a higher turnover rate.</a:t>
            </a:r>
          </a:p>
        </p:txBody>
      </p:sp>
    </p:spTree>
    <p:extLst>
      <p:ext uri="{BB962C8B-B14F-4D97-AF65-F5344CB8AC3E}">
        <p14:creationId xmlns:p14="http://schemas.microsoft.com/office/powerpoint/2010/main" val="3924513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1B16E0-3440-43DE-AFAC-5A82850299B7}"/>
              </a:ext>
            </a:extLst>
          </p:cNvPr>
          <p:cNvSpPr txBox="1"/>
          <p:nvPr/>
        </p:nvSpPr>
        <p:spPr>
          <a:xfrm>
            <a:off x="797858" y="1562144"/>
            <a:ext cx="10596283" cy="1938992"/>
          </a:xfrm>
          <a:prstGeom prst="rect">
            <a:avLst/>
          </a:prstGeom>
          <a:noFill/>
        </p:spPr>
        <p:txBody>
          <a:bodyPr wrap="square">
            <a:spAutoFit/>
          </a:bodyPr>
          <a:lstStyle/>
          <a:p>
            <a:r>
              <a:rPr lang="en-GB" sz="2000" dirty="0"/>
              <a:t>While one might excel at one’s job technically, if one cannot effectively communicate with one’s team or collaborate with others, those specialized skills will get neglected.</a:t>
            </a:r>
          </a:p>
          <a:p>
            <a:endParaRPr lang="en-GB" sz="2000" dirty="0"/>
          </a:p>
          <a:p>
            <a:r>
              <a:rPr lang="en-GB" sz="2000" dirty="0"/>
              <a:t>By mastering emotional intelligence, one can positively impact anywhere and continue to advance one’s position and career in life. EI is vital when dealing with stressful situations like confrontation, change, and obstacles.</a:t>
            </a:r>
          </a:p>
        </p:txBody>
      </p:sp>
    </p:spTree>
    <p:extLst>
      <p:ext uri="{BB962C8B-B14F-4D97-AF65-F5344CB8AC3E}">
        <p14:creationId xmlns:p14="http://schemas.microsoft.com/office/powerpoint/2010/main" val="882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D44FB8-475D-49D9-AAF8-76265F38061C}"/>
              </a:ext>
            </a:extLst>
          </p:cNvPr>
          <p:cNvSpPr txBox="1"/>
          <p:nvPr/>
        </p:nvSpPr>
        <p:spPr>
          <a:xfrm>
            <a:off x="806824" y="221297"/>
            <a:ext cx="9964270" cy="2862322"/>
          </a:xfrm>
          <a:prstGeom prst="rect">
            <a:avLst/>
          </a:prstGeom>
          <a:noFill/>
        </p:spPr>
        <p:txBody>
          <a:bodyPr wrap="square">
            <a:spAutoFit/>
          </a:bodyPr>
          <a:lstStyle/>
          <a:p>
            <a:r>
              <a:rPr lang="en-GB" sz="2000" dirty="0"/>
              <a:t>Emotional intelligence helps one build stronger relationships, succeed at work or school, and achieve one’s career and personal goals, as well as reduce group stress, defuse conflict, and enhance job satisfaction.</a:t>
            </a:r>
          </a:p>
          <a:p>
            <a:endParaRPr lang="en-GB" sz="2000" dirty="0"/>
          </a:p>
          <a:p>
            <a:r>
              <a:rPr lang="en-GB" sz="2000" dirty="0"/>
              <a:t>It can also help connect with one’s inner feelings, turn purpose into action, and make informed decisions about what matters most to oneself.</a:t>
            </a:r>
          </a:p>
          <a:p>
            <a:endParaRPr lang="en-GB" sz="2000" dirty="0"/>
          </a:p>
          <a:p>
            <a:r>
              <a:rPr lang="en-GB" sz="2000" dirty="0"/>
              <a:t>During these times, it is essential to remember to practice kindness, and being in touch with our emotions can help us do just that.</a:t>
            </a:r>
          </a:p>
        </p:txBody>
      </p:sp>
      <p:pic>
        <p:nvPicPr>
          <p:cNvPr id="4" name="Picture 3">
            <a:extLst>
              <a:ext uri="{FF2B5EF4-FFF2-40B4-BE49-F238E27FC236}">
                <a16:creationId xmlns:a16="http://schemas.microsoft.com/office/drawing/2014/main" id="{AD2FF5B3-ACFD-4C34-A075-2F340065F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350" y="3346415"/>
            <a:ext cx="6770744" cy="3290288"/>
          </a:xfrm>
          <a:prstGeom prst="rect">
            <a:avLst/>
          </a:prstGeom>
        </p:spPr>
      </p:pic>
    </p:spTree>
    <p:extLst>
      <p:ext uri="{BB962C8B-B14F-4D97-AF65-F5344CB8AC3E}">
        <p14:creationId xmlns:p14="http://schemas.microsoft.com/office/powerpoint/2010/main" val="134712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6687DA-F938-4BC2-BB52-46127B00C510}"/>
              </a:ext>
            </a:extLst>
          </p:cNvPr>
          <p:cNvSpPr txBox="1"/>
          <p:nvPr/>
        </p:nvSpPr>
        <p:spPr>
          <a:xfrm>
            <a:off x="440391" y="454097"/>
            <a:ext cx="9913844" cy="1938992"/>
          </a:xfrm>
          <a:prstGeom prst="rect">
            <a:avLst/>
          </a:prstGeom>
          <a:noFill/>
        </p:spPr>
        <p:txBody>
          <a:bodyPr wrap="square">
            <a:spAutoFit/>
          </a:bodyPr>
          <a:lstStyle/>
          <a:p>
            <a:r>
              <a:rPr lang="en-GB" sz="2000" b="1" dirty="0"/>
              <a:t>Are IQ and EQ Important?</a:t>
            </a:r>
          </a:p>
          <a:p>
            <a:endParaRPr lang="en-GB" sz="2000" dirty="0"/>
          </a:p>
          <a:p>
            <a:r>
              <a:rPr lang="en-GB" sz="2000" dirty="0"/>
              <a:t>Both IQ and EQ can be important for success in life. IQ can help you excel in academic settings and certain careers that require strong cognitive skills. EQ can help you navigate social situations, build strong relationships, and manage stress effectively.  Some research suggests that EQ may even be more important than IQ for success in many careers.</a:t>
            </a:r>
          </a:p>
        </p:txBody>
      </p:sp>
      <p:sp>
        <p:nvSpPr>
          <p:cNvPr id="7" name="TextBox 6">
            <a:extLst>
              <a:ext uri="{FF2B5EF4-FFF2-40B4-BE49-F238E27FC236}">
                <a16:creationId xmlns:a16="http://schemas.microsoft.com/office/drawing/2014/main" id="{5105D0D1-A7D5-4C46-A9EA-EA30C9D19AF4}"/>
              </a:ext>
            </a:extLst>
          </p:cNvPr>
          <p:cNvSpPr txBox="1"/>
          <p:nvPr/>
        </p:nvSpPr>
        <p:spPr>
          <a:xfrm>
            <a:off x="440391" y="3243027"/>
            <a:ext cx="9507070" cy="2554545"/>
          </a:xfrm>
          <a:prstGeom prst="rect">
            <a:avLst/>
          </a:prstGeom>
          <a:noFill/>
        </p:spPr>
        <p:txBody>
          <a:bodyPr wrap="square">
            <a:spAutoFit/>
          </a:bodyPr>
          <a:lstStyle/>
          <a:p>
            <a:r>
              <a:rPr lang="en-GB" sz="2000" b="1" dirty="0"/>
              <a:t>Can You Improve Your IQ or EQ?</a:t>
            </a:r>
          </a:p>
          <a:p>
            <a:endParaRPr lang="en-GB" sz="2000" dirty="0"/>
          </a:p>
          <a:p>
            <a:r>
              <a:rPr lang="en-GB" sz="2000" dirty="0"/>
              <a:t>There is some debate about whether IQ can be significantly improved. However, there is evidence that you can develop your EQ skills through various techniques, such as mindfulness training, cognitive </a:t>
            </a:r>
            <a:r>
              <a:rPr lang="en-GB" sz="2000" dirty="0" err="1"/>
              <a:t>behavioral</a:t>
            </a:r>
            <a:r>
              <a:rPr lang="en-GB" sz="2000" dirty="0"/>
              <a:t> therapy, and social skills training.</a:t>
            </a:r>
          </a:p>
          <a:p>
            <a:endParaRPr lang="en-GB" sz="2000" dirty="0"/>
          </a:p>
          <a:p>
            <a:r>
              <a:rPr lang="en-GB" sz="2000" dirty="0"/>
              <a:t>Overall, both IQ and EQ are important aspects of intelligence. While they measure different abilities, they can both contribute to your overall success and well-being</a:t>
            </a:r>
          </a:p>
        </p:txBody>
      </p:sp>
    </p:spTree>
    <p:extLst>
      <p:ext uri="{BB962C8B-B14F-4D97-AF65-F5344CB8AC3E}">
        <p14:creationId xmlns:p14="http://schemas.microsoft.com/office/powerpoint/2010/main" val="303271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1D0F56-C87A-4F82-8973-3C939B51D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077" y="1317812"/>
            <a:ext cx="10287000" cy="4572000"/>
          </a:xfrm>
          <a:prstGeom prst="rect">
            <a:avLst/>
          </a:prstGeom>
        </p:spPr>
      </p:pic>
    </p:spTree>
    <p:extLst>
      <p:ext uri="{BB962C8B-B14F-4D97-AF65-F5344CB8AC3E}">
        <p14:creationId xmlns:p14="http://schemas.microsoft.com/office/powerpoint/2010/main" val="2552695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0F073C-1FDE-46D4-8D44-861DA631C50B}"/>
              </a:ext>
            </a:extLst>
          </p:cNvPr>
          <p:cNvSpPr txBox="1"/>
          <p:nvPr/>
        </p:nvSpPr>
        <p:spPr>
          <a:xfrm>
            <a:off x="658905" y="1566225"/>
            <a:ext cx="10529047" cy="4093428"/>
          </a:xfrm>
          <a:prstGeom prst="rect">
            <a:avLst/>
          </a:prstGeom>
          <a:noFill/>
        </p:spPr>
        <p:txBody>
          <a:bodyPr wrap="square">
            <a:spAutoFit/>
          </a:bodyPr>
          <a:lstStyle/>
          <a:p>
            <a:pPr marL="457200" indent="-457200">
              <a:buAutoNum type="arabicPeriod"/>
            </a:pPr>
            <a:r>
              <a:rPr lang="en-GB" sz="2000" b="1" dirty="0"/>
              <a:t>Self-awareness</a:t>
            </a:r>
          </a:p>
          <a:p>
            <a:endParaRPr lang="en-GB" sz="2000" b="1" dirty="0"/>
          </a:p>
          <a:p>
            <a:r>
              <a:rPr lang="en-GB" sz="2000" dirty="0"/>
              <a:t>Self-awareness is knowing what you are feeling when you are feeling it.</a:t>
            </a:r>
          </a:p>
          <a:p>
            <a:endParaRPr lang="en-GB" sz="2000" dirty="0"/>
          </a:p>
          <a:p>
            <a:r>
              <a:rPr lang="en-GB" sz="2000" dirty="0"/>
              <a:t>Developing self-awareness requires tuning in to your true feelings. If you can recognise and evaluate your emotions, you can manage them. The ability to recognise an emotion as it happens is the key.</a:t>
            </a:r>
          </a:p>
          <a:p>
            <a:endParaRPr lang="en-GB" sz="2000" dirty="0"/>
          </a:p>
          <a:p>
            <a:r>
              <a:rPr lang="en-GB" sz="2000" dirty="0"/>
              <a:t>Self-aware people recognise that there is a powerful connection between the things they feel and the way that they behave.</a:t>
            </a:r>
          </a:p>
          <a:p>
            <a:endParaRPr lang="en-GB" sz="2000" dirty="0"/>
          </a:p>
          <a:p>
            <a:r>
              <a:rPr lang="en-GB" sz="2000" dirty="0"/>
              <a:t>Self-aware people are able to identify and value their strengths and be realistic about their limitations. They can also learn from their interactions and are open to new experiences and information.</a:t>
            </a:r>
          </a:p>
        </p:txBody>
      </p:sp>
    </p:spTree>
    <p:extLst>
      <p:ext uri="{BB962C8B-B14F-4D97-AF65-F5344CB8AC3E}">
        <p14:creationId xmlns:p14="http://schemas.microsoft.com/office/powerpoint/2010/main" val="3048912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C913AA-3EFB-4440-AC02-860CB0DD9190}"/>
              </a:ext>
            </a:extLst>
          </p:cNvPr>
          <p:cNvSpPr txBox="1"/>
          <p:nvPr/>
        </p:nvSpPr>
        <p:spPr>
          <a:xfrm>
            <a:off x="806823" y="1723508"/>
            <a:ext cx="10797989" cy="2246769"/>
          </a:xfrm>
          <a:prstGeom prst="rect">
            <a:avLst/>
          </a:prstGeom>
          <a:noFill/>
        </p:spPr>
        <p:txBody>
          <a:bodyPr wrap="square">
            <a:spAutoFit/>
          </a:bodyPr>
          <a:lstStyle/>
          <a:p>
            <a:r>
              <a:rPr lang="en-GB" sz="2000" b="1" dirty="0"/>
              <a:t>2. Self-regulation</a:t>
            </a:r>
          </a:p>
          <a:p>
            <a:endParaRPr lang="en-GB" sz="2000" dirty="0"/>
          </a:p>
          <a:p>
            <a:r>
              <a:rPr lang="en-GB" sz="2000" dirty="0"/>
              <a:t>Self-regulation is the skill of expressing your emotions at the right time, in the right place, and in the right way.</a:t>
            </a:r>
          </a:p>
          <a:p>
            <a:endParaRPr lang="en-GB" sz="2000" dirty="0"/>
          </a:p>
          <a:p>
            <a:r>
              <a:rPr lang="en-GB" sz="2000" dirty="0"/>
              <a:t>High self-regulation enables you to control your behaviour, emotions and thoughts in the pursuit of your long term goals and in ways which are consistent with your deepest held values.</a:t>
            </a:r>
          </a:p>
        </p:txBody>
      </p:sp>
    </p:spTree>
    <p:extLst>
      <p:ext uri="{BB962C8B-B14F-4D97-AF65-F5344CB8AC3E}">
        <p14:creationId xmlns:p14="http://schemas.microsoft.com/office/powerpoint/2010/main" val="198367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19E9-1FE2-4170-95DA-44890240697C}"/>
              </a:ext>
            </a:extLst>
          </p:cNvPr>
          <p:cNvSpPr>
            <a:spLocks noGrp="1"/>
          </p:cNvSpPr>
          <p:nvPr>
            <p:ph type="title"/>
          </p:nvPr>
        </p:nvSpPr>
        <p:spPr/>
        <p:txBody>
          <a:bodyPr/>
          <a:lstStyle/>
          <a:p>
            <a:r>
              <a:rPr lang="en-GB" dirty="0"/>
              <a:t>Learning outcomes</a:t>
            </a:r>
          </a:p>
        </p:txBody>
      </p:sp>
      <p:sp>
        <p:nvSpPr>
          <p:cNvPr id="3" name="Content Placeholder 2">
            <a:extLst>
              <a:ext uri="{FF2B5EF4-FFF2-40B4-BE49-F238E27FC236}">
                <a16:creationId xmlns:a16="http://schemas.microsoft.com/office/drawing/2014/main" id="{4658433C-C331-401F-8EAF-0F063B1F4759}"/>
              </a:ext>
            </a:extLst>
          </p:cNvPr>
          <p:cNvSpPr>
            <a:spLocks noGrp="1"/>
          </p:cNvSpPr>
          <p:nvPr>
            <p:ph idx="1"/>
          </p:nvPr>
        </p:nvSpPr>
        <p:spPr>
          <a:xfrm>
            <a:off x="663388" y="2282825"/>
            <a:ext cx="11277600" cy="4351338"/>
          </a:xfrm>
        </p:spPr>
        <p:txBody>
          <a:bodyPr/>
          <a:lstStyle/>
          <a:p>
            <a:r>
              <a:rPr lang="en-GB" dirty="0"/>
              <a:t>Basic understanding or the review of emotional intelligence</a:t>
            </a:r>
          </a:p>
          <a:p>
            <a:r>
              <a:rPr lang="en-GB" dirty="0"/>
              <a:t>An understanding of how emotions affects relationships, work performance and your leadership development.</a:t>
            </a:r>
          </a:p>
          <a:p>
            <a:r>
              <a:rPr lang="en-GB" dirty="0"/>
              <a:t>Practical skills that you can use immediately to support you with your ongoing personal development</a:t>
            </a:r>
          </a:p>
        </p:txBody>
      </p:sp>
    </p:spTree>
    <p:extLst>
      <p:ext uri="{BB962C8B-B14F-4D97-AF65-F5344CB8AC3E}">
        <p14:creationId xmlns:p14="http://schemas.microsoft.com/office/powerpoint/2010/main" val="3871951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F9EBAA-5CB5-4A73-B151-69F0E502E6A3}"/>
              </a:ext>
            </a:extLst>
          </p:cNvPr>
          <p:cNvSpPr txBox="1"/>
          <p:nvPr/>
        </p:nvSpPr>
        <p:spPr>
          <a:xfrm>
            <a:off x="475130" y="1738317"/>
            <a:ext cx="11241740" cy="2862322"/>
          </a:xfrm>
          <a:prstGeom prst="rect">
            <a:avLst/>
          </a:prstGeom>
          <a:noFill/>
        </p:spPr>
        <p:txBody>
          <a:bodyPr wrap="square">
            <a:spAutoFit/>
          </a:bodyPr>
          <a:lstStyle/>
          <a:p>
            <a:r>
              <a:rPr lang="en-GB" sz="2000" b="1" dirty="0"/>
              <a:t>Self-regulation Development Strategies</a:t>
            </a:r>
          </a:p>
          <a:p>
            <a:endParaRPr lang="en-GB" sz="2000" dirty="0"/>
          </a:p>
          <a:p>
            <a:r>
              <a:rPr lang="en-GB" sz="2000" b="1" dirty="0"/>
              <a:t>Mindfulness</a:t>
            </a:r>
          </a:p>
          <a:p>
            <a:endParaRPr lang="en-GB" sz="2000" dirty="0"/>
          </a:p>
          <a:p>
            <a:r>
              <a:rPr lang="en-GB" sz="2000" dirty="0"/>
              <a:t>“The awareness that arises from paying attention, on purpose, in the present moment and non-judgementally.” ~ Jon </a:t>
            </a:r>
            <a:r>
              <a:rPr lang="en-GB" sz="2000" dirty="0" err="1"/>
              <a:t>Kabbat</a:t>
            </a:r>
            <a:r>
              <a:rPr lang="en-GB" sz="2000" dirty="0"/>
              <a:t>-Zinn</a:t>
            </a:r>
          </a:p>
          <a:p>
            <a:endParaRPr lang="en-GB" sz="2000" dirty="0"/>
          </a:p>
          <a:p>
            <a:r>
              <a:rPr lang="en-GB" sz="2000" dirty="0"/>
              <a:t>Practices such as mindful breathing and gratitude enable us to connect with the space between stimulus and response leading to making appropriate choices in any situation.</a:t>
            </a:r>
          </a:p>
        </p:txBody>
      </p:sp>
    </p:spTree>
    <p:extLst>
      <p:ext uri="{BB962C8B-B14F-4D97-AF65-F5344CB8AC3E}">
        <p14:creationId xmlns:p14="http://schemas.microsoft.com/office/powerpoint/2010/main" val="3937135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B415D3-2E0F-4DDF-B76C-21B925737AFE}"/>
              </a:ext>
            </a:extLst>
          </p:cNvPr>
          <p:cNvSpPr txBox="1"/>
          <p:nvPr/>
        </p:nvSpPr>
        <p:spPr>
          <a:xfrm>
            <a:off x="697006" y="1930603"/>
            <a:ext cx="10797988" cy="2246769"/>
          </a:xfrm>
          <a:prstGeom prst="rect">
            <a:avLst/>
          </a:prstGeom>
          <a:noFill/>
        </p:spPr>
        <p:txBody>
          <a:bodyPr wrap="square">
            <a:spAutoFit/>
          </a:bodyPr>
          <a:lstStyle/>
          <a:p>
            <a:r>
              <a:rPr lang="en-GB" sz="2000" b="1" dirty="0"/>
              <a:t>Cognitive Re-appraisal</a:t>
            </a:r>
          </a:p>
          <a:p>
            <a:endParaRPr lang="en-GB" sz="2000" dirty="0"/>
          </a:p>
          <a:p>
            <a:r>
              <a:rPr lang="en-GB" sz="2000" dirty="0"/>
              <a:t>This involves choosing to change your thought patterns. This is done by reinterpreting a situation in order to change your emotional reaction to it.</a:t>
            </a:r>
          </a:p>
          <a:p>
            <a:endParaRPr lang="en-GB" sz="2000" dirty="0"/>
          </a:p>
          <a:p>
            <a:r>
              <a:rPr lang="en-GB" sz="2000" dirty="0"/>
              <a:t>Your partner showing up late does not imply that they don’t respect you; s/he may not respect time</a:t>
            </a:r>
          </a:p>
          <a:p>
            <a:r>
              <a:rPr lang="en-GB" sz="2000" dirty="0"/>
              <a:t>Your child’s outburst may not be manipulation, but an inability to contain his/her fear</a:t>
            </a:r>
          </a:p>
        </p:txBody>
      </p:sp>
    </p:spTree>
    <p:extLst>
      <p:ext uri="{BB962C8B-B14F-4D97-AF65-F5344CB8AC3E}">
        <p14:creationId xmlns:p14="http://schemas.microsoft.com/office/powerpoint/2010/main" val="1041523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609529-F3B3-4007-A0DA-DB4DE60C814E}"/>
              </a:ext>
            </a:extLst>
          </p:cNvPr>
          <p:cNvSpPr txBox="1"/>
          <p:nvPr/>
        </p:nvSpPr>
        <p:spPr>
          <a:xfrm>
            <a:off x="443753" y="596676"/>
            <a:ext cx="10515600" cy="3477875"/>
          </a:xfrm>
          <a:prstGeom prst="rect">
            <a:avLst/>
          </a:prstGeom>
          <a:noFill/>
        </p:spPr>
        <p:txBody>
          <a:bodyPr wrap="square">
            <a:spAutoFit/>
          </a:bodyPr>
          <a:lstStyle/>
          <a:p>
            <a:r>
              <a:rPr lang="en-GB" sz="2000" b="1" dirty="0"/>
              <a:t>Acceptance</a:t>
            </a:r>
          </a:p>
          <a:p>
            <a:endParaRPr lang="en-GB" sz="2000" dirty="0"/>
          </a:p>
          <a:p>
            <a:r>
              <a:rPr lang="en-GB" sz="2000" dirty="0"/>
              <a:t>Sometimes situations cannot be changed or really are beyond our control. Acceptance is a powerful way to manage our emotions without needing to ruminate endlessly or sustain strong emotion for longer than is necessary.</a:t>
            </a:r>
          </a:p>
          <a:p>
            <a:endParaRPr lang="en-GB" sz="2000" b="1" dirty="0"/>
          </a:p>
          <a:p>
            <a:r>
              <a:rPr lang="en-GB" sz="2000" b="1" dirty="0"/>
              <a:t>Problem Solving</a:t>
            </a:r>
          </a:p>
          <a:p>
            <a:endParaRPr lang="en-GB" sz="2000" dirty="0"/>
          </a:p>
          <a:p>
            <a:r>
              <a:rPr lang="en-GB" sz="2000" dirty="0"/>
              <a:t>During a challenge, calmly looking at options and being creative with solutions is often a very empowering expression. Our thoughts are present- and future-focused and being constructive can go a long way to easing anxiety, reducing worry, avoiding distracting, or suppressing.</a:t>
            </a:r>
          </a:p>
        </p:txBody>
      </p:sp>
    </p:spTree>
    <p:extLst>
      <p:ext uri="{BB962C8B-B14F-4D97-AF65-F5344CB8AC3E}">
        <p14:creationId xmlns:p14="http://schemas.microsoft.com/office/powerpoint/2010/main" val="1295562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07E03E-9303-451A-BF2F-C399A32545BB}"/>
              </a:ext>
            </a:extLst>
          </p:cNvPr>
          <p:cNvSpPr txBox="1"/>
          <p:nvPr/>
        </p:nvSpPr>
        <p:spPr>
          <a:xfrm>
            <a:off x="441512" y="411085"/>
            <a:ext cx="10663517" cy="2862322"/>
          </a:xfrm>
          <a:prstGeom prst="rect">
            <a:avLst/>
          </a:prstGeom>
          <a:noFill/>
        </p:spPr>
        <p:txBody>
          <a:bodyPr wrap="square">
            <a:spAutoFit/>
          </a:bodyPr>
          <a:lstStyle/>
          <a:p>
            <a:r>
              <a:rPr lang="en-GB" sz="2000" b="1" dirty="0"/>
              <a:t>3. Motivation</a:t>
            </a:r>
          </a:p>
          <a:p>
            <a:endParaRPr lang="en-GB" sz="2000" dirty="0"/>
          </a:p>
          <a:p>
            <a:r>
              <a:rPr lang="en-GB" sz="2000" dirty="0"/>
              <a:t>Delaying gratification to pursue important goals and persevering when faced with setbacks or frustrations.</a:t>
            </a:r>
          </a:p>
          <a:p>
            <a:endParaRPr lang="en-GB" sz="2000" dirty="0"/>
          </a:p>
          <a:p>
            <a:r>
              <a:rPr lang="en-GB" sz="2000" dirty="0"/>
              <a:t>Emotionally intelligent people are intrinsically motivated and are interested in taking actions motivated by their inner needs and goals more than external rewards such as fame or wealth.</a:t>
            </a:r>
          </a:p>
          <a:p>
            <a:endParaRPr lang="en-GB" sz="2000" dirty="0"/>
          </a:p>
          <a:p>
            <a:r>
              <a:rPr lang="en-GB" sz="2000" dirty="0"/>
              <a:t>They tend to set goals, need to achieve, and look for ways to do things better.</a:t>
            </a:r>
          </a:p>
        </p:txBody>
      </p:sp>
      <p:pic>
        <p:nvPicPr>
          <p:cNvPr id="5" name="Picture 4">
            <a:extLst>
              <a:ext uri="{FF2B5EF4-FFF2-40B4-BE49-F238E27FC236}">
                <a16:creationId xmlns:a16="http://schemas.microsoft.com/office/drawing/2014/main" id="{7E413381-DB41-4823-8076-F890234193C3}"/>
              </a:ext>
            </a:extLst>
          </p:cNvPr>
          <p:cNvPicPr>
            <a:picLocks noChangeAspect="1"/>
          </p:cNvPicPr>
          <p:nvPr/>
        </p:nvPicPr>
        <p:blipFill rotWithShape="1">
          <a:blip r:embed="rId2">
            <a:extLst>
              <a:ext uri="{28A0092B-C50C-407E-A947-70E740481C1C}">
                <a14:useLocalDpi xmlns:a14="http://schemas.microsoft.com/office/drawing/2010/main" val="0"/>
              </a:ext>
            </a:extLst>
          </a:blip>
          <a:srcRect r="2690" b="7843"/>
          <a:stretch/>
        </p:blipFill>
        <p:spPr>
          <a:xfrm>
            <a:off x="2552699" y="3964982"/>
            <a:ext cx="6441141" cy="2097741"/>
          </a:xfrm>
          <a:prstGeom prst="rect">
            <a:avLst/>
          </a:prstGeom>
        </p:spPr>
      </p:pic>
    </p:spTree>
    <p:extLst>
      <p:ext uri="{BB962C8B-B14F-4D97-AF65-F5344CB8AC3E}">
        <p14:creationId xmlns:p14="http://schemas.microsoft.com/office/powerpoint/2010/main" val="2360797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5FFBF4-5202-42EF-988E-1853455937A6}"/>
              </a:ext>
            </a:extLst>
          </p:cNvPr>
          <p:cNvSpPr txBox="1"/>
          <p:nvPr/>
        </p:nvSpPr>
        <p:spPr>
          <a:xfrm>
            <a:off x="470647" y="647797"/>
            <a:ext cx="10650071" cy="5016758"/>
          </a:xfrm>
          <a:prstGeom prst="rect">
            <a:avLst/>
          </a:prstGeom>
          <a:noFill/>
        </p:spPr>
        <p:txBody>
          <a:bodyPr wrap="square">
            <a:spAutoFit/>
          </a:bodyPr>
          <a:lstStyle/>
          <a:p>
            <a:r>
              <a:rPr lang="en-GB" sz="2000" dirty="0"/>
              <a:t>Personal motivation requires </a:t>
            </a:r>
            <a:r>
              <a:rPr lang="en-GB" sz="2000" b="1" dirty="0"/>
              <a:t>clear goals </a:t>
            </a:r>
            <a:r>
              <a:rPr lang="en-GB" sz="2000" dirty="0"/>
              <a:t>and a </a:t>
            </a:r>
            <a:r>
              <a:rPr lang="en-GB" sz="2000" b="1" dirty="0"/>
              <a:t>positive attitude</a:t>
            </a:r>
            <a:r>
              <a:rPr lang="en-GB" sz="2000" dirty="0"/>
              <a:t>. We must ready ourselves in order to act on opportunities. Regardless of whether you have a predisposition to a positive or a negative attitude, you can, with effort and practice, think more positively.</a:t>
            </a:r>
          </a:p>
          <a:p>
            <a:endParaRPr lang="en-GB" sz="2000" dirty="0"/>
          </a:p>
          <a:p>
            <a:endParaRPr lang="en-GB" sz="2000" dirty="0"/>
          </a:p>
          <a:p>
            <a:endParaRPr lang="en-GB" sz="2000" dirty="0"/>
          </a:p>
          <a:p>
            <a:pPr marL="342900" indent="-342900">
              <a:buFont typeface="Arial" panose="020B0604020202020204" pitchFamily="34" charset="0"/>
              <a:buChar char="•"/>
            </a:pPr>
            <a:r>
              <a:rPr lang="en-GB" sz="2000" dirty="0"/>
              <a:t>People with greater emotional intelligence experience hope and optimism more often than those with less emotional intelligence.</a:t>
            </a:r>
          </a:p>
          <a:p>
            <a:endParaRPr lang="en-GB" sz="2000" dirty="0"/>
          </a:p>
          <a:p>
            <a:pPr marL="342900" indent="-342900">
              <a:buFont typeface="Arial" panose="020B0604020202020204" pitchFamily="34" charset="0"/>
              <a:buChar char="•"/>
            </a:pPr>
            <a:r>
              <a:rPr lang="en-GB" sz="2000" dirty="0"/>
              <a:t>Motivated people have less emotional stress.</a:t>
            </a:r>
          </a:p>
          <a:p>
            <a:endParaRPr lang="en-GB" sz="2000" dirty="0"/>
          </a:p>
          <a:p>
            <a:pPr marL="342900" indent="-342900">
              <a:buFont typeface="Arial" panose="020B0604020202020204" pitchFamily="34" charset="0"/>
              <a:buChar char="•"/>
            </a:pPr>
            <a:r>
              <a:rPr lang="en-GB" sz="2000" dirty="0"/>
              <a:t>Optimism protects people from apathy and depression. It can also keep people from blaming failure on a personal trait that cannot be changed.</a:t>
            </a:r>
          </a:p>
          <a:p>
            <a:endParaRPr lang="en-GB" sz="2000" dirty="0"/>
          </a:p>
          <a:p>
            <a:pPr marL="342900" indent="-342900">
              <a:buFont typeface="Wingdings" panose="05000000000000000000" pitchFamily="2" charset="2"/>
              <a:buChar char="v"/>
            </a:pPr>
            <a:r>
              <a:rPr lang="en-GB" sz="2000" dirty="0"/>
              <a:t>If you catch negative thoughts as they occur, you can re-frame them in more positive terms which can help you achieve your goals.</a:t>
            </a:r>
          </a:p>
        </p:txBody>
      </p:sp>
    </p:spTree>
    <p:extLst>
      <p:ext uri="{BB962C8B-B14F-4D97-AF65-F5344CB8AC3E}">
        <p14:creationId xmlns:p14="http://schemas.microsoft.com/office/powerpoint/2010/main" val="3324537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AE3868-3F4A-452B-8331-FC1DB8A7BB98}"/>
              </a:ext>
            </a:extLst>
          </p:cNvPr>
          <p:cNvSpPr txBox="1"/>
          <p:nvPr/>
        </p:nvSpPr>
        <p:spPr>
          <a:xfrm>
            <a:off x="441511" y="1008146"/>
            <a:ext cx="11308977" cy="2862322"/>
          </a:xfrm>
          <a:prstGeom prst="rect">
            <a:avLst/>
          </a:prstGeom>
          <a:noFill/>
        </p:spPr>
        <p:txBody>
          <a:bodyPr wrap="square">
            <a:spAutoFit/>
          </a:bodyPr>
          <a:lstStyle/>
          <a:p>
            <a:r>
              <a:rPr lang="en-GB" sz="2000" b="1" dirty="0"/>
              <a:t>4. Empathy</a:t>
            </a:r>
          </a:p>
          <a:p>
            <a:endParaRPr lang="en-GB" sz="2000" dirty="0"/>
          </a:p>
          <a:p>
            <a:r>
              <a:rPr lang="en-GB" sz="2000" dirty="0"/>
              <a:t>Empathy is sensing what others are feeling and seeing other perspectives.</a:t>
            </a:r>
          </a:p>
          <a:p>
            <a:endParaRPr lang="en-GB" sz="2000" dirty="0"/>
          </a:p>
          <a:p>
            <a:r>
              <a:rPr lang="en-GB" sz="2000" dirty="0"/>
              <a:t>Empathy is the ability to recognise another’s emotional state. The more skilful you are at discerning the feelings behind others’ signals, the better you can control the signals you send.</a:t>
            </a:r>
          </a:p>
          <a:p>
            <a:endParaRPr lang="en-GB" sz="2000" dirty="0"/>
          </a:p>
          <a:p>
            <a:r>
              <a:rPr lang="en-GB" sz="2000" dirty="0"/>
              <a:t>Empathy involves listening carefully, picking up on what people are truly saying, and responding accordingly. Stephen Covey describes empathy as listening for emotion, which in turn makes people feel understood.</a:t>
            </a:r>
          </a:p>
        </p:txBody>
      </p:sp>
    </p:spTree>
    <p:extLst>
      <p:ext uri="{BB962C8B-B14F-4D97-AF65-F5344CB8AC3E}">
        <p14:creationId xmlns:p14="http://schemas.microsoft.com/office/powerpoint/2010/main" val="372972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601B2-B58D-4DB0-AB9A-9359DB9713CF}"/>
              </a:ext>
            </a:extLst>
          </p:cNvPr>
          <p:cNvSpPr txBox="1"/>
          <p:nvPr/>
        </p:nvSpPr>
        <p:spPr>
          <a:xfrm>
            <a:off x="847165" y="806440"/>
            <a:ext cx="10717306" cy="5016758"/>
          </a:xfrm>
          <a:prstGeom prst="rect">
            <a:avLst/>
          </a:prstGeom>
          <a:noFill/>
        </p:spPr>
        <p:txBody>
          <a:bodyPr wrap="square">
            <a:spAutoFit/>
          </a:bodyPr>
          <a:lstStyle/>
          <a:p>
            <a:r>
              <a:rPr lang="en-GB" sz="2000" b="1" dirty="0"/>
              <a:t>To be more effective when being empathetic, try these techniques:</a:t>
            </a:r>
          </a:p>
          <a:p>
            <a:endParaRPr lang="en-GB" sz="2000" dirty="0"/>
          </a:p>
          <a:p>
            <a:r>
              <a:rPr lang="en-GB" sz="2000" b="1" dirty="0"/>
              <a:t>Recognise your own bias</a:t>
            </a:r>
          </a:p>
          <a:p>
            <a:endParaRPr lang="en-GB" sz="2000" dirty="0"/>
          </a:p>
          <a:p>
            <a:r>
              <a:rPr lang="en-GB" sz="2000" dirty="0"/>
              <a:t>People who are angry or in a bad mood notice another person’s bad mood more readily than another person’s good mood.</a:t>
            </a:r>
          </a:p>
          <a:p>
            <a:endParaRPr lang="en-GB" sz="2000" b="1" dirty="0"/>
          </a:p>
          <a:p>
            <a:r>
              <a:rPr lang="en-GB" sz="2000" b="1" dirty="0"/>
              <a:t>Put aside your own feelings</a:t>
            </a:r>
          </a:p>
          <a:p>
            <a:endParaRPr lang="en-GB" sz="2000" dirty="0"/>
          </a:p>
          <a:p>
            <a:r>
              <a:rPr lang="en-GB" sz="2000" dirty="0"/>
              <a:t>When you have your own “emotional agenda,” it interferes with your ability to empathise with other people’s feelings.</a:t>
            </a:r>
          </a:p>
          <a:p>
            <a:endParaRPr lang="en-GB" sz="2000" dirty="0"/>
          </a:p>
          <a:p>
            <a:r>
              <a:rPr lang="en-GB" sz="2000" b="1" dirty="0"/>
              <a:t>Be attentive to cues</a:t>
            </a:r>
          </a:p>
          <a:p>
            <a:endParaRPr lang="en-GB" sz="2000" dirty="0"/>
          </a:p>
          <a:p>
            <a:r>
              <a:rPr lang="en-GB" sz="2000" dirty="0"/>
              <a:t>Tell people what you notice, and ask for confirmation of what you’re sensing. </a:t>
            </a:r>
          </a:p>
          <a:p>
            <a:endParaRPr lang="en-GB" sz="2000" dirty="0"/>
          </a:p>
        </p:txBody>
      </p:sp>
    </p:spTree>
    <p:extLst>
      <p:ext uri="{BB962C8B-B14F-4D97-AF65-F5344CB8AC3E}">
        <p14:creationId xmlns:p14="http://schemas.microsoft.com/office/powerpoint/2010/main" val="1419530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3D4456-9D12-412B-B854-BB44CC3FA5AB}"/>
              </a:ext>
            </a:extLst>
          </p:cNvPr>
          <p:cNvSpPr txBox="1"/>
          <p:nvPr/>
        </p:nvSpPr>
        <p:spPr>
          <a:xfrm>
            <a:off x="242045" y="745903"/>
            <a:ext cx="10367683" cy="2246769"/>
          </a:xfrm>
          <a:prstGeom prst="rect">
            <a:avLst/>
          </a:prstGeom>
          <a:noFill/>
        </p:spPr>
        <p:txBody>
          <a:bodyPr wrap="square">
            <a:spAutoFit/>
          </a:bodyPr>
          <a:lstStyle/>
          <a:p>
            <a:r>
              <a:rPr lang="en-GB" sz="2000" b="1" dirty="0"/>
              <a:t>5. Social Skills</a:t>
            </a:r>
          </a:p>
          <a:p>
            <a:endParaRPr lang="en-GB" sz="2000" dirty="0"/>
          </a:p>
          <a:p>
            <a:r>
              <a:rPr lang="en-GB" sz="2000" dirty="0"/>
              <a:t>Social skills are our ability to interact with others comfortably and cooperate during those interactions.</a:t>
            </a:r>
          </a:p>
          <a:p>
            <a:endParaRPr lang="en-GB" sz="2000" dirty="0"/>
          </a:p>
          <a:p>
            <a:r>
              <a:rPr lang="en-GB" sz="2000" dirty="0"/>
              <a:t>Social skills allow us to connect with other people. Social awareness builds on the domain of self-regulation in that it allows us to access and express emotions in appropriate ways.</a:t>
            </a:r>
          </a:p>
        </p:txBody>
      </p:sp>
      <p:pic>
        <p:nvPicPr>
          <p:cNvPr id="5" name="Picture 4">
            <a:extLst>
              <a:ext uri="{FF2B5EF4-FFF2-40B4-BE49-F238E27FC236}">
                <a16:creationId xmlns:a16="http://schemas.microsoft.com/office/drawing/2014/main" id="{8E144E92-2508-4ADB-B4B1-55564507D9BA}"/>
              </a:ext>
            </a:extLst>
          </p:cNvPr>
          <p:cNvPicPr>
            <a:picLocks noChangeAspect="1"/>
          </p:cNvPicPr>
          <p:nvPr/>
        </p:nvPicPr>
        <p:blipFill rotWithShape="1">
          <a:blip r:embed="rId2">
            <a:extLst>
              <a:ext uri="{28A0092B-C50C-407E-A947-70E740481C1C}">
                <a14:useLocalDpi xmlns:a14="http://schemas.microsoft.com/office/drawing/2010/main" val="0"/>
              </a:ext>
            </a:extLst>
          </a:blip>
          <a:srcRect b="15596"/>
          <a:stretch/>
        </p:blipFill>
        <p:spPr>
          <a:xfrm>
            <a:off x="3072132" y="3592960"/>
            <a:ext cx="6047735" cy="2780946"/>
          </a:xfrm>
          <a:prstGeom prst="rect">
            <a:avLst/>
          </a:prstGeom>
        </p:spPr>
      </p:pic>
    </p:spTree>
    <p:extLst>
      <p:ext uri="{BB962C8B-B14F-4D97-AF65-F5344CB8AC3E}">
        <p14:creationId xmlns:p14="http://schemas.microsoft.com/office/powerpoint/2010/main" val="1472717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7A09B3-FF91-4C21-9CDF-659DB1D5A390}"/>
              </a:ext>
            </a:extLst>
          </p:cNvPr>
          <p:cNvSpPr txBox="1"/>
          <p:nvPr/>
        </p:nvSpPr>
        <p:spPr>
          <a:xfrm>
            <a:off x="555811" y="532110"/>
            <a:ext cx="11080377" cy="4093428"/>
          </a:xfrm>
          <a:prstGeom prst="rect">
            <a:avLst/>
          </a:prstGeom>
          <a:noFill/>
        </p:spPr>
        <p:txBody>
          <a:bodyPr wrap="square">
            <a:spAutoFit/>
          </a:bodyPr>
          <a:lstStyle/>
          <a:p>
            <a:r>
              <a:rPr lang="en-GB" sz="2000" b="1" dirty="0"/>
              <a:t>Among the most useful social skills are:</a:t>
            </a:r>
          </a:p>
          <a:p>
            <a:endParaRPr lang="en-GB" sz="2000" dirty="0"/>
          </a:p>
          <a:p>
            <a:r>
              <a:rPr lang="en-GB" sz="2000" dirty="0"/>
              <a:t>Influence — Wielding effective persuasion tactics.</a:t>
            </a:r>
          </a:p>
          <a:p>
            <a:endParaRPr lang="en-GB" sz="2000" dirty="0"/>
          </a:p>
          <a:p>
            <a:r>
              <a:rPr lang="en-GB" sz="2000" dirty="0"/>
              <a:t>Communication — Sending clear messages.</a:t>
            </a:r>
          </a:p>
          <a:p>
            <a:endParaRPr lang="en-GB" sz="2000" dirty="0"/>
          </a:p>
          <a:p>
            <a:r>
              <a:rPr lang="en-GB" sz="2000" dirty="0"/>
              <a:t>Change — Initiating or managing change.</a:t>
            </a:r>
          </a:p>
          <a:p>
            <a:endParaRPr lang="en-GB" sz="2000" dirty="0"/>
          </a:p>
          <a:p>
            <a:r>
              <a:rPr lang="en-GB" sz="2000" dirty="0"/>
              <a:t>Conflict management — Understanding, negotiating and resolving disagreements.</a:t>
            </a:r>
          </a:p>
          <a:p>
            <a:endParaRPr lang="en-GB" sz="2000" dirty="0"/>
          </a:p>
          <a:p>
            <a:r>
              <a:rPr lang="en-GB" sz="2000" dirty="0"/>
              <a:t>Building bonds — Nurturing instrumental relationships.</a:t>
            </a:r>
          </a:p>
          <a:p>
            <a:endParaRPr lang="en-GB" sz="2000" dirty="0"/>
          </a:p>
          <a:p>
            <a:r>
              <a:rPr lang="en-GB" sz="2000" dirty="0"/>
              <a:t>Collaboration and cooperation — Working with others toward shared goals</a:t>
            </a:r>
          </a:p>
        </p:txBody>
      </p:sp>
    </p:spTree>
    <p:extLst>
      <p:ext uri="{BB962C8B-B14F-4D97-AF65-F5344CB8AC3E}">
        <p14:creationId xmlns:p14="http://schemas.microsoft.com/office/powerpoint/2010/main" val="1713505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C57E-3897-46C5-9E21-4D419D9167E5}"/>
              </a:ext>
            </a:extLst>
          </p:cNvPr>
          <p:cNvSpPr>
            <a:spLocks noGrp="1"/>
          </p:cNvSpPr>
          <p:nvPr>
            <p:ph type="title"/>
          </p:nvPr>
        </p:nvSpPr>
        <p:spPr/>
        <p:txBody>
          <a:bodyPr>
            <a:normAutofit/>
          </a:bodyPr>
          <a:lstStyle/>
          <a:p>
            <a:r>
              <a:rPr lang="en-GB" sz="3600" b="1" dirty="0"/>
              <a:t>Emotional intelligence and leadership</a:t>
            </a:r>
            <a:br>
              <a:rPr lang="en-GB" dirty="0"/>
            </a:br>
            <a:endParaRPr lang="en-GB" dirty="0"/>
          </a:p>
        </p:txBody>
      </p:sp>
      <p:sp>
        <p:nvSpPr>
          <p:cNvPr id="4" name="Content Placeholder 3">
            <a:extLst>
              <a:ext uri="{FF2B5EF4-FFF2-40B4-BE49-F238E27FC236}">
                <a16:creationId xmlns:a16="http://schemas.microsoft.com/office/drawing/2014/main" id="{0E0DB7AC-3698-41AA-A5CD-2269326829B7}"/>
              </a:ext>
            </a:extLst>
          </p:cNvPr>
          <p:cNvSpPr>
            <a:spLocks noGrp="1"/>
          </p:cNvSpPr>
          <p:nvPr>
            <p:ph idx="1"/>
          </p:nvPr>
        </p:nvSpPr>
        <p:spPr/>
        <p:txBody>
          <a:bodyPr/>
          <a:lstStyle/>
          <a:p>
            <a:r>
              <a:rPr lang="en-GB" u="sng" dirty="0"/>
              <a:t>Leading others</a:t>
            </a:r>
          </a:p>
          <a:p>
            <a:pPr marL="0" indent="0">
              <a:buNone/>
            </a:pPr>
            <a:r>
              <a:rPr lang="en-GB" dirty="0"/>
              <a:t>The ability to perceive, understand and respond to the personal feelings of others.</a:t>
            </a:r>
          </a:p>
          <a:p>
            <a:pPr marL="0" indent="0">
              <a:buNone/>
            </a:pPr>
            <a:endParaRPr lang="en-GB" dirty="0"/>
          </a:p>
          <a:p>
            <a:pPr marL="0" indent="0">
              <a:buNone/>
            </a:pPr>
            <a:r>
              <a:rPr lang="en-GB" dirty="0"/>
              <a:t>“Leadership is not about the domination… it is about the art of persuading people to work toward a common goal” (Goleman, 1995)</a:t>
            </a:r>
          </a:p>
        </p:txBody>
      </p:sp>
    </p:spTree>
    <p:extLst>
      <p:ext uri="{BB962C8B-B14F-4D97-AF65-F5344CB8AC3E}">
        <p14:creationId xmlns:p14="http://schemas.microsoft.com/office/powerpoint/2010/main" val="78351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878811-CDFA-4B73-8A1A-D14D270DD66C}"/>
              </a:ext>
            </a:extLst>
          </p:cNvPr>
          <p:cNvSpPr>
            <a:spLocks noGrp="1"/>
          </p:cNvSpPr>
          <p:nvPr>
            <p:ph idx="1"/>
          </p:nvPr>
        </p:nvSpPr>
        <p:spPr>
          <a:xfrm>
            <a:off x="0" y="938119"/>
            <a:ext cx="10515600" cy="4351338"/>
          </a:xfrm>
        </p:spPr>
        <p:txBody>
          <a:bodyPr/>
          <a:lstStyle/>
          <a:p>
            <a:pPr marL="0" indent="0">
              <a:buNone/>
            </a:pPr>
            <a:endParaRPr lang="en-GB" dirty="0"/>
          </a:p>
          <a:p>
            <a:pPr marL="0" indent="0">
              <a:buNone/>
            </a:pPr>
            <a:endParaRPr lang="en-GB" dirty="0"/>
          </a:p>
          <a:p>
            <a:pPr marL="0" indent="0">
              <a:buNone/>
            </a:pPr>
            <a:r>
              <a:rPr lang="en-GB" dirty="0"/>
              <a:t>              “Anyone can become angry- that is easy. But to be angry with    		the right person, to the right degree, at the right time , for 			the right purpose, and in the right way- that is not 						easy.”</a:t>
            </a:r>
          </a:p>
          <a:p>
            <a:pPr marL="0" indent="0">
              <a:buNone/>
            </a:pPr>
            <a:endParaRPr lang="en-GB" dirty="0"/>
          </a:p>
          <a:p>
            <a:pPr marL="0" indent="0">
              <a:buNone/>
            </a:pPr>
            <a:r>
              <a:rPr lang="en-GB" dirty="0"/>
              <a:t>                         		</a:t>
            </a:r>
            <a:r>
              <a:rPr lang="en-GB" b="1" dirty="0"/>
              <a:t>        ARISTOTLE ,</a:t>
            </a:r>
          </a:p>
          <a:p>
            <a:pPr marL="0" indent="0">
              <a:buNone/>
            </a:pPr>
            <a:r>
              <a:rPr lang="en-GB" dirty="0"/>
              <a:t>				</a:t>
            </a:r>
            <a:r>
              <a:rPr lang="en-GB" b="1" dirty="0"/>
              <a:t>The Nicomachean Ethics (350 BC)</a:t>
            </a:r>
          </a:p>
        </p:txBody>
      </p:sp>
    </p:spTree>
    <p:extLst>
      <p:ext uri="{BB962C8B-B14F-4D97-AF65-F5344CB8AC3E}">
        <p14:creationId xmlns:p14="http://schemas.microsoft.com/office/powerpoint/2010/main" val="1625221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24F0-5DC2-4987-B0C8-1D8DA1EEC2C2}"/>
              </a:ext>
            </a:extLst>
          </p:cNvPr>
          <p:cNvSpPr>
            <a:spLocks noGrp="1"/>
          </p:cNvSpPr>
          <p:nvPr>
            <p:ph type="title"/>
          </p:nvPr>
        </p:nvSpPr>
        <p:spPr/>
        <p:txBody>
          <a:bodyPr>
            <a:normAutofit/>
          </a:bodyPr>
          <a:lstStyle/>
          <a:p>
            <a:r>
              <a:rPr lang="en-GB" sz="3600" u="sng" dirty="0"/>
              <a:t>Leading Self</a:t>
            </a:r>
          </a:p>
        </p:txBody>
      </p:sp>
      <p:sp>
        <p:nvSpPr>
          <p:cNvPr id="3" name="Content Placeholder 2">
            <a:extLst>
              <a:ext uri="{FF2B5EF4-FFF2-40B4-BE49-F238E27FC236}">
                <a16:creationId xmlns:a16="http://schemas.microsoft.com/office/drawing/2014/main" id="{42C5E9B9-8C0A-4A11-AA68-0BC70B541A43}"/>
              </a:ext>
            </a:extLst>
          </p:cNvPr>
          <p:cNvSpPr>
            <a:spLocks noGrp="1"/>
          </p:cNvSpPr>
          <p:nvPr>
            <p:ph idx="1"/>
          </p:nvPr>
        </p:nvSpPr>
        <p:spPr/>
        <p:txBody>
          <a:bodyPr/>
          <a:lstStyle/>
          <a:p>
            <a:r>
              <a:rPr lang="en-GB" dirty="0"/>
              <a:t>Recognising your emotions and acting on them in a reflective and a rational manner</a:t>
            </a:r>
          </a:p>
        </p:txBody>
      </p:sp>
    </p:spTree>
    <p:extLst>
      <p:ext uri="{BB962C8B-B14F-4D97-AF65-F5344CB8AC3E}">
        <p14:creationId xmlns:p14="http://schemas.microsoft.com/office/powerpoint/2010/main" val="4233755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68B781-1B89-481A-B79B-F82ED5A1E2A0}"/>
              </a:ext>
            </a:extLst>
          </p:cNvPr>
          <p:cNvPicPr>
            <a:picLocks noChangeAspect="1"/>
          </p:cNvPicPr>
          <p:nvPr/>
        </p:nvPicPr>
        <p:blipFill rotWithShape="1">
          <a:blip r:embed="rId2">
            <a:extLst>
              <a:ext uri="{28A0092B-C50C-407E-A947-70E740481C1C}">
                <a14:useLocalDpi xmlns:a14="http://schemas.microsoft.com/office/drawing/2010/main" val="0"/>
              </a:ext>
            </a:extLst>
          </a:blip>
          <a:srcRect l="2682" t="18318" r="-2682" b="2263"/>
          <a:stretch/>
        </p:blipFill>
        <p:spPr>
          <a:xfrm>
            <a:off x="1466885" y="1129552"/>
            <a:ext cx="9527171" cy="4247265"/>
          </a:xfrm>
          <a:prstGeom prst="rect">
            <a:avLst/>
          </a:prstGeom>
        </p:spPr>
      </p:pic>
    </p:spTree>
    <p:extLst>
      <p:ext uri="{BB962C8B-B14F-4D97-AF65-F5344CB8AC3E}">
        <p14:creationId xmlns:p14="http://schemas.microsoft.com/office/powerpoint/2010/main" val="2253243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2895-CD49-45BD-939C-95677D543BF3}"/>
              </a:ext>
            </a:extLst>
          </p:cNvPr>
          <p:cNvSpPr>
            <a:spLocks noGrp="1"/>
          </p:cNvSpPr>
          <p:nvPr>
            <p:ph type="title"/>
          </p:nvPr>
        </p:nvSpPr>
        <p:spPr/>
        <p:txBody>
          <a:bodyPr>
            <a:normAutofit/>
          </a:bodyPr>
          <a:lstStyle/>
          <a:p>
            <a:r>
              <a:rPr lang="en-GB" sz="2800" b="1" dirty="0"/>
              <a:t>Daniel Goleman popularised the idea in his 1995 bestseller</a:t>
            </a:r>
          </a:p>
        </p:txBody>
      </p:sp>
      <p:sp>
        <p:nvSpPr>
          <p:cNvPr id="3" name="Content Placeholder 2">
            <a:extLst>
              <a:ext uri="{FF2B5EF4-FFF2-40B4-BE49-F238E27FC236}">
                <a16:creationId xmlns:a16="http://schemas.microsoft.com/office/drawing/2014/main" id="{E9AF29AC-2DC2-4F46-BE43-C217401BBFAB}"/>
              </a:ext>
            </a:extLst>
          </p:cNvPr>
          <p:cNvSpPr>
            <a:spLocks noGrp="1"/>
          </p:cNvSpPr>
          <p:nvPr>
            <p:ph idx="1"/>
          </p:nvPr>
        </p:nvSpPr>
        <p:spPr/>
        <p:txBody>
          <a:bodyPr/>
          <a:lstStyle/>
          <a:p>
            <a:r>
              <a:rPr lang="en-GB" dirty="0"/>
              <a:t>“Educators believe if we can teach our children to manage emotions, we will have less bullying and more cooperation.”</a:t>
            </a:r>
          </a:p>
          <a:p>
            <a:r>
              <a:rPr lang="en-GB" dirty="0"/>
              <a:t>“If we can cultivate emotional intelligence among leaders and doctors, we will have more caring workplaces and more compassionate healthcare.”</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4201659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96F7F2-E983-4E1E-8590-E6815327A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007" y="732865"/>
            <a:ext cx="8119986" cy="5392270"/>
          </a:xfrm>
          <a:prstGeom prst="rect">
            <a:avLst/>
          </a:prstGeom>
        </p:spPr>
      </p:pic>
    </p:spTree>
    <p:extLst>
      <p:ext uri="{BB962C8B-B14F-4D97-AF65-F5344CB8AC3E}">
        <p14:creationId xmlns:p14="http://schemas.microsoft.com/office/powerpoint/2010/main" val="1480406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76DE-FE7D-42DC-991A-7CF02E3F2C18}"/>
              </a:ext>
            </a:extLst>
          </p:cNvPr>
          <p:cNvSpPr>
            <a:spLocks noGrp="1"/>
          </p:cNvSpPr>
          <p:nvPr>
            <p:ph type="title"/>
          </p:nvPr>
        </p:nvSpPr>
        <p:spPr>
          <a:xfrm>
            <a:off x="838200" y="0"/>
            <a:ext cx="10515600" cy="1325563"/>
          </a:xfrm>
        </p:spPr>
        <p:txBody>
          <a:bodyPr/>
          <a:lstStyle/>
          <a:p>
            <a:r>
              <a:rPr lang="en-GB" dirty="0"/>
              <a:t>          </a:t>
            </a:r>
            <a:r>
              <a:rPr lang="en-GB" sz="3600" b="1" u="sng" dirty="0"/>
              <a:t>Goleman’s Emotional Competencies</a:t>
            </a:r>
            <a:br>
              <a:rPr lang="en-GB" sz="3600" b="1" u="sng" dirty="0"/>
            </a:br>
            <a:r>
              <a:rPr lang="en-GB" sz="3600" dirty="0"/>
              <a:t>                      (inter-related domains)</a:t>
            </a:r>
          </a:p>
        </p:txBody>
      </p:sp>
      <p:graphicFrame>
        <p:nvGraphicFramePr>
          <p:cNvPr id="7" name="Table 7">
            <a:extLst>
              <a:ext uri="{FF2B5EF4-FFF2-40B4-BE49-F238E27FC236}">
                <a16:creationId xmlns:a16="http://schemas.microsoft.com/office/drawing/2014/main" id="{6A433739-B1AD-4DC0-8E2F-6D00908E77AD}"/>
              </a:ext>
            </a:extLst>
          </p:cNvPr>
          <p:cNvGraphicFramePr>
            <a:graphicFrameLocks noGrp="1"/>
          </p:cNvGraphicFramePr>
          <p:nvPr>
            <p:ph idx="1"/>
            <p:extLst>
              <p:ext uri="{D42A27DB-BD31-4B8C-83A1-F6EECF244321}">
                <p14:modId xmlns:p14="http://schemas.microsoft.com/office/powerpoint/2010/main" val="3948165067"/>
              </p:ext>
            </p:extLst>
          </p:nvPr>
        </p:nvGraphicFramePr>
        <p:xfrm>
          <a:off x="945776" y="1325563"/>
          <a:ext cx="10515600" cy="5354048"/>
        </p:xfrm>
        <a:graphic>
          <a:graphicData uri="http://schemas.openxmlformats.org/drawingml/2006/table">
            <a:tbl>
              <a:tblPr firstRow="1" bandRow="1">
                <a:tableStyleId>{5C22544A-7EE6-4342-B048-85BDC9FD1C3A}</a:tableStyleId>
              </a:tblPr>
              <a:tblGrid>
                <a:gridCol w="2913529">
                  <a:extLst>
                    <a:ext uri="{9D8B030D-6E8A-4147-A177-3AD203B41FA5}">
                      <a16:colId xmlns:a16="http://schemas.microsoft.com/office/drawing/2014/main" val="3863699830"/>
                    </a:ext>
                  </a:extLst>
                </a:gridCol>
                <a:gridCol w="7602071">
                  <a:extLst>
                    <a:ext uri="{9D8B030D-6E8A-4147-A177-3AD203B41FA5}">
                      <a16:colId xmlns:a16="http://schemas.microsoft.com/office/drawing/2014/main" val="2547223254"/>
                    </a:ext>
                  </a:extLst>
                </a:gridCol>
              </a:tblGrid>
              <a:tr h="881312">
                <a:tc>
                  <a:txBody>
                    <a:bodyPr/>
                    <a:lstStyle/>
                    <a:p>
                      <a:r>
                        <a:rPr lang="en-GB" dirty="0"/>
                        <a:t>      Domains</a:t>
                      </a:r>
                    </a:p>
                  </a:txBody>
                  <a:tcPr/>
                </a:tc>
                <a:tc>
                  <a:txBody>
                    <a:bodyPr/>
                    <a:lstStyle/>
                    <a:p>
                      <a:r>
                        <a:rPr lang="en-GB"/>
                        <a:t>                                     Description</a:t>
                      </a:r>
                      <a:endParaRPr lang="en-GB" dirty="0"/>
                    </a:p>
                  </a:txBody>
                  <a:tcPr/>
                </a:tc>
                <a:extLst>
                  <a:ext uri="{0D108BD9-81ED-4DB2-BD59-A6C34878D82A}">
                    <a16:rowId xmlns:a16="http://schemas.microsoft.com/office/drawing/2014/main" val="3557338301"/>
                  </a:ext>
                </a:extLst>
              </a:tr>
              <a:tr h="881312">
                <a:tc>
                  <a:txBody>
                    <a:bodyPr/>
                    <a:lstStyle/>
                    <a:p>
                      <a:r>
                        <a:rPr lang="en-GB" dirty="0"/>
                        <a:t>Self awareness</a:t>
                      </a:r>
                    </a:p>
                    <a:p>
                      <a:endParaRPr lang="en-GB" dirty="0"/>
                    </a:p>
                  </a:txBody>
                  <a:tcPr/>
                </a:tc>
                <a:tc>
                  <a:txBody>
                    <a:bodyPr/>
                    <a:lstStyle/>
                    <a:p>
                      <a:r>
                        <a:rPr lang="en-GB" dirty="0"/>
                        <a:t>Knowing your moods, emotions and your drives, as well as their effect on others</a:t>
                      </a:r>
                    </a:p>
                  </a:txBody>
                  <a:tcPr/>
                </a:tc>
                <a:extLst>
                  <a:ext uri="{0D108BD9-81ED-4DB2-BD59-A6C34878D82A}">
                    <a16:rowId xmlns:a16="http://schemas.microsoft.com/office/drawing/2014/main" val="3881553032"/>
                  </a:ext>
                </a:extLst>
              </a:tr>
              <a:tr h="881312">
                <a:tc>
                  <a:txBody>
                    <a:bodyPr/>
                    <a:lstStyle/>
                    <a:p>
                      <a:r>
                        <a:rPr lang="en-GB" dirty="0"/>
                        <a:t>Self regulation</a:t>
                      </a:r>
                    </a:p>
                  </a:txBody>
                  <a:tcPr/>
                </a:tc>
                <a:tc>
                  <a:txBody>
                    <a:bodyPr/>
                    <a:lstStyle/>
                    <a:p>
                      <a:r>
                        <a:rPr lang="en-GB" dirty="0"/>
                        <a:t>The ability to control or redirect disruptive impulses and moods and the propensity to suspend judgement and think before acting</a:t>
                      </a:r>
                    </a:p>
                  </a:txBody>
                  <a:tcPr/>
                </a:tc>
                <a:extLst>
                  <a:ext uri="{0D108BD9-81ED-4DB2-BD59-A6C34878D82A}">
                    <a16:rowId xmlns:a16="http://schemas.microsoft.com/office/drawing/2014/main" val="1745219302"/>
                  </a:ext>
                </a:extLst>
              </a:tr>
              <a:tr h="881312">
                <a:tc>
                  <a:txBody>
                    <a:bodyPr/>
                    <a:lstStyle/>
                    <a:p>
                      <a:r>
                        <a:rPr lang="en-GB" dirty="0"/>
                        <a:t>Motivation</a:t>
                      </a:r>
                    </a:p>
                  </a:txBody>
                  <a:tcPr/>
                </a:tc>
                <a:tc>
                  <a:txBody>
                    <a:bodyPr/>
                    <a:lstStyle/>
                    <a:p>
                      <a:r>
                        <a:rPr lang="en-GB" dirty="0"/>
                        <a:t>A passion to work for reason that go beyond money or status and a propensity to pursue goals with energy and persistence</a:t>
                      </a:r>
                    </a:p>
                  </a:txBody>
                  <a:tcPr/>
                </a:tc>
                <a:extLst>
                  <a:ext uri="{0D108BD9-81ED-4DB2-BD59-A6C34878D82A}">
                    <a16:rowId xmlns:a16="http://schemas.microsoft.com/office/drawing/2014/main" val="3774539664"/>
                  </a:ext>
                </a:extLst>
              </a:tr>
              <a:tr h="881312">
                <a:tc>
                  <a:txBody>
                    <a:bodyPr/>
                    <a:lstStyle/>
                    <a:p>
                      <a:r>
                        <a:rPr lang="en-GB" dirty="0"/>
                        <a:t>Empathy</a:t>
                      </a:r>
                    </a:p>
                  </a:txBody>
                  <a:tcPr/>
                </a:tc>
                <a:tc>
                  <a:txBody>
                    <a:bodyPr/>
                    <a:lstStyle/>
                    <a:p>
                      <a:r>
                        <a:rPr lang="en-GB" dirty="0"/>
                        <a:t>Sensing what others are feeling, understanding other people’s emotional make up, the skill to treat people according to their emotional reactions and cultivating rapport with wide diversity of people</a:t>
                      </a:r>
                    </a:p>
                  </a:txBody>
                  <a:tcPr/>
                </a:tc>
                <a:extLst>
                  <a:ext uri="{0D108BD9-81ED-4DB2-BD59-A6C34878D82A}">
                    <a16:rowId xmlns:a16="http://schemas.microsoft.com/office/drawing/2014/main" val="4036748696"/>
                  </a:ext>
                </a:extLst>
              </a:tr>
              <a:tr h="881312">
                <a:tc>
                  <a:txBody>
                    <a:bodyPr/>
                    <a:lstStyle/>
                    <a:p>
                      <a:r>
                        <a:rPr lang="en-GB" dirty="0"/>
                        <a:t>Social skills</a:t>
                      </a:r>
                    </a:p>
                  </a:txBody>
                  <a:tcPr/>
                </a:tc>
                <a:tc>
                  <a:txBody>
                    <a:bodyPr/>
                    <a:lstStyle/>
                    <a:p>
                      <a:r>
                        <a:rPr lang="en-GB" dirty="0"/>
                        <a:t>Handling emotions in relationships well, accurately reading social situations, an ability to find common ground and build rapport. Skill in managing relationships and building rapport</a:t>
                      </a:r>
                    </a:p>
                  </a:txBody>
                  <a:tcPr/>
                </a:tc>
                <a:extLst>
                  <a:ext uri="{0D108BD9-81ED-4DB2-BD59-A6C34878D82A}">
                    <a16:rowId xmlns:a16="http://schemas.microsoft.com/office/drawing/2014/main" val="32045218"/>
                  </a:ext>
                </a:extLst>
              </a:tr>
            </a:tbl>
          </a:graphicData>
        </a:graphic>
      </p:graphicFrame>
    </p:spTree>
    <p:extLst>
      <p:ext uri="{BB962C8B-B14F-4D97-AF65-F5344CB8AC3E}">
        <p14:creationId xmlns:p14="http://schemas.microsoft.com/office/powerpoint/2010/main" val="452010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A6DE9E-4DB2-49CA-976E-BEEA4ADEADE9}"/>
              </a:ext>
            </a:extLst>
          </p:cNvPr>
          <p:cNvPicPr>
            <a:picLocks noChangeAspect="1"/>
          </p:cNvPicPr>
          <p:nvPr/>
        </p:nvPicPr>
        <p:blipFill rotWithShape="1">
          <a:blip r:embed="rId2">
            <a:extLst>
              <a:ext uri="{28A0092B-C50C-407E-A947-70E740481C1C}">
                <a14:useLocalDpi xmlns:a14="http://schemas.microsoft.com/office/drawing/2010/main" val="0"/>
              </a:ext>
            </a:extLst>
          </a:blip>
          <a:srcRect l="537" t="261" r="-537" b="6511"/>
          <a:stretch/>
        </p:blipFill>
        <p:spPr>
          <a:xfrm>
            <a:off x="1336021" y="726140"/>
            <a:ext cx="9623332" cy="4814048"/>
          </a:xfrm>
          <a:prstGeom prst="rect">
            <a:avLst/>
          </a:prstGeom>
        </p:spPr>
      </p:pic>
    </p:spTree>
    <p:extLst>
      <p:ext uri="{BB962C8B-B14F-4D97-AF65-F5344CB8AC3E}">
        <p14:creationId xmlns:p14="http://schemas.microsoft.com/office/powerpoint/2010/main" val="372265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8612C8-A22F-468D-BE45-F2505A72D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212" y="1021976"/>
            <a:ext cx="7960659" cy="5042647"/>
          </a:xfrm>
          <a:prstGeom prst="rect">
            <a:avLst/>
          </a:prstGeom>
        </p:spPr>
      </p:pic>
    </p:spTree>
    <p:extLst>
      <p:ext uri="{BB962C8B-B14F-4D97-AF65-F5344CB8AC3E}">
        <p14:creationId xmlns:p14="http://schemas.microsoft.com/office/powerpoint/2010/main" val="396424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99A1-F0C9-4579-B697-B2DF08455415}"/>
              </a:ext>
            </a:extLst>
          </p:cNvPr>
          <p:cNvSpPr>
            <a:spLocks noGrp="1"/>
          </p:cNvSpPr>
          <p:nvPr>
            <p:ph type="title"/>
          </p:nvPr>
        </p:nvSpPr>
        <p:spPr/>
        <p:txBody>
          <a:bodyPr/>
          <a:lstStyle/>
          <a:p>
            <a:r>
              <a:rPr lang="en-GB" b="1" dirty="0"/>
              <a:t>What is Emotion?</a:t>
            </a:r>
          </a:p>
        </p:txBody>
      </p:sp>
      <p:sp>
        <p:nvSpPr>
          <p:cNvPr id="3" name="Content Placeholder 2">
            <a:extLst>
              <a:ext uri="{FF2B5EF4-FFF2-40B4-BE49-F238E27FC236}">
                <a16:creationId xmlns:a16="http://schemas.microsoft.com/office/drawing/2014/main" id="{ED7B0249-37A9-40F9-BE20-0ECD1C46BE2D}"/>
              </a:ext>
            </a:extLst>
          </p:cNvPr>
          <p:cNvSpPr>
            <a:spLocks noGrp="1"/>
          </p:cNvSpPr>
          <p:nvPr>
            <p:ph idx="1"/>
          </p:nvPr>
        </p:nvSpPr>
        <p:spPr/>
        <p:txBody>
          <a:bodyPr/>
          <a:lstStyle/>
          <a:p>
            <a:r>
              <a:rPr lang="en-GB" dirty="0"/>
              <a:t> A feeling…. </a:t>
            </a:r>
          </a:p>
          <a:p>
            <a:r>
              <a:rPr lang="en-GB" dirty="0"/>
              <a:t>Your thoughts when you have that feeling….</a:t>
            </a:r>
          </a:p>
          <a:p>
            <a:r>
              <a:rPr lang="en-GB" dirty="0"/>
              <a:t>Psychological and Biological state… </a:t>
            </a:r>
          </a:p>
          <a:p>
            <a:r>
              <a:rPr lang="en-GB" dirty="0"/>
              <a:t>The range of behaviours that are acted out.</a:t>
            </a:r>
          </a:p>
          <a:p>
            <a:endParaRPr lang="en-GB" dirty="0"/>
          </a:p>
        </p:txBody>
      </p:sp>
    </p:spTree>
    <p:extLst>
      <p:ext uri="{BB962C8B-B14F-4D97-AF65-F5344CB8AC3E}">
        <p14:creationId xmlns:p14="http://schemas.microsoft.com/office/powerpoint/2010/main" val="300041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F944-388B-4A37-A0C8-94CDF101656E}"/>
              </a:ext>
            </a:extLst>
          </p:cNvPr>
          <p:cNvSpPr>
            <a:spLocks noGrp="1"/>
          </p:cNvSpPr>
          <p:nvPr>
            <p:ph type="title"/>
          </p:nvPr>
        </p:nvSpPr>
        <p:spPr/>
        <p:txBody>
          <a:bodyPr/>
          <a:lstStyle/>
          <a:p>
            <a:r>
              <a:rPr lang="en-GB" dirty="0"/>
              <a:t>Primary and Secondary Emotions </a:t>
            </a:r>
          </a:p>
        </p:txBody>
      </p:sp>
      <p:graphicFrame>
        <p:nvGraphicFramePr>
          <p:cNvPr id="4" name="Table 4">
            <a:extLst>
              <a:ext uri="{FF2B5EF4-FFF2-40B4-BE49-F238E27FC236}">
                <a16:creationId xmlns:a16="http://schemas.microsoft.com/office/drawing/2014/main" id="{B91C2B27-55B2-4134-A2BF-C321EF474720}"/>
              </a:ext>
            </a:extLst>
          </p:cNvPr>
          <p:cNvGraphicFramePr>
            <a:graphicFrameLocks noGrp="1"/>
          </p:cNvGraphicFramePr>
          <p:nvPr>
            <p:ph idx="1"/>
            <p:extLst>
              <p:ext uri="{D42A27DB-BD31-4B8C-83A1-F6EECF244321}">
                <p14:modId xmlns:p14="http://schemas.microsoft.com/office/powerpoint/2010/main" val="801758843"/>
              </p:ext>
            </p:extLst>
          </p:nvPr>
        </p:nvGraphicFramePr>
        <p:xfrm>
          <a:off x="838200" y="1825623"/>
          <a:ext cx="10515600" cy="4522353"/>
        </p:xfrm>
        <a:graphic>
          <a:graphicData uri="http://schemas.openxmlformats.org/drawingml/2006/table">
            <a:tbl>
              <a:tblPr firstRow="1" bandRow="1">
                <a:tableStyleId>{5C22544A-7EE6-4342-B048-85BDC9FD1C3A}</a:tableStyleId>
              </a:tblPr>
              <a:tblGrid>
                <a:gridCol w="2644588">
                  <a:extLst>
                    <a:ext uri="{9D8B030D-6E8A-4147-A177-3AD203B41FA5}">
                      <a16:colId xmlns:a16="http://schemas.microsoft.com/office/drawing/2014/main" val="2575510249"/>
                    </a:ext>
                  </a:extLst>
                </a:gridCol>
                <a:gridCol w="7871012">
                  <a:extLst>
                    <a:ext uri="{9D8B030D-6E8A-4147-A177-3AD203B41FA5}">
                      <a16:colId xmlns:a16="http://schemas.microsoft.com/office/drawing/2014/main" val="1671159849"/>
                    </a:ext>
                  </a:extLst>
                </a:gridCol>
              </a:tblGrid>
              <a:tr h="593799">
                <a:tc>
                  <a:txBody>
                    <a:bodyPr/>
                    <a:lstStyle/>
                    <a:p>
                      <a:r>
                        <a:rPr lang="en-GB" dirty="0"/>
                        <a:t>Anger </a:t>
                      </a:r>
                    </a:p>
                  </a:txBody>
                  <a:tcPr/>
                </a:tc>
                <a:tc>
                  <a:txBody>
                    <a:bodyPr/>
                    <a:lstStyle/>
                    <a:p>
                      <a:r>
                        <a:rPr lang="en-GB" dirty="0"/>
                        <a:t>Resentment, hostility…………………………………… hatred and violence</a:t>
                      </a:r>
                    </a:p>
                  </a:txBody>
                  <a:tcPr/>
                </a:tc>
                <a:extLst>
                  <a:ext uri="{0D108BD9-81ED-4DB2-BD59-A6C34878D82A}">
                    <a16:rowId xmlns:a16="http://schemas.microsoft.com/office/drawing/2014/main" val="682621558"/>
                  </a:ext>
                </a:extLst>
              </a:tr>
              <a:tr h="324457">
                <a:tc>
                  <a:txBody>
                    <a:bodyPr/>
                    <a:lstStyle/>
                    <a:p>
                      <a:r>
                        <a:rPr lang="en-GB" dirty="0"/>
                        <a:t>Sadness </a:t>
                      </a:r>
                    </a:p>
                  </a:txBody>
                  <a:tcPr/>
                </a:tc>
                <a:tc>
                  <a:txBody>
                    <a:bodyPr/>
                    <a:lstStyle/>
                    <a:p>
                      <a:r>
                        <a:rPr lang="en-GB" dirty="0"/>
                        <a:t>Grief, sorrow, self pity …………………………………….depression</a:t>
                      </a:r>
                    </a:p>
                  </a:txBody>
                  <a:tcPr/>
                </a:tc>
                <a:extLst>
                  <a:ext uri="{0D108BD9-81ED-4DB2-BD59-A6C34878D82A}">
                    <a16:rowId xmlns:a16="http://schemas.microsoft.com/office/drawing/2014/main" val="1413621565"/>
                  </a:ext>
                </a:extLst>
              </a:tr>
              <a:tr h="593799">
                <a:tc>
                  <a:txBody>
                    <a:bodyPr/>
                    <a:lstStyle/>
                    <a:p>
                      <a:r>
                        <a:rPr lang="en-GB" dirty="0"/>
                        <a:t>Fear</a:t>
                      </a:r>
                    </a:p>
                  </a:txBody>
                  <a:tcPr/>
                </a:tc>
                <a:tc>
                  <a:txBody>
                    <a:bodyPr/>
                    <a:lstStyle/>
                    <a:p>
                      <a:r>
                        <a:rPr lang="en-GB" dirty="0"/>
                        <a:t>Anxiety, nervousness, wariness ……………………….phobia and panic</a:t>
                      </a:r>
                    </a:p>
                  </a:txBody>
                  <a:tcPr/>
                </a:tc>
                <a:extLst>
                  <a:ext uri="{0D108BD9-81ED-4DB2-BD59-A6C34878D82A}">
                    <a16:rowId xmlns:a16="http://schemas.microsoft.com/office/drawing/2014/main" val="837293343"/>
                  </a:ext>
                </a:extLst>
              </a:tr>
              <a:tr h="593799">
                <a:tc>
                  <a:txBody>
                    <a:bodyPr/>
                    <a:lstStyle/>
                    <a:p>
                      <a:r>
                        <a:rPr lang="en-GB" dirty="0"/>
                        <a:t>Enjoyment </a:t>
                      </a:r>
                    </a:p>
                  </a:txBody>
                  <a:tcPr/>
                </a:tc>
                <a:tc>
                  <a:txBody>
                    <a:bodyPr/>
                    <a:lstStyle/>
                    <a:p>
                      <a:r>
                        <a:rPr lang="en-GB" dirty="0"/>
                        <a:t>Happiness, joy, contentment, </a:t>
                      </a:r>
                      <a:r>
                        <a:rPr lang="en-GB" dirty="0" err="1"/>
                        <a:t>ecstacy</a:t>
                      </a:r>
                      <a:r>
                        <a:rPr lang="en-GB" dirty="0"/>
                        <a:t> …………………mania</a:t>
                      </a:r>
                    </a:p>
                  </a:txBody>
                  <a:tcPr/>
                </a:tc>
                <a:extLst>
                  <a:ext uri="{0D108BD9-81ED-4DB2-BD59-A6C34878D82A}">
                    <a16:rowId xmlns:a16="http://schemas.microsoft.com/office/drawing/2014/main" val="668802707"/>
                  </a:ext>
                </a:extLst>
              </a:tr>
              <a:tr h="593799">
                <a:tc>
                  <a:txBody>
                    <a:bodyPr/>
                    <a:lstStyle/>
                    <a:p>
                      <a:r>
                        <a:rPr lang="en-GB" dirty="0"/>
                        <a:t>Love</a:t>
                      </a:r>
                    </a:p>
                  </a:txBody>
                  <a:tcPr/>
                </a:tc>
                <a:tc>
                  <a:txBody>
                    <a:bodyPr/>
                    <a:lstStyle/>
                    <a:p>
                      <a:r>
                        <a:rPr lang="en-GB" dirty="0"/>
                        <a:t>Acceptance , trust, infatuation, ………………………….obsession</a:t>
                      </a:r>
                    </a:p>
                  </a:txBody>
                  <a:tcPr/>
                </a:tc>
                <a:extLst>
                  <a:ext uri="{0D108BD9-81ED-4DB2-BD59-A6C34878D82A}">
                    <a16:rowId xmlns:a16="http://schemas.microsoft.com/office/drawing/2014/main" val="4099707699"/>
                  </a:ext>
                </a:extLst>
              </a:tr>
              <a:tr h="593799">
                <a:tc>
                  <a:txBody>
                    <a:bodyPr/>
                    <a:lstStyle/>
                    <a:p>
                      <a:r>
                        <a:rPr lang="en-GB" dirty="0"/>
                        <a:t>Surprise </a:t>
                      </a:r>
                    </a:p>
                  </a:txBody>
                  <a:tcPr/>
                </a:tc>
                <a:tc>
                  <a:txBody>
                    <a:bodyPr/>
                    <a:lstStyle/>
                    <a:p>
                      <a:r>
                        <a:rPr lang="en-GB" dirty="0"/>
                        <a:t>Shock, astonishment, wonder, ……………………………offensiveness</a:t>
                      </a:r>
                    </a:p>
                  </a:txBody>
                  <a:tcPr/>
                </a:tc>
                <a:extLst>
                  <a:ext uri="{0D108BD9-81ED-4DB2-BD59-A6C34878D82A}">
                    <a16:rowId xmlns:a16="http://schemas.microsoft.com/office/drawing/2014/main" val="3546471433"/>
                  </a:ext>
                </a:extLst>
              </a:tr>
              <a:tr h="593799">
                <a:tc>
                  <a:txBody>
                    <a:bodyPr/>
                    <a:lstStyle/>
                    <a:p>
                      <a:r>
                        <a:rPr lang="en-GB" dirty="0"/>
                        <a:t>Disgust</a:t>
                      </a:r>
                    </a:p>
                  </a:txBody>
                  <a:tcPr/>
                </a:tc>
                <a:tc>
                  <a:txBody>
                    <a:bodyPr/>
                    <a:lstStyle/>
                    <a:p>
                      <a:r>
                        <a:rPr lang="en-GB" dirty="0"/>
                        <a:t>Contempt, scorn, aversion ………………………………….revulsion</a:t>
                      </a:r>
                    </a:p>
                  </a:txBody>
                  <a:tcPr/>
                </a:tc>
                <a:extLst>
                  <a:ext uri="{0D108BD9-81ED-4DB2-BD59-A6C34878D82A}">
                    <a16:rowId xmlns:a16="http://schemas.microsoft.com/office/drawing/2014/main" val="2796671628"/>
                  </a:ext>
                </a:extLst>
              </a:tr>
              <a:tr h="593799">
                <a:tc>
                  <a:txBody>
                    <a:bodyPr/>
                    <a:lstStyle/>
                    <a:p>
                      <a:r>
                        <a:rPr lang="en-GB" dirty="0"/>
                        <a:t>Shame</a:t>
                      </a:r>
                    </a:p>
                  </a:txBody>
                  <a:tcPr/>
                </a:tc>
                <a:tc>
                  <a:txBody>
                    <a:bodyPr/>
                    <a:lstStyle/>
                    <a:p>
                      <a:r>
                        <a:rPr lang="en-GB" dirty="0"/>
                        <a:t>Guilt, embarrassment  , remorse, regret……………………………distress</a:t>
                      </a:r>
                    </a:p>
                  </a:txBody>
                  <a:tcPr/>
                </a:tc>
                <a:extLst>
                  <a:ext uri="{0D108BD9-81ED-4DB2-BD59-A6C34878D82A}">
                    <a16:rowId xmlns:a16="http://schemas.microsoft.com/office/drawing/2014/main" val="1439413943"/>
                  </a:ext>
                </a:extLst>
              </a:tr>
            </a:tbl>
          </a:graphicData>
        </a:graphic>
      </p:graphicFrame>
    </p:spTree>
    <p:extLst>
      <p:ext uri="{BB962C8B-B14F-4D97-AF65-F5344CB8AC3E}">
        <p14:creationId xmlns:p14="http://schemas.microsoft.com/office/powerpoint/2010/main" val="185569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2F497-90F7-4F9F-B2CE-2C637AB358AF}"/>
              </a:ext>
            </a:extLst>
          </p:cNvPr>
          <p:cNvSpPr>
            <a:spLocks noGrp="1"/>
          </p:cNvSpPr>
          <p:nvPr>
            <p:ph type="title"/>
          </p:nvPr>
        </p:nvSpPr>
        <p:spPr>
          <a:xfrm>
            <a:off x="1039905" y="486148"/>
            <a:ext cx="10515600" cy="952687"/>
          </a:xfrm>
        </p:spPr>
        <p:txBody>
          <a:bodyPr>
            <a:normAutofit fontScale="90000"/>
          </a:bodyPr>
          <a:lstStyle/>
          <a:p>
            <a:r>
              <a:rPr lang="en-GB" dirty="0"/>
              <a:t>	How do we show or read emotions ?</a:t>
            </a:r>
            <a:br>
              <a:rPr lang="en-GB" dirty="0"/>
            </a:br>
            <a:r>
              <a:rPr lang="en-GB" dirty="0"/>
              <a:t>                     </a:t>
            </a:r>
            <a:r>
              <a:rPr lang="en-GB" b="1" dirty="0"/>
              <a:t>   ‘Emotional Leakage’</a:t>
            </a:r>
          </a:p>
        </p:txBody>
      </p:sp>
      <p:sp>
        <p:nvSpPr>
          <p:cNvPr id="3" name="Content Placeholder 2">
            <a:extLst>
              <a:ext uri="{FF2B5EF4-FFF2-40B4-BE49-F238E27FC236}">
                <a16:creationId xmlns:a16="http://schemas.microsoft.com/office/drawing/2014/main" id="{CC394ACA-CEAA-40BA-803F-E3EA27C53AA2}"/>
              </a:ext>
            </a:extLst>
          </p:cNvPr>
          <p:cNvSpPr>
            <a:spLocks noGrp="1"/>
          </p:cNvSpPr>
          <p:nvPr>
            <p:ph idx="1"/>
          </p:nvPr>
        </p:nvSpPr>
        <p:spPr>
          <a:xfrm>
            <a:off x="703729" y="1718048"/>
            <a:ext cx="10515600" cy="4351338"/>
          </a:xfrm>
        </p:spPr>
        <p:txBody>
          <a:bodyPr/>
          <a:lstStyle/>
          <a:p>
            <a:r>
              <a:rPr lang="en-GB" dirty="0"/>
              <a:t>Voice</a:t>
            </a:r>
          </a:p>
          <a:p>
            <a:r>
              <a:rPr lang="en-GB" dirty="0"/>
              <a:t>Breathing</a:t>
            </a:r>
          </a:p>
          <a:p>
            <a:r>
              <a:rPr lang="en-GB" dirty="0"/>
              <a:t>Skin,  sweating</a:t>
            </a:r>
          </a:p>
          <a:p>
            <a:r>
              <a:rPr lang="en-GB" dirty="0"/>
              <a:t>Muscle tone and movement</a:t>
            </a:r>
          </a:p>
          <a:p>
            <a:r>
              <a:rPr lang="en-GB" dirty="0"/>
              <a:t>Energy level</a:t>
            </a:r>
          </a:p>
          <a:p>
            <a:r>
              <a:rPr lang="en-GB" dirty="0"/>
              <a:t>Facial expression</a:t>
            </a:r>
          </a:p>
          <a:p>
            <a:r>
              <a:rPr lang="en-GB" dirty="0"/>
              <a:t>Any other…. ?</a:t>
            </a:r>
          </a:p>
          <a:p>
            <a:pPr marL="0" indent="0">
              <a:buNone/>
            </a:pPr>
            <a:endParaRPr lang="en-GB" dirty="0"/>
          </a:p>
          <a:p>
            <a:endParaRPr lang="en-GB" dirty="0"/>
          </a:p>
        </p:txBody>
      </p:sp>
    </p:spTree>
    <p:extLst>
      <p:ext uri="{BB962C8B-B14F-4D97-AF65-F5344CB8AC3E}">
        <p14:creationId xmlns:p14="http://schemas.microsoft.com/office/powerpoint/2010/main" val="351087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E521-3A34-48AE-8424-FB053C5C4F56}"/>
              </a:ext>
            </a:extLst>
          </p:cNvPr>
          <p:cNvSpPr>
            <a:spLocks noGrp="1"/>
          </p:cNvSpPr>
          <p:nvPr>
            <p:ph type="title"/>
          </p:nvPr>
        </p:nvSpPr>
        <p:spPr>
          <a:xfrm>
            <a:off x="838200" y="365125"/>
            <a:ext cx="10515600" cy="952687"/>
          </a:xfrm>
        </p:spPr>
        <p:txBody>
          <a:bodyPr/>
          <a:lstStyle/>
          <a:p>
            <a:r>
              <a:rPr lang="en-GB" b="1" dirty="0"/>
              <a:t>What is Emotional Intelligence (EI) ?</a:t>
            </a:r>
          </a:p>
        </p:txBody>
      </p:sp>
      <p:sp>
        <p:nvSpPr>
          <p:cNvPr id="3" name="Content Placeholder 2">
            <a:extLst>
              <a:ext uri="{FF2B5EF4-FFF2-40B4-BE49-F238E27FC236}">
                <a16:creationId xmlns:a16="http://schemas.microsoft.com/office/drawing/2014/main" id="{B11CD75D-F648-48F0-A4DC-454B5C779371}"/>
              </a:ext>
            </a:extLst>
          </p:cNvPr>
          <p:cNvSpPr>
            <a:spLocks noGrp="1"/>
          </p:cNvSpPr>
          <p:nvPr>
            <p:ph idx="1"/>
          </p:nvPr>
        </p:nvSpPr>
        <p:spPr>
          <a:xfrm>
            <a:off x="838200" y="1727853"/>
            <a:ext cx="10515600" cy="4697787"/>
          </a:xfrm>
        </p:spPr>
        <p:txBody>
          <a:bodyPr/>
          <a:lstStyle/>
          <a:p>
            <a:pPr marL="0" indent="0">
              <a:buNone/>
            </a:pPr>
            <a:r>
              <a:rPr lang="en-GB" dirty="0"/>
              <a:t>Emotional Intelligence is the “ability to monitor one’s own and other people’s emotions, to discriminate between different emotions and label them appropriately, and to use emotional information to guide thinking and </a:t>
            </a:r>
            <a:r>
              <a:rPr lang="en-GB" dirty="0" err="1"/>
              <a:t>behavior</a:t>
            </a:r>
            <a:r>
              <a:rPr lang="en-GB" dirty="0"/>
              <a:t>” (Salovey and Mayer, 1990).</a:t>
            </a:r>
          </a:p>
        </p:txBody>
      </p:sp>
      <p:pic>
        <p:nvPicPr>
          <p:cNvPr id="5" name="Picture 4">
            <a:extLst>
              <a:ext uri="{FF2B5EF4-FFF2-40B4-BE49-F238E27FC236}">
                <a16:creationId xmlns:a16="http://schemas.microsoft.com/office/drawing/2014/main" id="{D1D76F08-6A34-47AA-B855-FDBD440A9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866" y="3915707"/>
            <a:ext cx="5964829" cy="2514601"/>
          </a:xfrm>
          <a:prstGeom prst="rect">
            <a:avLst/>
          </a:prstGeom>
        </p:spPr>
      </p:pic>
    </p:spTree>
    <p:extLst>
      <p:ext uri="{BB962C8B-B14F-4D97-AF65-F5344CB8AC3E}">
        <p14:creationId xmlns:p14="http://schemas.microsoft.com/office/powerpoint/2010/main" val="296730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50531C-924F-417D-A6DF-EB93DC48373D}"/>
              </a:ext>
            </a:extLst>
          </p:cNvPr>
          <p:cNvSpPr txBox="1"/>
          <p:nvPr/>
        </p:nvSpPr>
        <p:spPr>
          <a:xfrm>
            <a:off x="1153084" y="1153343"/>
            <a:ext cx="10330703" cy="2246769"/>
          </a:xfrm>
          <a:prstGeom prst="rect">
            <a:avLst/>
          </a:prstGeom>
          <a:noFill/>
        </p:spPr>
        <p:txBody>
          <a:bodyPr wrap="square">
            <a:spAutoFit/>
          </a:bodyPr>
          <a:lstStyle/>
          <a:p>
            <a:r>
              <a:rPr lang="en-GB" sz="2800" dirty="0"/>
              <a:t>Emotional intelligence refers to the ability to perceive, understand, and manage one’s own emotions and relationships. It involves being aware of emotions in oneself and others and using this awareness to guide thinking and </a:t>
            </a:r>
            <a:r>
              <a:rPr lang="en-GB" sz="2800" dirty="0" err="1"/>
              <a:t>behavior</a:t>
            </a:r>
            <a:r>
              <a:rPr lang="en-GB" sz="2800" dirty="0"/>
              <a:t>. Emotionally intelligent individuals can motivate themselves, read social cues, and build strong relationships</a:t>
            </a:r>
          </a:p>
        </p:txBody>
      </p:sp>
    </p:spTree>
    <p:extLst>
      <p:ext uri="{BB962C8B-B14F-4D97-AF65-F5344CB8AC3E}">
        <p14:creationId xmlns:p14="http://schemas.microsoft.com/office/powerpoint/2010/main" val="3760197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2049</Words>
  <Application>Microsoft Office PowerPoint</Application>
  <PresentationFormat>Widescreen</PresentationFormat>
  <Paragraphs>185</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Wingdings</vt:lpstr>
      <vt:lpstr>Office Theme</vt:lpstr>
      <vt:lpstr>Emotional Intelligence</vt:lpstr>
      <vt:lpstr>Learning outcomes</vt:lpstr>
      <vt:lpstr>PowerPoint Presentation</vt:lpstr>
      <vt:lpstr>PowerPoint Presentation</vt:lpstr>
      <vt:lpstr>What is Emotion?</vt:lpstr>
      <vt:lpstr>Primary and Secondary Emotions </vt:lpstr>
      <vt:lpstr> How do we show or read emotions ?                         ‘Emotional Leakage’</vt:lpstr>
      <vt:lpstr>What is Emotional Intelligence (EI) ?</vt:lpstr>
      <vt:lpstr>PowerPoint Presentation</vt:lpstr>
      <vt:lpstr>PowerPoint Presentation</vt:lpstr>
      <vt:lpstr>           Key skills to work on to develop EI </vt:lpstr>
      <vt:lpstr>Intelligence Quotient Vs Emotional Intelligence Quotient                                   IQ vs. EQ</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Emotional intelligence and leadership </vt:lpstr>
      <vt:lpstr>Leading Self</vt:lpstr>
      <vt:lpstr>PowerPoint Presentation</vt:lpstr>
      <vt:lpstr>Daniel Goleman popularised the idea in his 1995 bestseller</vt:lpstr>
      <vt:lpstr>PowerPoint Presentation</vt:lpstr>
      <vt:lpstr>          Goleman’s Emotional Competencies                       (inter-related domains)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Intelligence</dc:title>
  <dc:creator>HP</dc:creator>
  <cp:lastModifiedBy>HP</cp:lastModifiedBy>
  <cp:revision>55</cp:revision>
  <dcterms:created xsi:type="dcterms:W3CDTF">2024-04-29T04:56:33Z</dcterms:created>
  <dcterms:modified xsi:type="dcterms:W3CDTF">2024-05-07T07:58:35Z</dcterms:modified>
</cp:coreProperties>
</file>