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SourceCodePro-regular.fntdata"/><Relationship Id="rId21" Type="http://schemas.openxmlformats.org/officeDocument/2006/relationships/font" Target="fonts/Nunito-boldItalic.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fd67bfb8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fd67bfb8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fd67bfb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fd67bfb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fd67bfb8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fd67bfb8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b8d30dcb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b8d30dcb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0882fa9d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0882fa9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fd67bfb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fd67bfb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9f6c66b1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9f6c66b1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fd67bfb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fd67bfb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fd67bfb8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fd67bfb8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9f6c66b1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9f6c66b1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fd67bfb8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fd67bfb8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psychologydiscussion.net/social-psychology-2/social-behaviour/social-behaviour-meaning-bases-and-kinds/13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2.jpg"/><Relationship Id="rId6" Type="http://schemas.openxmlformats.org/officeDocument/2006/relationships/image" Target="../media/image8.jpg"/><Relationship Id="rId7"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297625" y="462750"/>
            <a:ext cx="8282400" cy="2109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900">
                <a:solidFill>
                  <a:schemeClr val="dk2"/>
                </a:solidFill>
                <a:latin typeface="Times New Roman"/>
                <a:ea typeface="Times New Roman"/>
                <a:cs typeface="Times New Roman"/>
                <a:sym typeface="Times New Roman"/>
              </a:rPr>
              <a:t>Navigating Professional Relationships: Etiquette, Professionalism, and Networking</a:t>
            </a:r>
            <a:endParaRPr b="1" sz="7700">
              <a:solidFill>
                <a:schemeClr val="dk2"/>
              </a:solidFill>
              <a:latin typeface="Times New Roman"/>
              <a:ea typeface="Times New Roman"/>
              <a:cs typeface="Times New Roman"/>
              <a:sym typeface="Times New Roman"/>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b="1" lang="en" sz="2300">
                <a:solidFill>
                  <a:srgbClr val="660000"/>
                </a:solidFill>
              </a:rPr>
              <a:t>Samudini Nagasena  </a:t>
            </a:r>
            <a:endParaRPr b="1" sz="2300">
              <a:solidFill>
                <a:srgbClr val="660000"/>
              </a:solidFill>
            </a:endParaRPr>
          </a:p>
        </p:txBody>
      </p:sp>
      <p:pic>
        <p:nvPicPr>
          <p:cNvPr id="130" name="Google Shape;130;p13"/>
          <p:cNvPicPr preferRelativeResize="0"/>
          <p:nvPr/>
        </p:nvPicPr>
        <p:blipFill>
          <a:blip r:embed="rId3">
            <a:alphaModFix/>
          </a:blip>
          <a:stretch>
            <a:fillRect/>
          </a:stretch>
        </p:blipFill>
        <p:spPr>
          <a:xfrm>
            <a:off x="297625" y="1943100"/>
            <a:ext cx="4062425" cy="313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pic>
        <p:nvPicPr>
          <p:cNvPr id="202" name="Google Shape;202;p22"/>
          <p:cNvPicPr preferRelativeResize="0"/>
          <p:nvPr/>
        </p:nvPicPr>
        <p:blipFill>
          <a:blip r:embed="rId3">
            <a:alphaModFix/>
          </a:blip>
          <a:stretch>
            <a:fillRect/>
          </a:stretch>
        </p:blipFill>
        <p:spPr>
          <a:xfrm>
            <a:off x="152400" y="152400"/>
            <a:ext cx="7021200" cy="4752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23"/>
          <p:cNvSpPr txBox="1"/>
          <p:nvPr>
            <p:ph type="title"/>
          </p:nvPr>
        </p:nvSpPr>
        <p:spPr>
          <a:xfrm>
            <a:off x="199275" y="19985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0000"/>
                </a:solidFill>
                <a:latin typeface="Times New Roman"/>
                <a:ea typeface="Times New Roman"/>
                <a:cs typeface="Times New Roman"/>
                <a:sym typeface="Times New Roman"/>
              </a:rPr>
              <a:t>Social </a:t>
            </a:r>
            <a:r>
              <a:rPr b="1" lang="en">
                <a:solidFill>
                  <a:srgbClr val="660000"/>
                </a:solidFill>
                <a:latin typeface="Times New Roman"/>
                <a:ea typeface="Times New Roman"/>
                <a:cs typeface="Times New Roman"/>
                <a:sym typeface="Times New Roman"/>
              </a:rPr>
              <a:t>Etiquettes </a:t>
            </a:r>
            <a:endParaRPr b="1">
              <a:solidFill>
                <a:srgbClr val="660000"/>
              </a:solidFill>
              <a:latin typeface="Times New Roman"/>
              <a:ea typeface="Times New Roman"/>
              <a:cs typeface="Times New Roman"/>
              <a:sym typeface="Times New Roman"/>
            </a:endParaRPr>
          </a:p>
        </p:txBody>
      </p:sp>
      <p:sp>
        <p:nvSpPr>
          <p:cNvPr id="208" name="Google Shape;208;p23"/>
          <p:cNvSpPr txBox="1"/>
          <p:nvPr/>
        </p:nvSpPr>
        <p:spPr>
          <a:xfrm>
            <a:off x="974400" y="763050"/>
            <a:ext cx="7195200" cy="447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CC4125"/>
                </a:solidFill>
                <a:latin typeface="Times New Roman"/>
                <a:ea typeface="Times New Roman"/>
                <a:cs typeface="Times New Roman"/>
                <a:sym typeface="Times New Roman"/>
              </a:rPr>
              <a:t>Role of first impressions</a:t>
            </a:r>
            <a:endParaRPr b="1" sz="1800">
              <a:solidFill>
                <a:srgbClr val="CC4125"/>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Genuine smile, not a fake one</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Nice warm greeting</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Exude positivity and energy</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Appropriate eye contact</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Active listening</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Dress code</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Grooming</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i="1" lang="en" sz="1800">
                <a:solidFill>
                  <a:schemeClr val="dk2"/>
                </a:solidFill>
                <a:latin typeface="Times New Roman"/>
                <a:ea typeface="Times New Roman"/>
                <a:cs typeface="Times New Roman"/>
                <a:sym typeface="Times New Roman"/>
              </a:rPr>
              <a:t>You will not get a second chance to make a first impression</a:t>
            </a:r>
            <a:endParaRPr i="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24"/>
          <p:cNvSpPr txBox="1"/>
          <p:nvPr>
            <p:ph idx="1" type="body"/>
          </p:nvPr>
        </p:nvSpPr>
        <p:spPr>
          <a:xfrm>
            <a:off x="447950" y="11577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Within 30 seconds people judge</a:t>
            </a:r>
            <a:endParaRPr b="1" sz="1800">
              <a:latin typeface="Times New Roman"/>
              <a:ea typeface="Times New Roman"/>
              <a:cs typeface="Times New Roman"/>
              <a:sym typeface="Times New Roman"/>
            </a:endParaRPr>
          </a:p>
          <a:p>
            <a:pPr indent="0" lvl="0" marL="0" rtl="0" algn="l">
              <a:spcBef>
                <a:spcPts val="1200"/>
              </a:spcBef>
              <a:spcAft>
                <a:spcPts val="0"/>
              </a:spcAft>
              <a:buNone/>
            </a:pPr>
            <a:r>
              <a:rPr b="1" lang="en" sz="1800">
                <a:latin typeface="Times New Roman"/>
                <a:ea typeface="Times New Roman"/>
                <a:cs typeface="Times New Roman"/>
                <a:sym typeface="Times New Roman"/>
              </a:rPr>
              <a:t>your:</a:t>
            </a:r>
            <a:endParaRPr b="1" sz="1800">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b="1" lang="en" sz="1800">
                <a:latin typeface="Times New Roman"/>
                <a:ea typeface="Times New Roman"/>
                <a:cs typeface="Times New Roman"/>
                <a:sym typeface="Times New Roman"/>
              </a:rPr>
              <a:t>Economic level</a:t>
            </a:r>
            <a:endParaRPr b="1"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Education level</a:t>
            </a:r>
            <a:endParaRPr b="1"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Social position</a:t>
            </a:r>
            <a:endParaRPr b="1" sz="1800">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
        <p:nvSpPr>
          <p:cNvPr id="214" name="Google Shape;214;p24"/>
          <p:cNvSpPr txBox="1"/>
          <p:nvPr>
            <p:ph type="title"/>
          </p:nvPr>
        </p:nvSpPr>
        <p:spPr>
          <a:xfrm>
            <a:off x="199275" y="19985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0000"/>
                </a:solidFill>
                <a:latin typeface="Times New Roman"/>
                <a:ea typeface="Times New Roman"/>
                <a:cs typeface="Times New Roman"/>
                <a:sym typeface="Times New Roman"/>
              </a:rPr>
              <a:t>Social Etiquettes </a:t>
            </a:r>
            <a:endParaRPr b="1">
              <a:solidFill>
                <a:srgbClr val="660000"/>
              </a:solidFill>
              <a:latin typeface="Times New Roman"/>
              <a:ea typeface="Times New Roman"/>
              <a:cs typeface="Times New Roman"/>
              <a:sym typeface="Times New Roman"/>
            </a:endParaRPr>
          </a:p>
        </p:txBody>
      </p:sp>
      <p:pic>
        <p:nvPicPr>
          <p:cNvPr id="215" name="Google Shape;215;p24"/>
          <p:cNvPicPr preferRelativeResize="0"/>
          <p:nvPr/>
        </p:nvPicPr>
        <p:blipFill>
          <a:blip r:embed="rId3">
            <a:alphaModFix/>
          </a:blip>
          <a:stretch>
            <a:fillRect/>
          </a:stretch>
        </p:blipFill>
        <p:spPr>
          <a:xfrm>
            <a:off x="4013375" y="1009650"/>
            <a:ext cx="4335301" cy="205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539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0000"/>
                </a:solidFill>
                <a:latin typeface="Times New Roman"/>
                <a:ea typeface="Times New Roman"/>
                <a:cs typeface="Times New Roman"/>
                <a:sym typeface="Times New Roman"/>
              </a:rPr>
              <a:t>What do we mean by ‘Etiquettes’</a:t>
            </a:r>
            <a:endParaRPr b="1">
              <a:solidFill>
                <a:srgbClr val="660000"/>
              </a:solidFill>
              <a:latin typeface="Times New Roman"/>
              <a:ea typeface="Times New Roman"/>
              <a:cs typeface="Times New Roman"/>
              <a:sym typeface="Times New Roman"/>
            </a:endParaRPr>
          </a:p>
        </p:txBody>
      </p:sp>
      <p:sp>
        <p:nvSpPr>
          <p:cNvPr id="136" name="Google Shape;136;p14"/>
          <p:cNvSpPr txBox="1"/>
          <p:nvPr>
            <p:ph idx="1" type="body"/>
          </p:nvPr>
        </p:nvSpPr>
        <p:spPr>
          <a:xfrm>
            <a:off x="819150" y="1245550"/>
            <a:ext cx="7505700" cy="24480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Font typeface="Times New Roman"/>
              <a:buChar char="❖"/>
            </a:pPr>
            <a:r>
              <a:rPr b="1" lang="en" sz="1700">
                <a:solidFill>
                  <a:srgbClr val="000000"/>
                </a:solidFill>
                <a:highlight>
                  <a:srgbClr val="FFFFFF"/>
                </a:highlight>
                <a:latin typeface="Times New Roman"/>
                <a:ea typeface="Times New Roman"/>
                <a:cs typeface="Times New Roman"/>
                <a:sym typeface="Times New Roman"/>
              </a:rPr>
              <a:t>Etiquette refers to guidelines which control the way a responsible individual should behave in the society.</a:t>
            </a:r>
            <a:endParaRPr b="1" sz="1700">
              <a:solidFill>
                <a:srgbClr val="000000"/>
              </a:solidFill>
              <a:highlight>
                <a:srgbClr val="FFFFFF"/>
              </a:highlight>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It’s about showing yourself and the people around you respect, which, believe it or not, is in quite short supply these days.</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Further it refers to the various </a:t>
            </a:r>
            <a:r>
              <a:rPr lang="en" sz="17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social behaviours</a:t>
            </a:r>
            <a:r>
              <a:rPr lang="en" sz="1700">
                <a:solidFill>
                  <a:srgbClr val="000000"/>
                </a:solidFill>
                <a:highlight>
                  <a:srgbClr val="FFFFFF"/>
                </a:highlight>
                <a:latin typeface="Times New Roman"/>
                <a:ea typeface="Times New Roman"/>
                <a:cs typeface="Times New Roman"/>
                <a:sym typeface="Times New Roman"/>
              </a:rPr>
              <a:t> that occur between your family, friends and colleagues or even strangers. Proper social etiquette requires following certain social norms in order to live and coexist with others in harmony. If done right, it can help you establish trust and reliance and even assist with the building of long-term relationships.</a:t>
            </a:r>
            <a:endParaRPr sz="1700">
              <a:solidFill>
                <a:srgbClr val="000000"/>
              </a:solidFill>
              <a:highlight>
                <a:srgbClr val="FFFFFF"/>
              </a:highlight>
              <a:latin typeface="Times New Roman"/>
              <a:ea typeface="Times New Roman"/>
              <a:cs typeface="Times New Roman"/>
              <a:sym typeface="Times New Roman"/>
            </a:endParaRPr>
          </a:p>
          <a:p>
            <a:pPr indent="0" lvl="0" marL="457200" rtl="0" algn="l">
              <a:lnSpc>
                <a:spcPct val="150000"/>
              </a:lnSpc>
              <a:spcBef>
                <a:spcPts val="1400"/>
              </a:spcBef>
              <a:spcAft>
                <a:spcPts val="1200"/>
              </a:spcAft>
              <a:buNone/>
            </a:pPr>
            <a:r>
              <a:t/>
            </a:r>
            <a:endParaRPr sz="17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15"/>
          <p:cNvSpPr txBox="1"/>
          <p:nvPr>
            <p:ph type="title"/>
          </p:nvPr>
        </p:nvSpPr>
        <p:spPr>
          <a:xfrm>
            <a:off x="412175" y="151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0000"/>
                </a:solidFill>
                <a:latin typeface="Times New Roman"/>
                <a:ea typeface="Times New Roman"/>
                <a:cs typeface="Times New Roman"/>
                <a:sym typeface="Times New Roman"/>
              </a:rPr>
              <a:t>Etiquette</a:t>
            </a:r>
            <a:r>
              <a:rPr b="1" lang="en">
                <a:solidFill>
                  <a:srgbClr val="660000"/>
                </a:solidFill>
                <a:latin typeface="Times New Roman"/>
                <a:ea typeface="Times New Roman"/>
                <a:cs typeface="Times New Roman"/>
                <a:sym typeface="Times New Roman"/>
              </a:rPr>
              <a:t> in our daily lives </a:t>
            </a:r>
            <a:endParaRPr b="1">
              <a:solidFill>
                <a:srgbClr val="660000"/>
              </a:solidFill>
              <a:latin typeface="Times New Roman"/>
              <a:ea typeface="Times New Roman"/>
              <a:cs typeface="Times New Roman"/>
              <a:sym typeface="Times New Roman"/>
            </a:endParaRPr>
          </a:p>
        </p:txBody>
      </p:sp>
      <p:pic>
        <p:nvPicPr>
          <p:cNvPr id="142" name="Google Shape;142;p15"/>
          <p:cNvPicPr preferRelativeResize="0"/>
          <p:nvPr/>
        </p:nvPicPr>
        <p:blipFill>
          <a:blip r:embed="rId3">
            <a:alphaModFix/>
          </a:blip>
          <a:stretch>
            <a:fillRect/>
          </a:stretch>
        </p:blipFill>
        <p:spPr>
          <a:xfrm>
            <a:off x="658550" y="1474875"/>
            <a:ext cx="2240835" cy="1353719"/>
          </a:xfrm>
          <a:prstGeom prst="rect">
            <a:avLst/>
          </a:prstGeom>
          <a:noFill/>
          <a:ln>
            <a:noFill/>
          </a:ln>
        </p:spPr>
      </p:pic>
      <p:pic>
        <p:nvPicPr>
          <p:cNvPr id="143" name="Google Shape;143;p15"/>
          <p:cNvPicPr preferRelativeResize="0"/>
          <p:nvPr/>
        </p:nvPicPr>
        <p:blipFill>
          <a:blip r:embed="rId4">
            <a:alphaModFix/>
          </a:blip>
          <a:stretch>
            <a:fillRect/>
          </a:stretch>
        </p:blipFill>
        <p:spPr>
          <a:xfrm>
            <a:off x="3083145" y="1474875"/>
            <a:ext cx="2531290" cy="1551098"/>
          </a:xfrm>
          <a:prstGeom prst="rect">
            <a:avLst/>
          </a:prstGeom>
          <a:noFill/>
          <a:ln>
            <a:noFill/>
          </a:ln>
        </p:spPr>
      </p:pic>
      <p:pic>
        <p:nvPicPr>
          <p:cNvPr id="144" name="Google Shape;144;p15"/>
          <p:cNvPicPr preferRelativeResize="0"/>
          <p:nvPr/>
        </p:nvPicPr>
        <p:blipFill>
          <a:blip r:embed="rId5">
            <a:alphaModFix/>
          </a:blip>
          <a:stretch>
            <a:fillRect/>
          </a:stretch>
        </p:blipFill>
        <p:spPr>
          <a:xfrm>
            <a:off x="5956070" y="1508012"/>
            <a:ext cx="2531280" cy="1484825"/>
          </a:xfrm>
          <a:prstGeom prst="rect">
            <a:avLst/>
          </a:prstGeom>
          <a:noFill/>
          <a:ln>
            <a:noFill/>
          </a:ln>
        </p:spPr>
      </p:pic>
      <p:pic>
        <p:nvPicPr>
          <p:cNvPr id="145" name="Google Shape;145;p15"/>
          <p:cNvPicPr preferRelativeResize="0"/>
          <p:nvPr/>
        </p:nvPicPr>
        <p:blipFill>
          <a:blip r:embed="rId6">
            <a:alphaModFix/>
          </a:blip>
          <a:stretch>
            <a:fillRect/>
          </a:stretch>
        </p:blipFill>
        <p:spPr>
          <a:xfrm>
            <a:off x="875184" y="3266712"/>
            <a:ext cx="2531281" cy="1353720"/>
          </a:xfrm>
          <a:prstGeom prst="rect">
            <a:avLst/>
          </a:prstGeom>
          <a:noFill/>
          <a:ln>
            <a:noFill/>
          </a:ln>
        </p:spPr>
      </p:pic>
      <p:pic>
        <p:nvPicPr>
          <p:cNvPr id="146" name="Google Shape;146;p15"/>
          <p:cNvPicPr preferRelativeResize="0"/>
          <p:nvPr/>
        </p:nvPicPr>
        <p:blipFill>
          <a:blip r:embed="rId7">
            <a:alphaModFix/>
          </a:blip>
          <a:stretch>
            <a:fillRect/>
          </a:stretch>
        </p:blipFill>
        <p:spPr>
          <a:xfrm>
            <a:off x="4163702" y="3315466"/>
            <a:ext cx="2381051" cy="1419283"/>
          </a:xfrm>
          <a:prstGeom prst="rect">
            <a:avLst/>
          </a:prstGeom>
          <a:noFill/>
          <a:ln>
            <a:noFill/>
          </a:ln>
        </p:spPr>
      </p:pic>
      <p:sp>
        <p:nvSpPr>
          <p:cNvPr id="147" name="Google Shape;147;p15"/>
          <p:cNvSpPr txBox="1"/>
          <p:nvPr/>
        </p:nvSpPr>
        <p:spPr>
          <a:xfrm>
            <a:off x="954375" y="1028463"/>
            <a:ext cx="242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Social Etiquette</a:t>
            </a:r>
            <a:endParaRPr b="1" sz="1500">
              <a:latin typeface="Times New Roman"/>
              <a:ea typeface="Times New Roman"/>
              <a:cs typeface="Times New Roman"/>
              <a:sym typeface="Times New Roman"/>
            </a:endParaRPr>
          </a:p>
        </p:txBody>
      </p:sp>
      <p:sp>
        <p:nvSpPr>
          <p:cNvPr id="148" name="Google Shape;148;p15"/>
          <p:cNvSpPr txBox="1"/>
          <p:nvPr/>
        </p:nvSpPr>
        <p:spPr>
          <a:xfrm>
            <a:off x="2904975" y="1028463"/>
            <a:ext cx="242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Religious</a:t>
            </a:r>
            <a:r>
              <a:rPr b="1" lang="en" sz="1500">
                <a:latin typeface="Times New Roman"/>
                <a:ea typeface="Times New Roman"/>
                <a:cs typeface="Times New Roman"/>
                <a:sym typeface="Times New Roman"/>
              </a:rPr>
              <a:t> </a:t>
            </a:r>
            <a:r>
              <a:rPr b="1" lang="en" sz="1500">
                <a:latin typeface="Times New Roman"/>
                <a:ea typeface="Times New Roman"/>
                <a:cs typeface="Times New Roman"/>
                <a:sym typeface="Times New Roman"/>
              </a:rPr>
              <a:t>Etiquette</a:t>
            </a:r>
            <a:endParaRPr b="1" sz="1500">
              <a:latin typeface="Times New Roman"/>
              <a:ea typeface="Times New Roman"/>
              <a:cs typeface="Times New Roman"/>
              <a:sym typeface="Times New Roman"/>
            </a:endParaRPr>
          </a:p>
        </p:txBody>
      </p:sp>
      <p:sp>
        <p:nvSpPr>
          <p:cNvPr id="149" name="Google Shape;149;p15"/>
          <p:cNvSpPr txBox="1"/>
          <p:nvPr/>
        </p:nvSpPr>
        <p:spPr>
          <a:xfrm>
            <a:off x="5907300" y="1028463"/>
            <a:ext cx="242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Dining </a:t>
            </a:r>
            <a:r>
              <a:rPr b="1" lang="en" sz="1500">
                <a:latin typeface="Times New Roman"/>
                <a:ea typeface="Times New Roman"/>
                <a:cs typeface="Times New Roman"/>
                <a:sym typeface="Times New Roman"/>
              </a:rPr>
              <a:t>Etiquette</a:t>
            </a:r>
            <a:endParaRPr b="1" sz="1500">
              <a:latin typeface="Times New Roman"/>
              <a:ea typeface="Times New Roman"/>
              <a:cs typeface="Times New Roman"/>
              <a:sym typeface="Times New Roman"/>
            </a:endParaRPr>
          </a:p>
        </p:txBody>
      </p:sp>
      <p:sp>
        <p:nvSpPr>
          <p:cNvPr id="150" name="Google Shape;150;p15"/>
          <p:cNvSpPr txBox="1"/>
          <p:nvPr/>
        </p:nvSpPr>
        <p:spPr>
          <a:xfrm>
            <a:off x="881575" y="2980513"/>
            <a:ext cx="242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Telephone </a:t>
            </a:r>
            <a:r>
              <a:rPr b="1" lang="en" sz="1500">
                <a:latin typeface="Times New Roman"/>
                <a:ea typeface="Times New Roman"/>
                <a:cs typeface="Times New Roman"/>
                <a:sym typeface="Times New Roman"/>
              </a:rPr>
              <a:t>Etiquette</a:t>
            </a:r>
            <a:endParaRPr b="1" sz="1500">
              <a:latin typeface="Times New Roman"/>
              <a:ea typeface="Times New Roman"/>
              <a:cs typeface="Times New Roman"/>
              <a:sym typeface="Times New Roman"/>
            </a:endParaRPr>
          </a:p>
        </p:txBody>
      </p:sp>
      <p:sp>
        <p:nvSpPr>
          <p:cNvPr id="151" name="Google Shape;151;p15"/>
          <p:cNvSpPr txBox="1"/>
          <p:nvPr/>
        </p:nvSpPr>
        <p:spPr>
          <a:xfrm>
            <a:off x="4140713" y="2980513"/>
            <a:ext cx="242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Corporate</a:t>
            </a:r>
            <a:r>
              <a:rPr b="1" lang="en" sz="1500">
                <a:latin typeface="Times New Roman"/>
                <a:ea typeface="Times New Roman"/>
                <a:cs typeface="Times New Roman"/>
                <a:sym typeface="Times New Roman"/>
              </a:rPr>
              <a:t> </a:t>
            </a:r>
            <a:r>
              <a:rPr b="1" lang="en" sz="1500">
                <a:latin typeface="Times New Roman"/>
                <a:ea typeface="Times New Roman"/>
                <a:cs typeface="Times New Roman"/>
                <a:sym typeface="Times New Roman"/>
              </a:rPr>
              <a:t>Etiquette</a:t>
            </a:r>
            <a:endParaRPr b="1"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83F04"/>
                </a:solidFill>
                <a:latin typeface="Times New Roman"/>
                <a:ea typeface="Times New Roman"/>
                <a:cs typeface="Times New Roman"/>
                <a:sym typeface="Times New Roman"/>
              </a:rPr>
              <a:t>Intro to </a:t>
            </a:r>
            <a:r>
              <a:rPr b="1" lang="en">
                <a:solidFill>
                  <a:srgbClr val="783F04"/>
                </a:solidFill>
                <a:latin typeface="Times New Roman"/>
                <a:ea typeface="Times New Roman"/>
                <a:cs typeface="Times New Roman"/>
                <a:sym typeface="Times New Roman"/>
              </a:rPr>
              <a:t>Dining Etiquettes </a:t>
            </a:r>
            <a:endParaRPr b="1">
              <a:solidFill>
                <a:srgbClr val="783F04"/>
              </a:solidFill>
              <a:latin typeface="Times New Roman"/>
              <a:ea typeface="Times New Roman"/>
              <a:cs typeface="Times New Roman"/>
              <a:sym typeface="Times New Roman"/>
            </a:endParaRPr>
          </a:p>
        </p:txBody>
      </p:sp>
      <p:sp>
        <p:nvSpPr>
          <p:cNvPr id="157" name="Google Shape;15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en" sz="1900">
                <a:latin typeface="Times New Roman"/>
                <a:ea typeface="Times New Roman"/>
                <a:cs typeface="Times New Roman"/>
                <a:sym typeface="Times New Roman"/>
              </a:rPr>
              <a:t>“</a:t>
            </a:r>
            <a:r>
              <a:rPr i="1" lang="en" sz="1900">
                <a:latin typeface="Times New Roman"/>
                <a:ea typeface="Times New Roman"/>
                <a:cs typeface="Times New Roman"/>
                <a:sym typeface="Times New Roman"/>
              </a:rPr>
              <a:t>Table Manners are as old as human society itself, the reason being that no human society can exist without them” - </a:t>
            </a:r>
            <a:r>
              <a:rPr b="1" lang="en">
                <a:latin typeface="Times New Roman"/>
                <a:ea typeface="Times New Roman"/>
                <a:cs typeface="Times New Roman"/>
                <a:sym typeface="Times New Roman"/>
              </a:rPr>
              <a:t>The Rituals of Dinner (1991) – Margaret Visser</a:t>
            </a:r>
            <a:endParaRPr b="1">
              <a:latin typeface="Times New Roman"/>
              <a:ea typeface="Times New Roman"/>
              <a:cs typeface="Times New Roman"/>
              <a:sym typeface="Times New Roman"/>
            </a:endParaRPr>
          </a:p>
          <a:p>
            <a:pPr indent="0" lvl="0" marL="0" rtl="0" algn="l">
              <a:spcBef>
                <a:spcPts val="1200"/>
              </a:spcBef>
              <a:spcAft>
                <a:spcPts val="0"/>
              </a:spcAft>
              <a:buNone/>
            </a:pPr>
            <a:r>
              <a:rPr lang="en" sz="1700">
                <a:solidFill>
                  <a:srgbClr val="000000"/>
                </a:solidFill>
                <a:highlight>
                  <a:srgbClr val="FFFFFF"/>
                </a:highlight>
                <a:latin typeface="Times New Roman"/>
                <a:ea typeface="Times New Roman"/>
                <a:cs typeface="Times New Roman"/>
                <a:sym typeface="Times New Roman"/>
              </a:rPr>
              <a:t>While different cultures may have varying customs and traditions, there are universal do's and don'ts that apply to most dining situations. We will explore the key elements of dining etiquette, including table manners, table setting, and social etiquette. </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7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7"/>
          <p:cNvPicPr preferRelativeResize="0"/>
          <p:nvPr/>
        </p:nvPicPr>
        <p:blipFill>
          <a:blip r:embed="rId3">
            <a:alphaModFix/>
          </a:blip>
          <a:stretch>
            <a:fillRect/>
          </a:stretch>
        </p:blipFill>
        <p:spPr>
          <a:xfrm>
            <a:off x="1463475" y="470975"/>
            <a:ext cx="5691724" cy="3798274"/>
          </a:xfrm>
          <a:prstGeom prst="rect">
            <a:avLst/>
          </a:prstGeom>
          <a:noFill/>
          <a:ln cap="flat" cmpd="sng" w="9525">
            <a:solidFill>
              <a:schemeClr val="dk2"/>
            </a:solidFill>
            <a:prstDash val="solid"/>
            <a:round/>
            <a:headEnd len="sm" w="sm" type="none"/>
            <a:tailEnd len="sm" w="sm" type="none"/>
          </a:ln>
        </p:spPr>
      </p:pic>
      <p:sp>
        <p:nvSpPr>
          <p:cNvPr id="163" name="Google Shape;163;p17"/>
          <p:cNvSpPr txBox="1"/>
          <p:nvPr/>
        </p:nvSpPr>
        <p:spPr>
          <a:xfrm>
            <a:off x="1941600" y="4371400"/>
            <a:ext cx="654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6"/>
                </a:solidFill>
                <a:latin typeface="Times New Roman"/>
                <a:ea typeface="Times New Roman"/>
                <a:cs typeface="Times New Roman"/>
                <a:sym typeface="Times New Roman"/>
              </a:rPr>
              <a:t>Start from the outside and work your way in </a:t>
            </a:r>
            <a:endParaRPr b="1" sz="1900">
              <a:solidFill>
                <a:schemeClr val="accent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18"/>
          <p:cNvSpPr/>
          <p:nvPr/>
        </p:nvSpPr>
        <p:spPr>
          <a:xfrm>
            <a:off x="442025" y="1054825"/>
            <a:ext cx="7443900" cy="90300"/>
          </a:xfrm>
          <a:prstGeom prst="rect">
            <a:avLst/>
          </a:prstGeom>
          <a:solidFill>
            <a:srgbClr val="E06666"/>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9" name="Google Shape;169;p18"/>
          <p:cNvSpPr txBox="1"/>
          <p:nvPr/>
        </p:nvSpPr>
        <p:spPr>
          <a:xfrm>
            <a:off x="1125100" y="642925"/>
            <a:ext cx="578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660000"/>
                </a:solidFill>
                <a:latin typeface="Times New Roman"/>
                <a:ea typeface="Times New Roman"/>
                <a:cs typeface="Times New Roman"/>
                <a:sym typeface="Times New Roman"/>
              </a:rPr>
              <a:t>IT’S ABOUT BEING COMFORTABLE,</a:t>
            </a:r>
            <a:r>
              <a:rPr lang="en" sz="1800">
                <a:solidFill>
                  <a:srgbClr val="660000"/>
                </a:solidFill>
                <a:latin typeface="Times New Roman"/>
                <a:ea typeface="Times New Roman"/>
                <a:cs typeface="Times New Roman"/>
                <a:sym typeface="Times New Roman"/>
              </a:rPr>
              <a:t> </a:t>
            </a:r>
            <a:endParaRPr sz="1800">
              <a:solidFill>
                <a:srgbClr val="660000"/>
              </a:solidFill>
              <a:latin typeface="Times New Roman"/>
              <a:ea typeface="Times New Roman"/>
              <a:cs typeface="Times New Roman"/>
              <a:sym typeface="Times New Roman"/>
            </a:endParaRPr>
          </a:p>
        </p:txBody>
      </p:sp>
      <p:sp>
        <p:nvSpPr>
          <p:cNvPr id="170" name="Google Shape;170;p18"/>
          <p:cNvSpPr txBox="1"/>
          <p:nvPr/>
        </p:nvSpPr>
        <p:spPr>
          <a:xfrm>
            <a:off x="2462975" y="1089325"/>
            <a:ext cx="578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666666"/>
                </a:solidFill>
                <a:latin typeface="Times New Roman"/>
                <a:ea typeface="Times New Roman"/>
                <a:cs typeface="Times New Roman"/>
                <a:sym typeface="Times New Roman"/>
              </a:rPr>
              <a:t>AND MAKING OTHERS COMFORTABLE</a:t>
            </a:r>
            <a:endParaRPr b="1" sz="1800">
              <a:solidFill>
                <a:srgbClr val="666666"/>
              </a:solidFill>
              <a:latin typeface="Times New Roman"/>
              <a:ea typeface="Times New Roman"/>
              <a:cs typeface="Times New Roman"/>
              <a:sym typeface="Times New Roman"/>
            </a:endParaRPr>
          </a:p>
        </p:txBody>
      </p:sp>
      <p:sp>
        <p:nvSpPr>
          <p:cNvPr id="171" name="Google Shape;171;p18"/>
          <p:cNvSpPr txBox="1"/>
          <p:nvPr/>
        </p:nvSpPr>
        <p:spPr>
          <a:xfrm>
            <a:off x="261200" y="1677650"/>
            <a:ext cx="5786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CC0000"/>
                </a:solidFill>
                <a:latin typeface="Times New Roman"/>
                <a:ea typeface="Times New Roman"/>
                <a:cs typeface="Times New Roman"/>
                <a:sym typeface="Times New Roman"/>
              </a:rPr>
              <a:t>Rules for Napkins </a:t>
            </a:r>
            <a:endParaRPr b="1" sz="1500">
              <a:solidFill>
                <a:srgbClr val="CC0000"/>
              </a:solidFill>
              <a:latin typeface="Times New Roman"/>
              <a:ea typeface="Times New Roman"/>
              <a:cs typeface="Times New Roman"/>
              <a:sym typeface="Times New Roman"/>
            </a:endParaRPr>
          </a:p>
        </p:txBody>
      </p:sp>
      <p:pic>
        <p:nvPicPr>
          <p:cNvPr id="172" name="Google Shape;172;p18"/>
          <p:cNvPicPr preferRelativeResize="0"/>
          <p:nvPr/>
        </p:nvPicPr>
        <p:blipFill>
          <a:blip r:embed="rId3">
            <a:alphaModFix/>
          </a:blip>
          <a:stretch>
            <a:fillRect/>
          </a:stretch>
        </p:blipFill>
        <p:spPr>
          <a:xfrm>
            <a:off x="356775" y="2093150"/>
            <a:ext cx="1404725" cy="1404725"/>
          </a:xfrm>
          <a:prstGeom prst="rect">
            <a:avLst/>
          </a:prstGeom>
          <a:noFill/>
          <a:ln>
            <a:noFill/>
          </a:ln>
        </p:spPr>
      </p:pic>
      <p:sp>
        <p:nvSpPr>
          <p:cNvPr id="173" name="Google Shape;173;p18"/>
          <p:cNvSpPr txBox="1"/>
          <p:nvPr/>
        </p:nvSpPr>
        <p:spPr>
          <a:xfrm>
            <a:off x="1873775" y="1923750"/>
            <a:ext cx="7195200" cy="253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latin typeface="Times New Roman"/>
                <a:ea typeface="Times New Roman"/>
                <a:cs typeface="Times New Roman"/>
                <a:sym typeface="Times New Roman"/>
              </a:rPr>
              <a:t>Placing the napkin in your lap is the first thing you do when seated at a table. It is respectful to wait for the host or hostess to place their napkin on their lap first. The best way is to ensure you fold the napkin into a large triangle or rectangle, giving yourself several clean surfaces to work with in case you soil one side. Never crumple your napkin into a ball or wear your napkin as a bib.</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19"/>
          <p:cNvSpPr txBox="1"/>
          <p:nvPr/>
        </p:nvSpPr>
        <p:spPr>
          <a:xfrm>
            <a:off x="273700" y="108675"/>
            <a:ext cx="5786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CC0000"/>
                </a:solidFill>
                <a:latin typeface="Times New Roman"/>
                <a:ea typeface="Times New Roman"/>
                <a:cs typeface="Times New Roman"/>
                <a:sym typeface="Times New Roman"/>
              </a:rPr>
              <a:t>Bread slices </a:t>
            </a:r>
            <a:endParaRPr b="1" sz="1500">
              <a:solidFill>
                <a:srgbClr val="CC0000"/>
              </a:solidFill>
              <a:latin typeface="Times New Roman"/>
              <a:ea typeface="Times New Roman"/>
              <a:cs typeface="Times New Roman"/>
              <a:sym typeface="Times New Roman"/>
            </a:endParaRPr>
          </a:p>
        </p:txBody>
      </p:sp>
      <p:sp>
        <p:nvSpPr>
          <p:cNvPr id="179" name="Google Shape;179;p19"/>
          <p:cNvSpPr txBox="1"/>
          <p:nvPr/>
        </p:nvSpPr>
        <p:spPr>
          <a:xfrm>
            <a:off x="3048000" y="1511525"/>
            <a:ext cx="719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pic>
        <p:nvPicPr>
          <p:cNvPr id="180" name="Google Shape;180;p19"/>
          <p:cNvPicPr preferRelativeResize="0"/>
          <p:nvPr/>
        </p:nvPicPr>
        <p:blipFill>
          <a:blip r:embed="rId3">
            <a:alphaModFix/>
          </a:blip>
          <a:stretch>
            <a:fillRect/>
          </a:stretch>
        </p:blipFill>
        <p:spPr>
          <a:xfrm>
            <a:off x="273688" y="524163"/>
            <a:ext cx="2705100" cy="1685925"/>
          </a:xfrm>
          <a:prstGeom prst="rect">
            <a:avLst/>
          </a:prstGeom>
          <a:noFill/>
          <a:ln>
            <a:noFill/>
          </a:ln>
        </p:spPr>
      </p:pic>
      <p:sp>
        <p:nvSpPr>
          <p:cNvPr id="181" name="Google Shape;181;p19"/>
          <p:cNvSpPr txBox="1"/>
          <p:nvPr/>
        </p:nvSpPr>
        <p:spPr>
          <a:xfrm>
            <a:off x="3048000" y="447747"/>
            <a:ext cx="5733600" cy="212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latin typeface="Times New Roman"/>
                <a:ea typeface="Times New Roman"/>
                <a:cs typeface="Times New Roman"/>
                <a:sym typeface="Times New Roman"/>
              </a:rPr>
              <a:t>When eating bread, muffins or rolls, break off and eat one small piece at a time. If there is a community butter dish, take just enough for yourself and place it on your bread plate. You do not want to continually dip your bread knife into the community butter dish.</a:t>
            </a:r>
            <a:endParaRPr sz="1800">
              <a:latin typeface="Times New Roman"/>
              <a:ea typeface="Times New Roman"/>
              <a:cs typeface="Times New Roman"/>
              <a:sym typeface="Times New Roman"/>
            </a:endParaRPr>
          </a:p>
        </p:txBody>
      </p:sp>
      <p:sp>
        <p:nvSpPr>
          <p:cNvPr id="182" name="Google Shape;182;p19"/>
          <p:cNvSpPr txBox="1"/>
          <p:nvPr/>
        </p:nvSpPr>
        <p:spPr>
          <a:xfrm>
            <a:off x="199225" y="2658338"/>
            <a:ext cx="5786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CC0000"/>
                </a:solidFill>
                <a:latin typeface="Times New Roman"/>
                <a:ea typeface="Times New Roman"/>
                <a:cs typeface="Times New Roman"/>
                <a:sym typeface="Times New Roman"/>
              </a:rPr>
              <a:t>Salt &amp; Pepper </a:t>
            </a:r>
            <a:endParaRPr b="1" sz="1500">
              <a:solidFill>
                <a:srgbClr val="CC0000"/>
              </a:solidFill>
              <a:latin typeface="Times New Roman"/>
              <a:ea typeface="Times New Roman"/>
              <a:cs typeface="Times New Roman"/>
              <a:sym typeface="Times New Roman"/>
            </a:endParaRPr>
          </a:p>
        </p:txBody>
      </p:sp>
      <p:pic>
        <p:nvPicPr>
          <p:cNvPr id="183" name="Google Shape;183;p19"/>
          <p:cNvPicPr preferRelativeResize="0"/>
          <p:nvPr/>
        </p:nvPicPr>
        <p:blipFill>
          <a:blip r:embed="rId4">
            <a:alphaModFix/>
          </a:blip>
          <a:stretch>
            <a:fillRect/>
          </a:stretch>
        </p:blipFill>
        <p:spPr>
          <a:xfrm>
            <a:off x="273687" y="3073847"/>
            <a:ext cx="2854075" cy="1727599"/>
          </a:xfrm>
          <a:prstGeom prst="rect">
            <a:avLst/>
          </a:prstGeom>
          <a:noFill/>
          <a:ln>
            <a:noFill/>
          </a:ln>
        </p:spPr>
      </p:pic>
      <p:sp>
        <p:nvSpPr>
          <p:cNvPr id="184" name="Google Shape;184;p19"/>
          <p:cNvSpPr txBox="1"/>
          <p:nvPr/>
        </p:nvSpPr>
        <p:spPr>
          <a:xfrm>
            <a:off x="3247750" y="2960575"/>
            <a:ext cx="58338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latin typeface="Times New Roman"/>
                <a:ea typeface="Times New Roman"/>
                <a:cs typeface="Times New Roman"/>
                <a:sym typeface="Times New Roman"/>
              </a:rPr>
              <a:t>Salt and pepper should never be separated from one another. Salt and pepper are like penguins—black and white and together for life. Even if an individual only asks for just one, always give them both. </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0"/>
          <p:cNvPicPr preferRelativeResize="0"/>
          <p:nvPr/>
        </p:nvPicPr>
        <p:blipFill>
          <a:blip r:embed="rId3">
            <a:alphaModFix/>
          </a:blip>
          <a:stretch>
            <a:fillRect/>
          </a:stretch>
        </p:blipFill>
        <p:spPr>
          <a:xfrm>
            <a:off x="436250" y="572500"/>
            <a:ext cx="1834600" cy="1220850"/>
          </a:xfrm>
          <a:prstGeom prst="rect">
            <a:avLst/>
          </a:prstGeom>
          <a:noFill/>
          <a:ln>
            <a:noFill/>
          </a:ln>
        </p:spPr>
      </p:pic>
      <p:pic>
        <p:nvPicPr>
          <p:cNvPr id="190" name="Google Shape;190;p20"/>
          <p:cNvPicPr preferRelativeResize="0"/>
          <p:nvPr/>
        </p:nvPicPr>
        <p:blipFill>
          <a:blip r:embed="rId4">
            <a:alphaModFix/>
          </a:blip>
          <a:stretch>
            <a:fillRect/>
          </a:stretch>
        </p:blipFill>
        <p:spPr>
          <a:xfrm>
            <a:off x="436250" y="3149925"/>
            <a:ext cx="1834600" cy="1220843"/>
          </a:xfrm>
          <a:prstGeom prst="rect">
            <a:avLst/>
          </a:prstGeom>
          <a:noFill/>
          <a:ln>
            <a:noFill/>
          </a:ln>
        </p:spPr>
      </p:pic>
      <p:sp>
        <p:nvSpPr>
          <p:cNvPr id="191" name="Google Shape;191;p20"/>
          <p:cNvSpPr txBox="1"/>
          <p:nvPr/>
        </p:nvSpPr>
        <p:spPr>
          <a:xfrm>
            <a:off x="3042950" y="953750"/>
            <a:ext cx="52572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Take small bites , keep your mouth closed and finish chewing before continuing your conversation. </a:t>
            </a:r>
            <a:endParaRPr sz="18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Try not to gulp your food , it </a:t>
            </a:r>
            <a:r>
              <a:rPr lang="en" sz="1800">
                <a:solidFill>
                  <a:schemeClr val="dk2"/>
                </a:solidFill>
                <a:latin typeface="Times New Roman"/>
                <a:ea typeface="Times New Roman"/>
                <a:cs typeface="Times New Roman"/>
                <a:sym typeface="Times New Roman"/>
              </a:rPr>
              <a:t>isn't</a:t>
            </a:r>
            <a:r>
              <a:rPr lang="en" sz="1800">
                <a:solidFill>
                  <a:schemeClr val="dk2"/>
                </a:solidFill>
                <a:latin typeface="Times New Roman"/>
                <a:ea typeface="Times New Roman"/>
                <a:cs typeface="Times New Roman"/>
                <a:sym typeface="Times New Roman"/>
              </a:rPr>
              <a:t> very attractive </a:t>
            </a:r>
            <a:endParaRPr sz="18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Do not blow on food that is hot. Wait until it cools down , or eat from the side of the bowl, when having soup.</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pic>
        <p:nvPicPr>
          <p:cNvPr id="196" name="Google Shape;196;p21"/>
          <p:cNvPicPr preferRelativeResize="0"/>
          <p:nvPr/>
        </p:nvPicPr>
        <p:blipFill>
          <a:blip r:embed="rId3">
            <a:alphaModFix/>
          </a:blip>
          <a:stretch>
            <a:fillRect/>
          </a:stretch>
        </p:blipFill>
        <p:spPr>
          <a:xfrm>
            <a:off x="452200" y="1114275"/>
            <a:ext cx="8466951" cy="2976100"/>
          </a:xfrm>
          <a:prstGeom prst="rect">
            <a:avLst/>
          </a:prstGeom>
          <a:noFill/>
          <a:ln>
            <a:noFill/>
          </a:ln>
        </p:spPr>
      </p:pic>
      <p:sp>
        <p:nvSpPr>
          <p:cNvPr id="197" name="Google Shape;197;p21"/>
          <p:cNvSpPr txBox="1"/>
          <p:nvPr>
            <p:ph type="title"/>
          </p:nvPr>
        </p:nvSpPr>
        <p:spPr>
          <a:xfrm>
            <a:off x="452200" y="272575"/>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660000"/>
                </a:solidFill>
                <a:latin typeface="Times New Roman"/>
                <a:ea typeface="Times New Roman"/>
                <a:cs typeface="Times New Roman"/>
                <a:sym typeface="Times New Roman"/>
              </a:rPr>
              <a:t>Essentials</a:t>
            </a:r>
            <a:r>
              <a:rPr b="1" lang="en">
                <a:solidFill>
                  <a:srgbClr val="660000"/>
                </a:solidFill>
                <a:latin typeface="Times New Roman"/>
                <a:ea typeface="Times New Roman"/>
                <a:cs typeface="Times New Roman"/>
                <a:sym typeface="Times New Roman"/>
              </a:rPr>
              <a:t> to remember….</a:t>
            </a:r>
            <a:endParaRPr b="1">
              <a:solidFill>
                <a:srgbClr val="66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