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Lst>
  <p:sldSz cx="9144000" cy="5143500" type="screen16x9"/>
  <p:notesSz cx="6858000" cy="9144000"/>
  <p:embeddedFontLst>
    <p:embeddedFont>
      <p:font typeface="Amatic SC" panose="020B0604020202020204" charset="-79"/>
      <p:regular r:id="rId26"/>
      <p:bold r:id="rId27"/>
    </p:embeddedFont>
    <p:embeddedFont>
      <p:font typeface="Caveat" panose="020B0604020202020204" charset="0"/>
      <p:regular r:id="rId28"/>
      <p:bold r:id="rId29"/>
    </p:embeddedFont>
    <p:embeddedFont>
      <p:font typeface="Caveat SemiBold" panose="020B0604020202020204" charset="0"/>
      <p:regular r:id="rId30"/>
      <p:bold r:id="rId31"/>
    </p:embeddedFont>
    <p:embeddedFont>
      <p:font typeface="Comic Sans MS" panose="030F0702030302020204" pitchFamily="66" charset="0"/>
      <p:regular r:id="rId32"/>
      <p:bold r:id="rId33"/>
      <p:italic r:id="rId34"/>
      <p:boldItalic r:id="rId35"/>
    </p:embeddedFont>
    <p:embeddedFont>
      <p:font typeface="Georgia" panose="02040502050405020303" pitchFamily="18" charset="0"/>
      <p:regular r:id="rId36"/>
      <p:bold r:id="rId37"/>
      <p:italic r:id="rId38"/>
      <p:boldItalic r:id="rId39"/>
    </p:embeddedFont>
    <p:embeddedFont>
      <p:font typeface="Lobster" panose="020B0604020202020204" charset="0"/>
      <p:regular r:id="rId40"/>
    </p:embeddedFont>
    <p:embeddedFont>
      <p:font typeface="Maven Pro" panose="020B0604020202020204" charset="0"/>
      <p:regular r:id="rId41"/>
      <p:bold r:id="rId42"/>
    </p:embeddedFont>
    <p:embeddedFont>
      <p:font typeface="Nunito" panose="020B060402020202020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51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font" Target="fonts/font21.fntdata"/><Relationship Id="rId20" Type="http://schemas.openxmlformats.org/officeDocument/2006/relationships/slide" Target="slides/slide19.xml"/><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c6f903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4378e1f0e7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4378e1f0e7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4378e1f0e7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4378e1f0e7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4378e1f0e7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14378e1f0e7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4378e1f0e7_3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14378e1f0e7_3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4378e1f0e7_3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4378e1f0e7_3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4378e1f0e7_3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14378e1f0e7_3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4378e1f0e7_3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14378e1f0e7_3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4378e1f0e7_3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4378e1f0e7_3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14378e1f0e7_3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14378e1f0e7_3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4378e1f0e7_3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4378e1f0e7_3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4378e1f0e7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4378e1f0e7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4378e1f0e7_3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4378e1f0e7_3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c6f90357f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c6f90357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78e1f0e7_3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78e1f0e7_3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c6f90357f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c6f90357f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c6f90357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c6f9035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c6f90357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c6f90357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4378e1f0e7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14378e1f0e7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4378e1f0e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4378e1f0e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4378e1f0e7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4378e1f0e7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4378e1f0e7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4378e1f0e7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4378e1f0e7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4378e1f0e7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3.xml"/><Relationship Id="rId1" Type="http://schemas.openxmlformats.org/officeDocument/2006/relationships/slideLayout" Target="../slideLayouts/slideLayout9.xml"/><Relationship Id="rId4" Type="http://schemas.openxmlformats.org/officeDocument/2006/relationships/image" Target="../media/image27.jp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966000" y="211175"/>
            <a:ext cx="7212000" cy="252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8300">
                <a:solidFill>
                  <a:srgbClr val="20124D"/>
                </a:solidFill>
                <a:latin typeface="Amatic SC"/>
                <a:ea typeface="Amatic SC"/>
                <a:cs typeface="Amatic SC"/>
                <a:sym typeface="Amatic SC"/>
              </a:rPr>
              <a:t>School Management System</a:t>
            </a:r>
            <a:endParaRPr sz="8300">
              <a:solidFill>
                <a:srgbClr val="20124D"/>
              </a:solidFill>
              <a:latin typeface="Amatic SC"/>
              <a:ea typeface="Amatic SC"/>
              <a:cs typeface="Amatic SC"/>
              <a:sym typeface="Amatic SC"/>
            </a:endParaRPr>
          </a:p>
        </p:txBody>
      </p:sp>
      <p:sp>
        <p:nvSpPr>
          <p:cNvPr id="278" name="Google Shape;278;p13"/>
          <p:cNvSpPr txBox="1">
            <a:spLocks noGrp="1"/>
          </p:cNvSpPr>
          <p:nvPr>
            <p:ph type="subTitle" idx="1"/>
          </p:nvPr>
        </p:nvSpPr>
        <p:spPr>
          <a:xfrm>
            <a:off x="-905450" y="2445975"/>
            <a:ext cx="6715500" cy="24312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7200"/>
              <a:t>                     By </a:t>
            </a:r>
            <a:endParaRPr sz="7200"/>
          </a:p>
          <a:p>
            <a:pPr marL="1828800" lvl="0" indent="0" algn="l" rtl="0">
              <a:lnSpc>
                <a:spcPct val="115000"/>
              </a:lnSpc>
              <a:spcBef>
                <a:spcPts val="1200"/>
              </a:spcBef>
              <a:spcAft>
                <a:spcPts val="0"/>
              </a:spcAft>
              <a:buNone/>
            </a:pPr>
            <a:r>
              <a:rPr lang="en" sz="6300">
                <a:solidFill>
                  <a:srgbClr val="000000"/>
                </a:solidFill>
                <a:latin typeface="Arial"/>
                <a:ea typeface="Arial"/>
                <a:cs typeface="Arial"/>
                <a:sym typeface="Arial"/>
              </a:rPr>
              <a:t>PS/2019/279 - Arshana Sagadevan</a:t>
            </a:r>
            <a:endParaRPr sz="6300">
              <a:solidFill>
                <a:srgbClr val="000000"/>
              </a:solidFill>
              <a:latin typeface="Arial"/>
              <a:ea typeface="Arial"/>
              <a:cs typeface="Arial"/>
              <a:sym typeface="Arial"/>
            </a:endParaRPr>
          </a:p>
          <a:p>
            <a:pPr marL="1828800" lvl="0" indent="0" algn="l" rtl="0">
              <a:lnSpc>
                <a:spcPct val="115000"/>
              </a:lnSpc>
              <a:spcBef>
                <a:spcPts val="1200"/>
              </a:spcBef>
              <a:spcAft>
                <a:spcPts val="0"/>
              </a:spcAft>
              <a:buNone/>
            </a:pPr>
            <a:r>
              <a:rPr lang="en" sz="6300">
                <a:solidFill>
                  <a:srgbClr val="000000"/>
                </a:solidFill>
                <a:latin typeface="Arial"/>
                <a:ea typeface="Arial"/>
                <a:cs typeface="Arial"/>
                <a:sym typeface="Arial"/>
              </a:rPr>
              <a:t>PS/2019/051 - Pitipanage Malaka Dilshan</a:t>
            </a:r>
            <a:endParaRPr sz="6300">
              <a:solidFill>
                <a:srgbClr val="000000"/>
              </a:solidFill>
              <a:latin typeface="Arial"/>
              <a:ea typeface="Arial"/>
              <a:cs typeface="Arial"/>
              <a:sym typeface="Arial"/>
            </a:endParaRPr>
          </a:p>
          <a:p>
            <a:pPr marL="1828800" lvl="0" indent="0" algn="l" rtl="0">
              <a:lnSpc>
                <a:spcPct val="115000"/>
              </a:lnSpc>
              <a:spcBef>
                <a:spcPts val="1200"/>
              </a:spcBef>
              <a:spcAft>
                <a:spcPts val="0"/>
              </a:spcAft>
              <a:buNone/>
            </a:pPr>
            <a:r>
              <a:rPr lang="en" sz="6300">
                <a:solidFill>
                  <a:srgbClr val="000000"/>
                </a:solidFill>
                <a:latin typeface="Arial"/>
                <a:ea typeface="Arial"/>
                <a:cs typeface="Arial"/>
                <a:sym typeface="Arial"/>
              </a:rPr>
              <a:t>PS/2019/181 - Sashini Udyani Jayawardhana</a:t>
            </a:r>
            <a:endParaRPr sz="6300">
              <a:solidFill>
                <a:srgbClr val="000000"/>
              </a:solidFill>
              <a:latin typeface="Arial"/>
              <a:ea typeface="Arial"/>
              <a:cs typeface="Arial"/>
              <a:sym typeface="Arial"/>
            </a:endParaRPr>
          </a:p>
          <a:p>
            <a:pPr marL="1828800" lvl="0" indent="0" algn="l" rtl="0">
              <a:lnSpc>
                <a:spcPct val="115000"/>
              </a:lnSpc>
              <a:spcBef>
                <a:spcPts val="1200"/>
              </a:spcBef>
              <a:spcAft>
                <a:spcPts val="0"/>
              </a:spcAft>
              <a:buNone/>
            </a:pPr>
            <a:r>
              <a:rPr lang="en" sz="6300">
                <a:solidFill>
                  <a:srgbClr val="000000"/>
                </a:solidFill>
                <a:latin typeface="Arial"/>
                <a:ea typeface="Arial"/>
                <a:cs typeface="Arial"/>
                <a:sym typeface="Arial"/>
              </a:rPr>
              <a:t>PS/2019/233 - Daluwakgodage Dulakshi Anuradha</a:t>
            </a:r>
            <a:endParaRPr sz="6300">
              <a:solidFill>
                <a:srgbClr val="000000"/>
              </a:solidFill>
              <a:latin typeface="Arial"/>
              <a:ea typeface="Arial"/>
              <a:cs typeface="Arial"/>
              <a:sym typeface="Arial"/>
            </a:endParaRPr>
          </a:p>
          <a:p>
            <a:pPr marL="1828800" lvl="0" indent="0" algn="l" rtl="0">
              <a:lnSpc>
                <a:spcPct val="115000"/>
              </a:lnSpc>
              <a:spcBef>
                <a:spcPts val="1200"/>
              </a:spcBef>
              <a:spcAft>
                <a:spcPts val="0"/>
              </a:spcAft>
              <a:buNone/>
            </a:pPr>
            <a:r>
              <a:rPr lang="en" sz="6300">
                <a:solidFill>
                  <a:srgbClr val="000000"/>
                </a:solidFill>
                <a:latin typeface="Arial"/>
                <a:ea typeface="Arial"/>
                <a:cs typeface="Arial"/>
                <a:sym typeface="Arial"/>
              </a:rPr>
              <a:t>PS/2019/195 - Wathsala Wimansani Ranasingha</a:t>
            </a:r>
            <a:endParaRPr sz="6300">
              <a:solidFill>
                <a:srgbClr val="000000"/>
              </a:solidFill>
              <a:latin typeface="Arial"/>
              <a:ea typeface="Arial"/>
              <a:cs typeface="Arial"/>
              <a:sym typeface="Arial"/>
            </a:endParaRPr>
          </a:p>
          <a:p>
            <a:pPr marL="0" lvl="0" indent="0" algn="l" rtl="0">
              <a:spcBef>
                <a:spcPts val="1200"/>
              </a:spcBef>
              <a:spcAft>
                <a:spcPts val="0"/>
              </a:spcAft>
              <a:buNone/>
            </a:pPr>
            <a:endParaRPr sz="6300"/>
          </a:p>
        </p:txBody>
      </p:sp>
      <p:pic>
        <p:nvPicPr>
          <p:cNvPr id="279" name="Google Shape;279;p13"/>
          <p:cNvPicPr preferRelativeResize="0"/>
          <p:nvPr/>
        </p:nvPicPr>
        <p:blipFill>
          <a:blip r:embed="rId3">
            <a:alphaModFix/>
          </a:blip>
          <a:stretch>
            <a:fillRect/>
          </a:stretch>
        </p:blipFill>
        <p:spPr>
          <a:xfrm>
            <a:off x="0" y="211175"/>
            <a:ext cx="1432100" cy="1763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331"/>
        <p:cNvGrpSpPr/>
        <p:nvPr/>
      </p:nvGrpSpPr>
      <p:grpSpPr>
        <a:xfrm>
          <a:off x="0" y="0"/>
          <a:ext cx="0" cy="0"/>
          <a:chOff x="0" y="0"/>
          <a:chExt cx="0" cy="0"/>
        </a:xfrm>
      </p:grpSpPr>
      <p:sp>
        <p:nvSpPr>
          <p:cNvPr id="332" name="Google Shape;332;p22"/>
          <p:cNvSpPr txBox="1">
            <a:spLocks noGrp="1"/>
          </p:cNvSpPr>
          <p:nvPr>
            <p:ph type="title"/>
          </p:nvPr>
        </p:nvSpPr>
        <p:spPr>
          <a:xfrm>
            <a:off x="824000" y="1613825"/>
            <a:ext cx="7903500" cy="2297400"/>
          </a:xfrm>
          <a:prstGeom prst="rect">
            <a:avLst/>
          </a:prstGeom>
        </p:spPr>
        <p:txBody>
          <a:bodyPr spcFirstLastPara="1" wrap="square" lIns="91425" tIns="91425" rIns="91425" bIns="91425" anchor="ctr" anchorCtr="0">
            <a:normAutofit fontScale="90000"/>
          </a:bodyPr>
          <a:lstStyle/>
          <a:p>
            <a:pPr marL="457200" lvl="0" indent="-434340" algn="l" rtl="0">
              <a:lnSpc>
                <a:spcPct val="115000"/>
              </a:lnSpc>
              <a:spcBef>
                <a:spcPts val="0"/>
              </a:spcBef>
              <a:spcAft>
                <a:spcPts val="0"/>
              </a:spcAft>
              <a:buClr>
                <a:srgbClr val="000000"/>
              </a:buClr>
              <a:buSzPct val="109090"/>
              <a:buChar char="●"/>
            </a:pPr>
            <a:r>
              <a:rPr lang="en" sz="3300">
                <a:solidFill>
                  <a:srgbClr val="000000"/>
                </a:solidFill>
                <a:latin typeface="Times New Roman"/>
                <a:ea typeface="Times New Roman"/>
                <a:cs typeface="Times New Roman"/>
                <a:sym typeface="Times New Roman"/>
              </a:rPr>
              <a:t>Use exception handling to avoid from the exceptions occurs when run time.</a:t>
            </a:r>
            <a:endParaRPr sz="3300">
              <a:solidFill>
                <a:srgbClr val="000000"/>
              </a:solidFill>
              <a:latin typeface="Times New Roman"/>
              <a:ea typeface="Times New Roman"/>
              <a:cs typeface="Times New Roman"/>
              <a:sym typeface="Times New Roman"/>
            </a:endParaRPr>
          </a:p>
          <a:p>
            <a:pPr marL="457200" lvl="0" indent="-417194" algn="l" rtl="0">
              <a:lnSpc>
                <a:spcPct val="115000"/>
              </a:lnSpc>
              <a:spcBef>
                <a:spcPts val="0"/>
              </a:spcBef>
              <a:spcAft>
                <a:spcPts val="0"/>
              </a:spcAft>
              <a:buClr>
                <a:srgbClr val="000000"/>
              </a:buClr>
              <a:buSzPct val="100000"/>
              <a:buFont typeface="Times New Roman"/>
              <a:buChar char="●"/>
            </a:pPr>
            <a:r>
              <a:rPr lang="en" sz="3300">
                <a:solidFill>
                  <a:srgbClr val="000000"/>
                </a:solidFill>
                <a:latin typeface="Times New Roman"/>
                <a:ea typeface="Times New Roman"/>
                <a:cs typeface="Times New Roman"/>
                <a:sym typeface="Times New Roman"/>
              </a:rPr>
              <a:t>The purpose of this class is to maintain student details.</a:t>
            </a:r>
            <a:endParaRPr sz="3300">
              <a:solidFill>
                <a:srgbClr val="000000"/>
              </a:solidFill>
              <a:latin typeface="Times New Roman"/>
              <a:ea typeface="Times New Roman"/>
              <a:cs typeface="Times New Roman"/>
              <a:sym typeface="Times New Roman"/>
            </a:endParaRPr>
          </a:p>
          <a:p>
            <a:pPr marL="457200" lvl="0" indent="-417194" algn="l" rtl="0">
              <a:lnSpc>
                <a:spcPct val="115000"/>
              </a:lnSpc>
              <a:spcBef>
                <a:spcPts val="0"/>
              </a:spcBef>
              <a:spcAft>
                <a:spcPts val="0"/>
              </a:spcAft>
              <a:buClr>
                <a:srgbClr val="000000"/>
              </a:buClr>
              <a:buSzPct val="100000"/>
              <a:buFont typeface="Times New Roman"/>
              <a:buChar char="●"/>
            </a:pPr>
            <a:r>
              <a:rPr lang="en" sz="3300">
                <a:solidFill>
                  <a:srgbClr val="000000"/>
                </a:solidFill>
                <a:latin typeface="Times New Roman"/>
                <a:ea typeface="Times New Roman"/>
                <a:cs typeface="Times New Roman"/>
                <a:sym typeface="Times New Roman"/>
              </a:rPr>
              <a:t>All these attributes and methods are inherited by child </a:t>
            </a:r>
            <a:endParaRPr sz="3300">
              <a:solidFill>
                <a:srgbClr val="000000"/>
              </a:solidFill>
              <a:latin typeface="Times New Roman"/>
              <a:ea typeface="Times New Roman"/>
              <a:cs typeface="Times New Roman"/>
              <a:sym typeface="Times New Roman"/>
            </a:endParaRPr>
          </a:p>
          <a:p>
            <a:pPr marL="457200" lvl="0" indent="-417194" algn="l" rtl="0">
              <a:lnSpc>
                <a:spcPct val="115000"/>
              </a:lnSpc>
              <a:spcBef>
                <a:spcPts val="0"/>
              </a:spcBef>
              <a:spcAft>
                <a:spcPts val="0"/>
              </a:spcAft>
              <a:buClr>
                <a:srgbClr val="000000"/>
              </a:buClr>
              <a:buSzPct val="100000"/>
              <a:buFont typeface="Times New Roman"/>
              <a:buChar char="●"/>
            </a:pPr>
            <a:r>
              <a:rPr lang="en" sz="3300">
                <a:solidFill>
                  <a:srgbClr val="000000"/>
                </a:solidFill>
                <a:latin typeface="Times New Roman"/>
                <a:ea typeface="Times New Roman"/>
                <a:cs typeface="Times New Roman"/>
                <a:sym typeface="Times New Roman"/>
              </a:rPr>
              <a:t>classes.</a:t>
            </a:r>
            <a:endParaRPr sz="3300">
              <a:solidFill>
                <a:srgbClr val="000000"/>
              </a:solidFill>
              <a:latin typeface="Times New Roman"/>
              <a:ea typeface="Times New Roman"/>
              <a:cs typeface="Times New Roman"/>
              <a:sym typeface="Times New Roman"/>
            </a:endParaRPr>
          </a:p>
          <a:p>
            <a:pPr marL="457200" lvl="0" indent="0" algn="l" rtl="0">
              <a:lnSpc>
                <a:spcPct val="115000"/>
              </a:lnSpc>
              <a:spcBef>
                <a:spcPts val="1200"/>
              </a:spcBef>
              <a:spcAft>
                <a:spcPts val="0"/>
              </a:spcAft>
              <a:buNone/>
            </a:pPr>
            <a:endParaRPr sz="3300" b="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a:p>
            <a:pPr marL="0" lvl="0" indent="0" algn="l" rtl="0">
              <a:spcBef>
                <a:spcPts val="0"/>
              </a:spcBef>
              <a:spcAft>
                <a:spcPts val="0"/>
              </a:spcAft>
              <a:buNone/>
            </a:pPr>
            <a:endParaRPr/>
          </a:p>
        </p:txBody>
      </p:sp>
      <p:pic>
        <p:nvPicPr>
          <p:cNvPr id="333" name="Google Shape;333;p22"/>
          <p:cNvPicPr preferRelativeResize="0"/>
          <p:nvPr/>
        </p:nvPicPr>
        <p:blipFill rotWithShape="1">
          <a:blip r:embed="rId3">
            <a:alphaModFix/>
          </a:blip>
          <a:srcRect l="9140" t="11822" r="8959" b="13495"/>
          <a:stretch/>
        </p:blipFill>
        <p:spPr>
          <a:xfrm>
            <a:off x="4572000" y="2777800"/>
            <a:ext cx="4030649" cy="2114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337"/>
        <p:cNvGrpSpPr/>
        <p:nvPr/>
      </p:nvGrpSpPr>
      <p:grpSpPr>
        <a:xfrm>
          <a:off x="0" y="0"/>
          <a:ext cx="0" cy="0"/>
          <a:chOff x="0" y="0"/>
          <a:chExt cx="0" cy="0"/>
        </a:xfrm>
      </p:grpSpPr>
      <p:sp>
        <p:nvSpPr>
          <p:cNvPr id="338" name="Google Shape;338;p23"/>
          <p:cNvSpPr txBox="1">
            <a:spLocks noGrp="1"/>
          </p:cNvSpPr>
          <p:nvPr>
            <p:ph type="title"/>
          </p:nvPr>
        </p:nvSpPr>
        <p:spPr>
          <a:xfrm>
            <a:off x="4954875" y="2389400"/>
            <a:ext cx="4011600" cy="2527800"/>
          </a:xfrm>
          <a:prstGeom prst="rect">
            <a:avLst/>
          </a:prstGeom>
        </p:spPr>
        <p:txBody>
          <a:bodyPr spcFirstLastPara="1" wrap="square" lIns="91425" tIns="91425" rIns="91425" bIns="91425" anchor="ctr" anchorCtr="0">
            <a:noAutofit/>
          </a:bodyPr>
          <a:lstStyle/>
          <a:p>
            <a:pPr marL="457200" lvl="0" indent="-374650">
              <a:buClr>
                <a:srgbClr val="000000"/>
              </a:buClr>
              <a:buSzPts val="2300"/>
              <a:buFont typeface="Times New Roman"/>
              <a:buChar char="●"/>
            </a:pPr>
            <a:r>
              <a:rPr lang="en" sz="2300" dirty="0">
                <a:solidFill>
                  <a:srgbClr val="000000"/>
                </a:solidFill>
                <a:highlight>
                  <a:srgbClr val="D9EAD3"/>
                </a:highlight>
                <a:latin typeface="Times New Roman"/>
                <a:ea typeface="Times New Roman"/>
                <a:cs typeface="Times New Roman"/>
                <a:sym typeface="Times New Roman"/>
              </a:rPr>
              <a:t>The teacher class has f</a:t>
            </a:r>
            <a:r>
              <a:rPr lang="en-US" sz="2300" dirty="0" err="1">
                <a:solidFill>
                  <a:srgbClr val="000000"/>
                </a:solidFill>
                <a:highlight>
                  <a:srgbClr val="D9EAD3"/>
                </a:highlight>
                <a:latin typeface="Times New Roman"/>
                <a:ea typeface="Times New Roman"/>
                <a:cs typeface="Times New Roman"/>
                <a:sym typeface="Times New Roman"/>
              </a:rPr>
              <a:t>ive</a:t>
            </a:r>
            <a:r>
              <a:rPr lang="en" sz="2300" dirty="0">
                <a:solidFill>
                  <a:srgbClr val="000000"/>
                </a:solidFill>
                <a:highlight>
                  <a:srgbClr val="D9EAD3"/>
                </a:highlight>
                <a:latin typeface="Times New Roman"/>
                <a:ea typeface="Times New Roman"/>
                <a:cs typeface="Times New Roman"/>
                <a:sym typeface="Times New Roman"/>
              </a:rPr>
              <a:t> properties namely Teacher ID, Age, </a:t>
            </a:r>
            <a:r>
              <a:rPr lang="en-US" sz="2300" dirty="0">
                <a:solidFill>
                  <a:srgbClr val="000000"/>
                </a:solidFill>
                <a:highlight>
                  <a:srgbClr val="D9EAD3"/>
                </a:highlight>
                <a:latin typeface="Times New Roman"/>
                <a:ea typeface="Times New Roman"/>
                <a:cs typeface="Times New Roman"/>
                <a:sym typeface="Times New Roman"/>
              </a:rPr>
              <a:t>Subject, </a:t>
            </a:r>
            <a:r>
              <a:rPr lang="en" sz="2300" dirty="0">
                <a:solidFill>
                  <a:srgbClr val="000000"/>
                </a:solidFill>
                <a:highlight>
                  <a:srgbClr val="D9EAD3"/>
                </a:highlight>
                <a:latin typeface="Times New Roman"/>
                <a:ea typeface="Times New Roman"/>
                <a:cs typeface="Times New Roman"/>
                <a:sym typeface="Times New Roman"/>
              </a:rPr>
              <a:t>Address,</a:t>
            </a:r>
            <a:r>
              <a:rPr lang="en-US" sz="2300" dirty="0">
                <a:solidFill>
                  <a:srgbClr val="000000"/>
                </a:solidFill>
                <a:highlight>
                  <a:srgbClr val="D9EAD3"/>
                </a:highlight>
                <a:latin typeface="Times New Roman"/>
                <a:ea typeface="Times New Roman"/>
                <a:cs typeface="Times New Roman"/>
                <a:sym typeface="Times New Roman"/>
              </a:rPr>
              <a:t> </a:t>
            </a:r>
            <a:r>
              <a:rPr lang="en" sz="2300" dirty="0">
                <a:solidFill>
                  <a:srgbClr val="000000"/>
                </a:solidFill>
                <a:highlight>
                  <a:srgbClr val="D9EAD3"/>
                </a:highlight>
                <a:latin typeface="Times New Roman"/>
                <a:ea typeface="Times New Roman"/>
                <a:cs typeface="Times New Roman"/>
                <a:sym typeface="Times New Roman"/>
              </a:rPr>
              <a:t>Contact number.</a:t>
            </a:r>
            <a:endParaRPr sz="2300" dirty="0">
              <a:solidFill>
                <a:srgbClr val="000000"/>
              </a:solidFill>
              <a:highlight>
                <a:srgbClr val="D9EAD3"/>
              </a:highlight>
              <a:latin typeface="Times New Roman"/>
              <a:ea typeface="Times New Roman"/>
              <a:cs typeface="Times New Roman"/>
              <a:sym typeface="Times New Roman"/>
            </a:endParaRPr>
          </a:p>
          <a:p>
            <a:pPr marL="457200" lvl="0" indent="-374650" algn="l" rtl="0">
              <a:lnSpc>
                <a:spcPct val="100000"/>
              </a:lnSpc>
              <a:spcBef>
                <a:spcPts val="0"/>
              </a:spcBef>
              <a:spcAft>
                <a:spcPts val="0"/>
              </a:spcAft>
              <a:buClr>
                <a:srgbClr val="000000"/>
              </a:buClr>
              <a:buSzPts val="2300"/>
              <a:buFont typeface="Times New Roman"/>
              <a:buChar char="●"/>
            </a:pPr>
            <a:r>
              <a:rPr lang="en" sz="2300" dirty="0">
                <a:solidFill>
                  <a:srgbClr val="000000"/>
                </a:solidFill>
                <a:highlight>
                  <a:srgbClr val="D9EAD3"/>
                </a:highlight>
                <a:latin typeface="Times New Roman"/>
                <a:ea typeface="Times New Roman"/>
                <a:cs typeface="Times New Roman"/>
                <a:sym typeface="Times New Roman"/>
              </a:rPr>
              <a:t>All these properties have respective methods to get and set object values. Used ArrayList for collection framework.</a:t>
            </a:r>
            <a:endParaRPr sz="2300" dirty="0">
              <a:solidFill>
                <a:srgbClr val="000000"/>
              </a:solidFill>
              <a:highlight>
                <a:srgbClr val="D9EAD3"/>
              </a:highlight>
              <a:latin typeface="Times New Roman"/>
              <a:ea typeface="Times New Roman"/>
              <a:cs typeface="Times New Roman"/>
              <a:sym typeface="Times New Roman"/>
            </a:endParaRPr>
          </a:p>
          <a:p>
            <a:pPr marL="457200" lvl="0" indent="-374650" algn="l" rtl="0">
              <a:lnSpc>
                <a:spcPct val="100000"/>
              </a:lnSpc>
              <a:spcBef>
                <a:spcPts val="0"/>
              </a:spcBef>
              <a:spcAft>
                <a:spcPts val="0"/>
              </a:spcAft>
              <a:buClr>
                <a:srgbClr val="000000"/>
              </a:buClr>
              <a:buSzPts val="2300"/>
              <a:buFont typeface="Times New Roman"/>
              <a:buChar char="●"/>
            </a:pPr>
            <a:r>
              <a:rPr lang="en" sz="700" b="0" dirty="0">
                <a:solidFill>
                  <a:srgbClr val="000000"/>
                </a:solidFill>
                <a:highlight>
                  <a:srgbClr val="D9EAD3"/>
                </a:highlight>
                <a:latin typeface="Times New Roman"/>
                <a:ea typeface="Times New Roman"/>
                <a:cs typeface="Times New Roman"/>
                <a:sym typeface="Times New Roman"/>
              </a:rPr>
              <a:t> </a:t>
            </a:r>
            <a:r>
              <a:rPr lang="en" sz="2400" dirty="0">
                <a:solidFill>
                  <a:srgbClr val="000000"/>
                </a:solidFill>
                <a:highlight>
                  <a:srgbClr val="D9EAD3"/>
                </a:highlight>
                <a:latin typeface="Times New Roman"/>
                <a:ea typeface="Times New Roman"/>
                <a:cs typeface="Times New Roman"/>
                <a:sym typeface="Times New Roman"/>
              </a:rPr>
              <a:t>The purpose of this class is to maintain teachers details. </a:t>
            </a:r>
            <a:endParaRPr sz="2400" dirty="0">
              <a:solidFill>
                <a:srgbClr val="000000"/>
              </a:solidFill>
              <a:highlight>
                <a:srgbClr val="D9EAD3"/>
              </a:highlight>
              <a:latin typeface="Times New Roman"/>
              <a:ea typeface="Times New Roman"/>
              <a:cs typeface="Times New Roman"/>
              <a:sym typeface="Times New Roman"/>
            </a:endParaRPr>
          </a:p>
          <a:p>
            <a:pPr marL="457200" lvl="0" indent="0" algn="l" rtl="0">
              <a:lnSpc>
                <a:spcPct val="100000"/>
              </a:lnSpc>
              <a:spcBef>
                <a:spcPts val="800"/>
              </a:spcBef>
              <a:spcAft>
                <a:spcPts val="0"/>
              </a:spcAft>
              <a:buNone/>
            </a:pPr>
            <a:endParaRPr sz="2300" dirty="0">
              <a:solidFill>
                <a:srgbClr val="000000"/>
              </a:solidFill>
              <a:highlight>
                <a:srgbClr val="D9EAD3"/>
              </a:highlight>
              <a:latin typeface="Times New Roman"/>
              <a:ea typeface="Times New Roman"/>
              <a:cs typeface="Times New Roman"/>
              <a:sym typeface="Times New Roman"/>
            </a:endParaRPr>
          </a:p>
          <a:p>
            <a:pPr marL="0" lvl="0" indent="0" algn="l" rtl="0">
              <a:lnSpc>
                <a:spcPct val="100000"/>
              </a:lnSpc>
              <a:spcBef>
                <a:spcPts val="800"/>
              </a:spcBef>
              <a:spcAft>
                <a:spcPts val="0"/>
              </a:spcAft>
              <a:buNone/>
            </a:pPr>
            <a:endParaRPr sz="2300" dirty="0">
              <a:solidFill>
                <a:srgbClr val="000000"/>
              </a:solidFill>
              <a:highlight>
                <a:schemeClr val="lt1"/>
              </a:highlight>
              <a:latin typeface="Times New Roman"/>
              <a:ea typeface="Times New Roman"/>
              <a:cs typeface="Times New Roman"/>
              <a:sym typeface="Times New Roman"/>
            </a:endParaRPr>
          </a:p>
          <a:p>
            <a:pPr marL="0" lvl="0" indent="0" algn="l" rtl="0">
              <a:lnSpc>
                <a:spcPct val="100000"/>
              </a:lnSpc>
              <a:spcBef>
                <a:spcPts val="800"/>
              </a:spcBef>
              <a:spcAft>
                <a:spcPts val="0"/>
              </a:spcAft>
              <a:buNone/>
            </a:pPr>
            <a:endParaRPr sz="2300" dirty="0">
              <a:solidFill>
                <a:srgbClr val="000000"/>
              </a:solidFill>
              <a:highlight>
                <a:schemeClr val="lt1"/>
              </a:highlight>
              <a:latin typeface="Times New Roman"/>
              <a:ea typeface="Times New Roman"/>
              <a:cs typeface="Times New Roman"/>
              <a:sym typeface="Times New Roman"/>
            </a:endParaRPr>
          </a:p>
          <a:p>
            <a:pPr marL="0" lvl="0" indent="0" algn="l" rtl="0">
              <a:lnSpc>
                <a:spcPct val="100000"/>
              </a:lnSpc>
              <a:spcBef>
                <a:spcPts val="800"/>
              </a:spcBef>
              <a:spcAft>
                <a:spcPts val="0"/>
              </a:spcAft>
              <a:buNone/>
            </a:pPr>
            <a:endParaRPr sz="2300" dirty="0"/>
          </a:p>
        </p:txBody>
      </p:sp>
      <p:pic>
        <p:nvPicPr>
          <p:cNvPr id="339" name="Google Shape;339;p23"/>
          <p:cNvPicPr preferRelativeResize="0"/>
          <p:nvPr/>
        </p:nvPicPr>
        <p:blipFill rotWithShape="1">
          <a:blip r:embed="rId3">
            <a:alphaModFix/>
          </a:blip>
          <a:srcRect r="17122"/>
          <a:stretch/>
        </p:blipFill>
        <p:spPr>
          <a:xfrm>
            <a:off x="231700" y="402475"/>
            <a:ext cx="4547125" cy="4338550"/>
          </a:xfrm>
          <a:prstGeom prst="rect">
            <a:avLst/>
          </a:prstGeom>
          <a:noFill/>
          <a:ln>
            <a:noFill/>
          </a:ln>
        </p:spPr>
      </p:pic>
      <p:pic>
        <p:nvPicPr>
          <p:cNvPr id="340" name="Google Shape;340;p23"/>
          <p:cNvPicPr preferRelativeResize="0"/>
          <p:nvPr/>
        </p:nvPicPr>
        <p:blipFill rotWithShape="1">
          <a:blip r:embed="rId4">
            <a:alphaModFix/>
          </a:blip>
          <a:srcRect l="25533" r="22058"/>
          <a:stretch/>
        </p:blipFill>
        <p:spPr>
          <a:xfrm>
            <a:off x="-100599" y="0"/>
            <a:ext cx="2087574" cy="2084599"/>
          </a:xfrm>
          <a:prstGeom prst="rect">
            <a:avLst/>
          </a:prstGeom>
          <a:noFill/>
          <a:ln>
            <a:noFill/>
          </a:ln>
        </p:spPr>
      </p:pic>
      <p:cxnSp>
        <p:nvCxnSpPr>
          <p:cNvPr id="341" name="Google Shape;341;p23"/>
          <p:cNvCxnSpPr/>
          <p:nvPr/>
        </p:nvCxnSpPr>
        <p:spPr>
          <a:xfrm rot="10800000" flipH="1">
            <a:off x="1471375" y="1848550"/>
            <a:ext cx="565800" cy="6666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345"/>
        <p:cNvGrpSpPr/>
        <p:nvPr/>
      </p:nvGrpSpPr>
      <p:grpSpPr>
        <a:xfrm>
          <a:off x="0" y="0"/>
          <a:ext cx="0" cy="0"/>
          <a:chOff x="0" y="0"/>
          <a:chExt cx="0" cy="0"/>
        </a:xfrm>
      </p:grpSpPr>
      <p:sp>
        <p:nvSpPr>
          <p:cNvPr id="346" name="Google Shape;346;p24"/>
          <p:cNvSpPr txBox="1">
            <a:spLocks noGrp="1"/>
          </p:cNvSpPr>
          <p:nvPr>
            <p:ph type="title"/>
          </p:nvPr>
        </p:nvSpPr>
        <p:spPr>
          <a:xfrm>
            <a:off x="4746100" y="1282975"/>
            <a:ext cx="4231500" cy="1887600"/>
          </a:xfrm>
          <a:prstGeom prst="rect">
            <a:avLst/>
          </a:prstGeom>
        </p:spPr>
        <p:txBody>
          <a:bodyPr spcFirstLastPara="1" wrap="square" lIns="91425" tIns="91425" rIns="91425" bIns="91425" anchor="ctr" anchorCtr="0">
            <a:normAutofit fontScale="90000"/>
          </a:bodyPr>
          <a:lstStyle/>
          <a:p>
            <a:pPr marL="0" lvl="0" indent="0" algn="l" rtl="0">
              <a:lnSpc>
                <a:spcPct val="107000"/>
              </a:lnSpc>
              <a:spcBef>
                <a:spcPts val="1200"/>
              </a:spcBef>
              <a:spcAft>
                <a:spcPts val="0"/>
              </a:spcAft>
              <a:buNone/>
            </a:pPr>
            <a:r>
              <a:rPr lang="en" sz="3300">
                <a:solidFill>
                  <a:srgbClr val="000000"/>
                </a:solidFill>
                <a:latin typeface="Times New Roman"/>
                <a:ea typeface="Times New Roman"/>
                <a:cs typeface="Times New Roman"/>
                <a:sym typeface="Times New Roman"/>
              </a:rPr>
              <a:t>This class is designed to retain details of school workers and calculate their monthly salary.</a:t>
            </a:r>
            <a:endParaRPr sz="3300">
              <a:solidFill>
                <a:srgbClr val="000000"/>
              </a:solidFill>
              <a:latin typeface="Times New Roman"/>
              <a:ea typeface="Times New Roman"/>
              <a:cs typeface="Times New Roman"/>
              <a:sym typeface="Times New Roman"/>
            </a:endParaRPr>
          </a:p>
          <a:p>
            <a:pPr marL="0" lvl="0" indent="0" algn="l" rtl="0">
              <a:lnSpc>
                <a:spcPct val="107000"/>
              </a:lnSpc>
              <a:spcBef>
                <a:spcPts val="1200"/>
              </a:spcBef>
              <a:spcAft>
                <a:spcPts val="0"/>
              </a:spcAft>
              <a:buNone/>
            </a:pPr>
            <a:endParaRPr sz="2650">
              <a:solidFill>
                <a:srgbClr val="000000"/>
              </a:solidFill>
              <a:latin typeface="Times New Roman"/>
              <a:ea typeface="Times New Roman"/>
              <a:cs typeface="Times New Roman"/>
              <a:sym typeface="Times New Roman"/>
            </a:endParaRPr>
          </a:p>
          <a:p>
            <a:pPr marL="0" lvl="0" indent="0" algn="l" rtl="0">
              <a:lnSpc>
                <a:spcPct val="107000"/>
              </a:lnSpc>
              <a:spcBef>
                <a:spcPts val="1200"/>
              </a:spcBef>
              <a:spcAft>
                <a:spcPts val="0"/>
              </a:spcAft>
              <a:buNone/>
            </a:pPr>
            <a:endParaRPr sz="1400" b="0">
              <a:solidFill>
                <a:srgbClr val="000000"/>
              </a:solidFill>
              <a:latin typeface="Arial"/>
              <a:ea typeface="Arial"/>
              <a:cs typeface="Arial"/>
              <a:sym typeface="Arial"/>
            </a:endParaRPr>
          </a:p>
          <a:p>
            <a:pPr marL="0" lvl="0" indent="0" algn="l" rtl="0">
              <a:lnSpc>
                <a:spcPct val="107000"/>
              </a:lnSpc>
              <a:spcBef>
                <a:spcPts val="1200"/>
              </a:spcBef>
              <a:spcAft>
                <a:spcPts val="800"/>
              </a:spcAft>
              <a:buNone/>
            </a:pPr>
            <a:endParaRPr/>
          </a:p>
        </p:txBody>
      </p:sp>
      <p:pic>
        <p:nvPicPr>
          <p:cNvPr id="347" name="Google Shape;347;p24"/>
          <p:cNvPicPr preferRelativeResize="0"/>
          <p:nvPr/>
        </p:nvPicPr>
        <p:blipFill rotWithShape="1">
          <a:blip r:embed="rId3">
            <a:alphaModFix/>
          </a:blip>
          <a:srcRect l="15625" r="12566"/>
          <a:stretch/>
        </p:blipFill>
        <p:spPr>
          <a:xfrm>
            <a:off x="326975" y="190025"/>
            <a:ext cx="3891474" cy="2927475"/>
          </a:xfrm>
          <a:prstGeom prst="rect">
            <a:avLst/>
          </a:prstGeom>
          <a:noFill/>
          <a:ln>
            <a:noFill/>
          </a:ln>
        </p:spPr>
      </p:pic>
      <p:pic>
        <p:nvPicPr>
          <p:cNvPr id="348" name="Google Shape;348;p24"/>
          <p:cNvPicPr preferRelativeResize="0"/>
          <p:nvPr/>
        </p:nvPicPr>
        <p:blipFill>
          <a:blip r:embed="rId4">
            <a:alphaModFix/>
          </a:blip>
          <a:stretch>
            <a:fillRect/>
          </a:stretch>
        </p:blipFill>
        <p:spPr>
          <a:xfrm>
            <a:off x="4798375" y="2642425"/>
            <a:ext cx="3627399" cy="2418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352"/>
        <p:cNvGrpSpPr/>
        <p:nvPr/>
      </p:nvGrpSpPr>
      <p:grpSpPr>
        <a:xfrm>
          <a:off x="0" y="0"/>
          <a:ext cx="0" cy="0"/>
          <a:chOff x="0" y="0"/>
          <a:chExt cx="0" cy="0"/>
        </a:xfrm>
      </p:grpSpPr>
      <p:sp>
        <p:nvSpPr>
          <p:cNvPr id="353" name="Google Shape;353;p25"/>
          <p:cNvSpPr txBox="1">
            <a:spLocks noGrp="1"/>
          </p:cNvSpPr>
          <p:nvPr>
            <p:ph type="title"/>
          </p:nvPr>
        </p:nvSpPr>
        <p:spPr>
          <a:xfrm>
            <a:off x="497025" y="1974375"/>
            <a:ext cx="6671100" cy="2178900"/>
          </a:xfrm>
          <a:prstGeom prst="rect">
            <a:avLst/>
          </a:prstGeom>
        </p:spPr>
        <p:txBody>
          <a:bodyPr spcFirstLastPara="1" wrap="square" lIns="91425" tIns="91425" rIns="91425" bIns="91425" anchor="ctr" anchorCtr="0">
            <a:normAutofit fontScale="90000"/>
          </a:bodyPr>
          <a:lstStyle/>
          <a:p>
            <a:pPr marL="0" lvl="0" indent="0" algn="l" rtl="0">
              <a:lnSpc>
                <a:spcPct val="107000"/>
              </a:lnSpc>
              <a:spcBef>
                <a:spcPts val="1200"/>
              </a:spcBef>
              <a:spcAft>
                <a:spcPts val="0"/>
              </a:spcAft>
              <a:buNone/>
            </a:pPr>
            <a:r>
              <a:rPr lang="en" sz="1400" b="0">
                <a:solidFill>
                  <a:srgbClr val="000000"/>
                </a:solidFill>
                <a:latin typeface="Arial"/>
                <a:ea typeface="Arial"/>
                <a:cs typeface="Arial"/>
                <a:sym typeface="Arial"/>
              </a:rPr>
              <a:t> </a:t>
            </a:r>
            <a:r>
              <a:rPr lang="en" sz="3300">
                <a:solidFill>
                  <a:srgbClr val="000000"/>
                </a:solidFill>
                <a:latin typeface="Times New Roman"/>
                <a:ea typeface="Times New Roman"/>
                <a:cs typeface="Times New Roman"/>
                <a:sym typeface="Times New Roman"/>
              </a:rPr>
              <a:t>This required the names, age, daily salary, allowances, etc. of the employees employed as data.</a:t>
            </a:r>
            <a:endParaRPr sz="3300">
              <a:solidFill>
                <a:srgbClr val="000000"/>
              </a:solidFill>
              <a:latin typeface="Times New Roman"/>
              <a:ea typeface="Times New Roman"/>
              <a:cs typeface="Times New Roman"/>
              <a:sym typeface="Times New Roman"/>
            </a:endParaRPr>
          </a:p>
          <a:p>
            <a:pPr marL="0" lvl="0" indent="0" algn="l" rtl="0">
              <a:lnSpc>
                <a:spcPct val="107000"/>
              </a:lnSpc>
              <a:spcBef>
                <a:spcPts val="1200"/>
              </a:spcBef>
              <a:spcAft>
                <a:spcPts val="0"/>
              </a:spcAft>
              <a:buNone/>
            </a:pPr>
            <a:endParaRPr sz="3300">
              <a:solidFill>
                <a:srgbClr val="000000"/>
              </a:solidFill>
              <a:latin typeface="Times New Roman"/>
              <a:ea typeface="Times New Roman"/>
              <a:cs typeface="Times New Roman"/>
              <a:sym typeface="Times New Roman"/>
            </a:endParaRPr>
          </a:p>
          <a:p>
            <a:pPr marL="0" lvl="0" indent="0" algn="l" rtl="0">
              <a:lnSpc>
                <a:spcPct val="107000"/>
              </a:lnSpc>
              <a:spcBef>
                <a:spcPts val="1200"/>
              </a:spcBef>
              <a:spcAft>
                <a:spcPts val="0"/>
              </a:spcAft>
              <a:buNone/>
            </a:pPr>
            <a:r>
              <a:rPr lang="en" sz="3300">
                <a:solidFill>
                  <a:srgbClr val="000000"/>
                </a:solidFill>
                <a:latin typeface="Times New Roman"/>
                <a:ea typeface="Times New Roman"/>
                <a:cs typeface="Times New Roman"/>
                <a:sym typeface="Times New Roman"/>
              </a:rPr>
              <a:t>There are two methods in servant class.</a:t>
            </a:r>
            <a:endParaRPr sz="3300">
              <a:solidFill>
                <a:srgbClr val="000000"/>
              </a:solidFill>
              <a:latin typeface="Times New Roman"/>
              <a:ea typeface="Times New Roman"/>
              <a:cs typeface="Times New Roman"/>
              <a:sym typeface="Times New Roman"/>
            </a:endParaRPr>
          </a:p>
          <a:p>
            <a:pPr marL="914400" lvl="0" indent="0" algn="l" rtl="0">
              <a:lnSpc>
                <a:spcPct val="107000"/>
              </a:lnSpc>
              <a:spcBef>
                <a:spcPts val="1200"/>
              </a:spcBef>
              <a:spcAft>
                <a:spcPts val="0"/>
              </a:spcAft>
              <a:buNone/>
            </a:pPr>
            <a:r>
              <a:rPr lang="en" sz="3300">
                <a:solidFill>
                  <a:srgbClr val="000000"/>
                </a:solidFill>
                <a:latin typeface="Times New Roman"/>
                <a:ea typeface="Times New Roman"/>
                <a:cs typeface="Times New Roman"/>
                <a:sym typeface="Times New Roman"/>
              </a:rPr>
              <a:t>1) Salary</a:t>
            </a:r>
            <a:endParaRPr sz="3300">
              <a:solidFill>
                <a:srgbClr val="000000"/>
              </a:solidFill>
              <a:latin typeface="Times New Roman"/>
              <a:ea typeface="Times New Roman"/>
              <a:cs typeface="Times New Roman"/>
              <a:sym typeface="Times New Roman"/>
            </a:endParaRPr>
          </a:p>
          <a:p>
            <a:pPr marL="0" lvl="0" indent="0" algn="l" rtl="0">
              <a:lnSpc>
                <a:spcPct val="107000"/>
              </a:lnSpc>
              <a:spcBef>
                <a:spcPts val="1200"/>
              </a:spcBef>
              <a:spcAft>
                <a:spcPts val="0"/>
              </a:spcAft>
              <a:buNone/>
            </a:pPr>
            <a:r>
              <a:rPr lang="en" sz="3300">
                <a:solidFill>
                  <a:srgbClr val="000000"/>
                </a:solidFill>
                <a:latin typeface="Times New Roman"/>
                <a:ea typeface="Times New Roman"/>
                <a:cs typeface="Times New Roman"/>
                <a:sym typeface="Times New Roman"/>
              </a:rPr>
              <a:t>         2) View Data</a:t>
            </a:r>
            <a:endParaRPr sz="3300">
              <a:solidFill>
                <a:srgbClr val="000000"/>
              </a:solidFill>
              <a:latin typeface="Times New Roman"/>
              <a:ea typeface="Times New Roman"/>
              <a:cs typeface="Times New Roman"/>
              <a:sym typeface="Times New Roman"/>
            </a:endParaRPr>
          </a:p>
          <a:p>
            <a:pPr marL="914400" lvl="0" indent="0" algn="l" rtl="0">
              <a:lnSpc>
                <a:spcPct val="107000"/>
              </a:lnSpc>
              <a:spcBef>
                <a:spcPts val="1200"/>
              </a:spcBef>
              <a:spcAft>
                <a:spcPts val="0"/>
              </a:spcAft>
              <a:buNone/>
            </a:pPr>
            <a:endParaRPr sz="3000" b="0">
              <a:solidFill>
                <a:srgbClr val="000000"/>
              </a:solidFill>
              <a:latin typeface="Times New Roman"/>
              <a:ea typeface="Times New Roman"/>
              <a:cs typeface="Times New Roman"/>
              <a:sym typeface="Times New Roman"/>
            </a:endParaRPr>
          </a:p>
          <a:p>
            <a:pPr marL="0" lvl="0" indent="0" algn="l" rtl="0">
              <a:spcBef>
                <a:spcPts val="800"/>
              </a:spcBef>
              <a:spcAft>
                <a:spcPts val="0"/>
              </a:spcAft>
              <a:buNone/>
            </a:pPr>
            <a:endParaRPr/>
          </a:p>
        </p:txBody>
      </p:sp>
      <p:pic>
        <p:nvPicPr>
          <p:cNvPr id="354" name="Google Shape;354;p25"/>
          <p:cNvPicPr preferRelativeResize="0"/>
          <p:nvPr/>
        </p:nvPicPr>
        <p:blipFill>
          <a:blip r:embed="rId3">
            <a:alphaModFix/>
          </a:blip>
          <a:stretch>
            <a:fillRect/>
          </a:stretch>
        </p:blipFill>
        <p:spPr>
          <a:xfrm>
            <a:off x="7081675" y="1862625"/>
            <a:ext cx="1972900" cy="2614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358"/>
        <p:cNvGrpSpPr/>
        <p:nvPr/>
      </p:nvGrpSpPr>
      <p:grpSpPr>
        <a:xfrm>
          <a:off x="0" y="0"/>
          <a:ext cx="0" cy="0"/>
          <a:chOff x="0" y="0"/>
          <a:chExt cx="0" cy="0"/>
        </a:xfrm>
      </p:grpSpPr>
      <p:sp>
        <p:nvSpPr>
          <p:cNvPr id="359" name="Google Shape;359;p26"/>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a:p>
        </p:txBody>
      </p:sp>
      <p:pic>
        <p:nvPicPr>
          <p:cNvPr id="360" name="Google Shape;360;p26"/>
          <p:cNvPicPr preferRelativeResize="0"/>
          <p:nvPr/>
        </p:nvPicPr>
        <p:blipFill rotWithShape="1">
          <a:blip r:embed="rId3">
            <a:alphaModFix/>
          </a:blip>
          <a:srcRect l="6232" r="16254"/>
          <a:stretch/>
        </p:blipFill>
        <p:spPr>
          <a:xfrm>
            <a:off x="150900" y="59675"/>
            <a:ext cx="6476550" cy="4935175"/>
          </a:xfrm>
          <a:prstGeom prst="rect">
            <a:avLst/>
          </a:prstGeom>
          <a:noFill/>
          <a:ln>
            <a:noFill/>
          </a:ln>
        </p:spPr>
      </p:pic>
      <p:pic>
        <p:nvPicPr>
          <p:cNvPr id="361" name="Google Shape;361;p26"/>
          <p:cNvPicPr preferRelativeResize="0"/>
          <p:nvPr/>
        </p:nvPicPr>
        <p:blipFill>
          <a:blip r:embed="rId4">
            <a:alphaModFix/>
          </a:blip>
          <a:stretch>
            <a:fillRect/>
          </a:stretch>
        </p:blipFill>
        <p:spPr>
          <a:xfrm>
            <a:off x="6462970" y="1991100"/>
            <a:ext cx="2601225" cy="3003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371"/>
        <p:cNvGrpSpPr/>
        <p:nvPr/>
      </p:nvGrpSpPr>
      <p:grpSpPr>
        <a:xfrm>
          <a:off x="0" y="0"/>
          <a:ext cx="0" cy="0"/>
          <a:chOff x="0" y="0"/>
          <a:chExt cx="0" cy="0"/>
        </a:xfrm>
      </p:grpSpPr>
      <p:pic>
        <p:nvPicPr>
          <p:cNvPr id="372" name="Google Shape;372;p28"/>
          <p:cNvPicPr preferRelativeResize="0"/>
          <p:nvPr/>
        </p:nvPicPr>
        <p:blipFill rotWithShape="1">
          <a:blip r:embed="rId3">
            <a:alphaModFix/>
          </a:blip>
          <a:srcRect l="14513" r="13955"/>
          <a:stretch/>
        </p:blipFill>
        <p:spPr>
          <a:xfrm>
            <a:off x="2779250" y="164975"/>
            <a:ext cx="3835625" cy="2057400"/>
          </a:xfrm>
          <a:prstGeom prst="rect">
            <a:avLst/>
          </a:prstGeom>
          <a:noFill/>
          <a:ln>
            <a:noFill/>
          </a:ln>
        </p:spPr>
      </p:pic>
      <p:sp>
        <p:nvSpPr>
          <p:cNvPr id="373" name="Google Shape;373;p28"/>
          <p:cNvSpPr txBox="1"/>
          <p:nvPr/>
        </p:nvSpPr>
        <p:spPr>
          <a:xfrm>
            <a:off x="528900" y="2490000"/>
            <a:ext cx="8086200" cy="2401200"/>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SzPts val="2400"/>
              <a:buFont typeface="Times New Roman"/>
              <a:buChar char="●"/>
            </a:pPr>
            <a:r>
              <a:rPr lang="en" sz="2400">
                <a:latin typeface="Times New Roman"/>
                <a:ea typeface="Times New Roman"/>
                <a:cs typeface="Times New Roman"/>
                <a:sym typeface="Times New Roman"/>
              </a:rPr>
              <a:t>This sports class is designed to collect data related to each sport.</a:t>
            </a:r>
            <a:endParaRPr sz="2400">
              <a:latin typeface="Times New Roman"/>
              <a:ea typeface="Times New Roman"/>
              <a:cs typeface="Times New Roman"/>
              <a:sym typeface="Times New Roman"/>
            </a:endParaRPr>
          </a:p>
          <a:p>
            <a:pPr marL="457200" lvl="0" indent="0" algn="l" rtl="0">
              <a:spcBef>
                <a:spcPts val="0"/>
              </a:spcBef>
              <a:spcAft>
                <a:spcPts val="0"/>
              </a:spcAft>
              <a:buNone/>
            </a:pP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 sz="2400">
                <a:latin typeface="Times New Roman"/>
                <a:ea typeface="Times New Roman"/>
                <a:cs typeface="Times New Roman"/>
                <a:sym typeface="Times New Roman"/>
              </a:rPr>
              <a:t>Accordingly, the coaches, teachers in charge and training dates and times related to each sport are collected as data.</a:t>
            </a:r>
            <a:endParaRPr sz="2400">
              <a:latin typeface="Times New Roman"/>
              <a:ea typeface="Times New Roman"/>
              <a:cs typeface="Times New Roman"/>
              <a:sym typeface="Times New Roman"/>
            </a:endParaRPr>
          </a:p>
          <a:p>
            <a:pPr marL="457200" lvl="0" indent="0" algn="l" rtl="0">
              <a:spcBef>
                <a:spcPts val="0"/>
              </a:spcBef>
              <a:spcAft>
                <a:spcPts val="0"/>
              </a:spcAft>
              <a:buNone/>
            </a:pPr>
            <a:endParaRPr sz="2400">
              <a:latin typeface="Times New Roman"/>
              <a:ea typeface="Times New Roman"/>
              <a:cs typeface="Times New Roman"/>
              <a:sym typeface="Times New Roman"/>
            </a:endParaRPr>
          </a:p>
        </p:txBody>
      </p:sp>
      <p:pic>
        <p:nvPicPr>
          <p:cNvPr id="374" name="Google Shape;374;p28"/>
          <p:cNvPicPr preferRelativeResize="0"/>
          <p:nvPr/>
        </p:nvPicPr>
        <p:blipFill>
          <a:blip r:embed="rId4">
            <a:alphaModFix/>
          </a:blip>
          <a:stretch>
            <a:fillRect/>
          </a:stretch>
        </p:blipFill>
        <p:spPr>
          <a:xfrm>
            <a:off x="152400" y="152400"/>
            <a:ext cx="2185200" cy="2185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378"/>
        <p:cNvGrpSpPr/>
        <p:nvPr/>
      </p:nvGrpSpPr>
      <p:grpSpPr>
        <a:xfrm>
          <a:off x="0" y="0"/>
          <a:ext cx="0" cy="0"/>
          <a:chOff x="0" y="0"/>
          <a:chExt cx="0" cy="0"/>
        </a:xfrm>
      </p:grpSpPr>
      <p:sp>
        <p:nvSpPr>
          <p:cNvPr id="379" name="Google Shape;379;p29"/>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a:p>
        </p:txBody>
      </p:sp>
      <p:pic>
        <p:nvPicPr>
          <p:cNvPr id="380" name="Google Shape;380;p29"/>
          <p:cNvPicPr preferRelativeResize="0"/>
          <p:nvPr/>
        </p:nvPicPr>
        <p:blipFill rotWithShape="1">
          <a:blip r:embed="rId3">
            <a:alphaModFix/>
          </a:blip>
          <a:srcRect l="24078" t="7016" r="24073" b="24858"/>
          <a:stretch/>
        </p:blipFill>
        <p:spPr>
          <a:xfrm>
            <a:off x="368725" y="75450"/>
            <a:ext cx="7478573" cy="4908501"/>
          </a:xfrm>
          <a:prstGeom prst="rect">
            <a:avLst/>
          </a:prstGeom>
          <a:noFill/>
          <a:ln>
            <a:noFill/>
          </a:ln>
        </p:spPr>
      </p:pic>
      <p:pic>
        <p:nvPicPr>
          <p:cNvPr id="381" name="Google Shape;381;p29"/>
          <p:cNvPicPr preferRelativeResize="0"/>
          <p:nvPr/>
        </p:nvPicPr>
        <p:blipFill>
          <a:blip r:embed="rId4">
            <a:alphaModFix/>
          </a:blip>
          <a:stretch>
            <a:fillRect/>
          </a:stretch>
        </p:blipFill>
        <p:spPr>
          <a:xfrm>
            <a:off x="6641865" y="75450"/>
            <a:ext cx="2502135" cy="1872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385"/>
        <p:cNvGrpSpPr/>
        <p:nvPr/>
      </p:nvGrpSpPr>
      <p:grpSpPr>
        <a:xfrm>
          <a:off x="0" y="0"/>
          <a:ext cx="0" cy="0"/>
          <a:chOff x="0" y="0"/>
          <a:chExt cx="0" cy="0"/>
        </a:xfrm>
      </p:grpSpPr>
      <p:sp>
        <p:nvSpPr>
          <p:cNvPr id="386" name="Google Shape;386;p30"/>
          <p:cNvSpPr txBox="1">
            <a:spLocks noGrp="1"/>
          </p:cNvSpPr>
          <p:nvPr>
            <p:ph type="title"/>
          </p:nvPr>
        </p:nvSpPr>
        <p:spPr>
          <a:xfrm>
            <a:off x="824000" y="1613825"/>
            <a:ext cx="8155200" cy="2473200"/>
          </a:xfrm>
          <a:prstGeom prst="rect">
            <a:avLst/>
          </a:prstGeom>
        </p:spPr>
        <p:txBody>
          <a:bodyPr spcFirstLastPara="1" wrap="square" lIns="91425" tIns="91425" rIns="91425" bIns="91425" anchor="ctr" anchorCtr="0">
            <a:noAutofit/>
          </a:bodyPr>
          <a:lstStyle/>
          <a:p>
            <a:pPr marL="457200" lvl="0" indent="-381000" algn="l" rtl="0">
              <a:lnSpc>
                <a:spcPct val="106000"/>
              </a:lnSpc>
              <a:spcBef>
                <a:spcPts val="0"/>
              </a:spcBef>
              <a:spcAft>
                <a:spcPts val="0"/>
              </a:spcAft>
              <a:buClr>
                <a:srgbClr val="000000"/>
              </a:buClr>
              <a:buSzPts val="2400"/>
              <a:buFont typeface="Times New Roman"/>
              <a:buChar char="●"/>
            </a:pPr>
            <a:r>
              <a:rPr lang="en" sz="2400" b="0">
                <a:solidFill>
                  <a:srgbClr val="000000"/>
                </a:solidFill>
                <a:latin typeface="Times New Roman"/>
                <a:ea typeface="Times New Roman"/>
                <a:cs typeface="Times New Roman"/>
                <a:sym typeface="Times New Roman"/>
              </a:rPr>
              <a:t>The purpose of this class is to count the balance of the school treasury.</a:t>
            </a:r>
            <a:endParaRPr sz="2400" b="0">
              <a:solidFill>
                <a:srgbClr val="000000"/>
              </a:solidFill>
              <a:latin typeface="Times New Roman"/>
              <a:ea typeface="Times New Roman"/>
              <a:cs typeface="Times New Roman"/>
              <a:sym typeface="Times New Roman"/>
            </a:endParaRPr>
          </a:p>
          <a:p>
            <a:pPr marL="457200" lvl="0" indent="-381000" algn="l" rtl="0">
              <a:lnSpc>
                <a:spcPct val="106000"/>
              </a:lnSpc>
              <a:spcBef>
                <a:spcPts val="0"/>
              </a:spcBef>
              <a:spcAft>
                <a:spcPts val="0"/>
              </a:spcAft>
              <a:buClr>
                <a:srgbClr val="000000"/>
              </a:buClr>
              <a:buSzPts val="2400"/>
              <a:buFont typeface="Times New Roman"/>
              <a:buChar char="●"/>
            </a:pPr>
            <a:r>
              <a:rPr lang="en" sz="2400" b="0">
                <a:solidFill>
                  <a:srgbClr val="000000"/>
                </a:solidFill>
                <a:latin typeface="Times New Roman"/>
                <a:ea typeface="Times New Roman"/>
                <a:cs typeface="Times New Roman"/>
                <a:sym typeface="Times New Roman"/>
              </a:rPr>
              <a:t>Declare some data fields as private to increase the security of these data fields. </a:t>
            </a:r>
            <a:endParaRPr sz="2400" b="0">
              <a:solidFill>
                <a:srgbClr val="000000"/>
              </a:solidFill>
              <a:latin typeface="Times New Roman"/>
              <a:ea typeface="Times New Roman"/>
              <a:cs typeface="Times New Roman"/>
              <a:sym typeface="Times New Roman"/>
            </a:endParaRPr>
          </a:p>
          <a:p>
            <a:pPr marL="457200" lvl="0" indent="-381000" algn="l" rtl="0">
              <a:lnSpc>
                <a:spcPct val="106000"/>
              </a:lnSpc>
              <a:spcBef>
                <a:spcPts val="0"/>
              </a:spcBef>
              <a:spcAft>
                <a:spcPts val="0"/>
              </a:spcAft>
              <a:buClr>
                <a:srgbClr val="000000"/>
              </a:buClr>
              <a:buSzPts val="2400"/>
              <a:buFont typeface="Times New Roman"/>
              <a:buChar char="●"/>
            </a:pPr>
            <a:r>
              <a:rPr lang="en" sz="2400" b="0">
                <a:solidFill>
                  <a:srgbClr val="000000"/>
                </a:solidFill>
                <a:latin typeface="Times New Roman"/>
                <a:ea typeface="Times New Roman"/>
                <a:cs typeface="Times New Roman"/>
                <a:sym typeface="Times New Roman"/>
              </a:rPr>
              <a:t>Use inheritance by extending the parent class to two child classes.</a:t>
            </a:r>
            <a:endParaRPr sz="2400" b="0">
              <a:solidFill>
                <a:srgbClr val="000000"/>
              </a:solidFill>
              <a:latin typeface="Times New Roman"/>
              <a:ea typeface="Times New Roman"/>
              <a:cs typeface="Times New Roman"/>
              <a:sym typeface="Times New Roman"/>
            </a:endParaRPr>
          </a:p>
          <a:p>
            <a:pPr marL="457200" lvl="0" indent="-381000" algn="l" rtl="0">
              <a:lnSpc>
                <a:spcPct val="106000"/>
              </a:lnSpc>
              <a:spcBef>
                <a:spcPts val="0"/>
              </a:spcBef>
              <a:spcAft>
                <a:spcPts val="0"/>
              </a:spcAft>
              <a:buClr>
                <a:srgbClr val="000000"/>
              </a:buClr>
              <a:buSzPts val="2400"/>
              <a:buFont typeface="Times New Roman"/>
              <a:buChar char="●"/>
            </a:pPr>
            <a:r>
              <a:rPr lang="en" sz="2400" b="0">
                <a:solidFill>
                  <a:srgbClr val="000000"/>
                </a:solidFill>
                <a:latin typeface="Times New Roman"/>
                <a:ea typeface="Times New Roman"/>
                <a:cs typeface="Times New Roman"/>
                <a:sym typeface="Times New Roman"/>
              </a:rPr>
              <a:t>Used scanner in land package to get user inputs to calculations. The scanner variable is defined in the abstract class. Hence both the Income and Expenditure classes can use the scanner variable via inheritance.</a:t>
            </a:r>
            <a:endParaRPr sz="2400" b="0">
              <a:solidFill>
                <a:srgbClr val="000000"/>
              </a:solidFill>
              <a:latin typeface="Times New Roman"/>
              <a:ea typeface="Times New Roman"/>
              <a:cs typeface="Times New Roman"/>
              <a:sym typeface="Times New Roman"/>
            </a:endParaRPr>
          </a:p>
          <a:p>
            <a:pPr marL="0" lvl="0" indent="0" algn="l" rtl="0">
              <a:spcBef>
                <a:spcPts val="800"/>
              </a:spcBef>
              <a:spcAft>
                <a:spcPts val="0"/>
              </a:spcAft>
              <a:buNone/>
            </a:pPr>
            <a:endParaRPr sz="24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B4A7D6"/>
        </a:solidFill>
        <a:effectLst/>
      </p:bgPr>
    </p:bg>
    <p:spTree>
      <p:nvGrpSpPr>
        <p:cNvPr id="1" name="Shape 390"/>
        <p:cNvGrpSpPr/>
        <p:nvPr/>
      </p:nvGrpSpPr>
      <p:grpSpPr>
        <a:xfrm>
          <a:off x="0" y="0"/>
          <a:ext cx="0" cy="0"/>
          <a:chOff x="0" y="0"/>
          <a:chExt cx="0" cy="0"/>
        </a:xfrm>
      </p:grpSpPr>
      <p:sp>
        <p:nvSpPr>
          <p:cNvPr id="391" name="Google Shape;391;p31"/>
          <p:cNvSpPr txBox="1">
            <a:spLocks noGrp="1"/>
          </p:cNvSpPr>
          <p:nvPr>
            <p:ph type="title"/>
          </p:nvPr>
        </p:nvSpPr>
        <p:spPr>
          <a:xfrm>
            <a:off x="389850" y="364700"/>
            <a:ext cx="7482600" cy="403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b="0">
                <a:solidFill>
                  <a:srgbClr val="000000"/>
                </a:solidFill>
                <a:latin typeface="Times New Roman"/>
                <a:ea typeface="Times New Roman"/>
                <a:cs typeface="Times New Roman"/>
                <a:sym typeface="Times New Roman"/>
              </a:rPr>
              <a:t>This project </a:t>
            </a:r>
            <a:r>
              <a:rPr lang="en" sz="2500">
                <a:solidFill>
                  <a:srgbClr val="000000"/>
                </a:solidFill>
                <a:latin typeface="Times New Roman"/>
                <a:ea typeface="Times New Roman"/>
                <a:cs typeface="Times New Roman"/>
                <a:sym typeface="Times New Roman"/>
              </a:rPr>
              <a:t>“School Management System” </a:t>
            </a:r>
            <a:r>
              <a:rPr lang="en" sz="2500" b="0">
                <a:solidFill>
                  <a:srgbClr val="000000"/>
                </a:solidFill>
                <a:latin typeface="Times New Roman"/>
                <a:ea typeface="Times New Roman"/>
                <a:cs typeface="Times New Roman"/>
                <a:sym typeface="Times New Roman"/>
              </a:rPr>
              <a:t>provides a simple interface for maintenance of student information. </a:t>
            </a:r>
            <a:endParaRPr sz="2500" b="0">
              <a:solidFill>
                <a:srgbClr val="000000"/>
              </a:solidFill>
              <a:latin typeface="Times New Roman"/>
              <a:ea typeface="Times New Roman"/>
              <a:cs typeface="Times New Roman"/>
              <a:sym typeface="Times New Roman"/>
            </a:endParaRPr>
          </a:p>
          <a:p>
            <a:pPr marL="0" lvl="0" indent="0" algn="ctr" rtl="0">
              <a:spcBef>
                <a:spcPts val="0"/>
              </a:spcBef>
              <a:spcAft>
                <a:spcPts val="0"/>
              </a:spcAft>
              <a:buNone/>
            </a:pPr>
            <a:r>
              <a:rPr lang="en" sz="2500" b="0">
                <a:solidFill>
                  <a:srgbClr val="000000"/>
                </a:solidFill>
                <a:latin typeface="Times New Roman"/>
                <a:ea typeface="Times New Roman"/>
                <a:cs typeface="Times New Roman"/>
                <a:sym typeface="Times New Roman"/>
              </a:rPr>
              <a:t>It can be used by educational institutes or colleges to maintain the records of students easily. </a:t>
            </a:r>
            <a:endParaRPr sz="2500" b="0">
              <a:solidFill>
                <a:srgbClr val="000000"/>
              </a:solidFill>
              <a:latin typeface="Times New Roman"/>
              <a:ea typeface="Times New Roman"/>
              <a:cs typeface="Times New Roman"/>
              <a:sym typeface="Times New Roman"/>
            </a:endParaRPr>
          </a:p>
          <a:p>
            <a:pPr marL="0" lvl="0" indent="0" algn="ctr" rtl="0">
              <a:spcBef>
                <a:spcPts val="0"/>
              </a:spcBef>
              <a:spcAft>
                <a:spcPts val="0"/>
              </a:spcAft>
              <a:buNone/>
            </a:pPr>
            <a:r>
              <a:rPr lang="en" sz="2500" b="0">
                <a:solidFill>
                  <a:srgbClr val="000000"/>
                </a:solidFill>
                <a:latin typeface="Times New Roman"/>
                <a:ea typeface="Times New Roman"/>
                <a:cs typeface="Times New Roman"/>
                <a:sym typeface="Times New Roman"/>
              </a:rPr>
              <a:t>Achieving this objective is difficult using a manual system as the information is scattered, can be redundant and collecting relevant information may be very time consuming. </a:t>
            </a:r>
            <a:endParaRPr sz="2500" b="0">
              <a:solidFill>
                <a:srgbClr val="000000"/>
              </a:solidFill>
              <a:latin typeface="Times New Roman"/>
              <a:ea typeface="Times New Roman"/>
              <a:cs typeface="Times New Roman"/>
              <a:sym typeface="Times New Roman"/>
            </a:endParaRPr>
          </a:p>
          <a:p>
            <a:pPr marL="0" lvl="0" indent="0" algn="ctr" rtl="0">
              <a:spcBef>
                <a:spcPts val="0"/>
              </a:spcBef>
              <a:spcAft>
                <a:spcPts val="0"/>
              </a:spcAft>
              <a:buNone/>
            </a:pPr>
            <a:r>
              <a:rPr lang="en" sz="2500">
                <a:solidFill>
                  <a:srgbClr val="000000"/>
                </a:solidFill>
                <a:latin typeface="Times New Roman"/>
                <a:ea typeface="Times New Roman"/>
                <a:cs typeface="Times New Roman"/>
                <a:sym typeface="Times New Roman"/>
              </a:rPr>
              <a:t>All these problems are solved using this project.</a:t>
            </a:r>
            <a:endParaRPr sz="25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B4A7D6"/>
        </a:solidFill>
        <a:effectLst/>
      </p:bgPr>
    </p:bg>
    <p:spTree>
      <p:nvGrpSpPr>
        <p:cNvPr id="1" name="Shape 395"/>
        <p:cNvGrpSpPr/>
        <p:nvPr/>
      </p:nvGrpSpPr>
      <p:grpSpPr>
        <a:xfrm>
          <a:off x="0" y="0"/>
          <a:ext cx="0" cy="0"/>
          <a:chOff x="0" y="0"/>
          <a:chExt cx="0" cy="0"/>
        </a:xfrm>
      </p:grpSpPr>
      <p:sp>
        <p:nvSpPr>
          <p:cNvPr id="396" name="Google Shape;396;p32"/>
          <p:cNvSpPr txBox="1">
            <a:spLocks noGrp="1"/>
          </p:cNvSpPr>
          <p:nvPr>
            <p:ph type="title"/>
          </p:nvPr>
        </p:nvSpPr>
        <p:spPr>
          <a:xfrm>
            <a:off x="301825" y="1613825"/>
            <a:ext cx="8601900" cy="2058300"/>
          </a:xfrm>
          <a:prstGeom prst="rect">
            <a:avLst/>
          </a:prstGeom>
        </p:spPr>
        <p:txBody>
          <a:bodyPr spcFirstLastPara="1" wrap="square" lIns="91425" tIns="91425" rIns="91425" bIns="91425" anchor="ctr" anchorCtr="0">
            <a:noAutofit/>
          </a:bodyPr>
          <a:lstStyle/>
          <a:p>
            <a:pPr marL="444500" marR="673100" lvl="0" indent="0" algn="ctr" rtl="0">
              <a:lnSpc>
                <a:spcPct val="115000"/>
              </a:lnSpc>
              <a:spcBef>
                <a:spcPts val="0"/>
              </a:spcBef>
              <a:spcAft>
                <a:spcPts val="0"/>
              </a:spcAft>
              <a:buNone/>
            </a:pPr>
            <a:r>
              <a:rPr lang="en" sz="3000">
                <a:solidFill>
                  <a:srgbClr val="000000"/>
                </a:solidFill>
                <a:latin typeface="Times New Roman"/>
                <a:ea typeface="Times New Roman"/>
                <a:cs typeface="Times New Roman"/>
                <a:sym typeface="Times New Roman"/>
              </a:rPr>
              <a:t>Throughout the project the focus has been on presenting information in an easy and intelligible manner. </a:t>
            </a:r>
            <a:endParaRPr sz="3000">
              <a:solidFill>
                <a:srgbClr val="000000"/>
              </a:solidFill>
              <a:latin typeface="Times New Roman"/>
              <a:ea typeface="Times New Roman"/>
              <a:cs typeface="Times New Roman"/>
              <a:sym typeface="Times New Roman"/>
            </a:endParaRPr>
          </a:p>
          <a:p>
            <a:pPr marL="444500" marR="673100" lvl="0" indent="0" algn="ctr" rtl="0">
              <a:lnSpc>
                <a:spcPct val="115000"/>
              </a:lnSpc>
              <a:spcBef>
                <a:spcPts val="0"/>
              </a:spcBef>
              <a:spcAft>
                <a:spcPts val="0"/>
              </a:spcAft>
              <a:buNone/>
            </a:pPr>
            <a:r>
              <a:rPr lang="en" sz="3000">
                <a:solidFill>
                  <a:srgbClr val="000000"/>
                </a:solidFill>
                <a:latin typeface="Times New Roman"/>
                <a:ea typeface="Times New Roman"/>
                <a:cs typeface="Times New Roman"/>
                <a:sym typeface="Times New Roman"/>
              </a:rPr>
              <a:t>The project is very useful for those who want to know about School Management Systems and want to develop program based on the same concept.</a:t>
            </a:r>
            <a:endParaRPr sz="3000">
              <a:solidFill>
                <a:srgbClr val="000000"/>
              </a:solidFill>
              <a:latin typeface="Times New Roman"/>
              <a:ea typeface="Times New Roman"/>
              <a:cs typeface="Times New Roman"/>
              <a:sym typeface="Times New Roman"/>
            </a:endParaRPr>
          </a:p>
          <a:p>
            <a:pPr marL="0" lvl="0" indent="0" algn="ctr" rtl="0">
              <a:spcBef>
                <a:spcPts val="0"/>
              </a:spcBef>
              <a:spcAft>
                <a:spcPts val="0"/>
              </a:spcAft>
              <a:buNone/>
            </a:pPr>
            <a:endParaRPr sz="2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4"/>
          <p:cNvSpPr txBox="1">
            <a:spLocks noGrp="1"/>
          </p:cNvSpPr>
          <p:nvPr>
            <p:ph type="title"/>
          </p:nvPr>
        </p:nvSpPr>
        <p:spPr>
          <a:xfrm>
            <a:off x="2534325" y="769175"/>
            <a:ext cx="5589600" cy="1662300"/>
          </a:xfrm>
          <a:prstGeom prst="rect">
            <a:avLst/>
          </a:prstGeom>
        </p:spPr>
        <p:txBody>
          <a:bodyPr spcFirstLastPara="1" wrap="square" lIns="91425" tIns="91425" rIns="91425" bIns="91425" anchor="ctr" anchorCtr="0">
            <a:normAutofit fontScale="90000"/>
          </a:bodyPr>
          <a:lstStyle/>
          <a:p>
            <a:pPr marL="0" lvl="0" indent="0" algn="l" rtl="0">
              <a:lnSpc>
                <a:spcPct val="115000"/>
              </a:lnSpc>
              <a:spcBef>
                <a:spcPts val="2400"/>
              </a:spcBef>
              <a:spcAft>
                <a:spcPts val="600"/>
              </a:spcAft>
              <a:buNone/>
            </a:pPr>
            <a:r>
              <a:rPr lang="en" sz="9600">
                <a:solidFill>
                  <a:srgbClr val="FFFF00"/>
                </a:solidFill>
                <a:latin typeface="Caveat"/>
                <a:ea typeface="Caveat"/>
                <a:cs typeface="Caveat"/>
                <a:sym typeface="Caveat"/>
              </a:rPr>
              <a:t>Introduction</a:t>
            </a:r>
            <a:endParaRPr sz="9600">
              <a:solidFill>
                <a:srgbClr val="FFFF00"/>
              </a:solidFill>
              <a:latin typeface="Caveat"/>
              <a:ea typeface="Caveat"/>
              <a:cs typeface="Caveat"/>
              <a:sym typeface="Caveat"/>
            </a:endParaRPr>
          </a:p>
        </p:txBody>
      </p:sp>
      <p:pic>
        <p:nvPicPr>
          <p:cNvPr id="285" name="Google Shape;285;p14"/>
          <p:cNvPicPr preferRelativeResize="0"/>
          <p:nvPr/>
        </p:nvPicPr>
        <p:blipFill>
          <a:blip r:embed="rId3">
            <a:alphaModFix/>
          </a:blip>
          <a:stretch>
            <a:fillRect/>
          </a:stretch>
        </p:blipFill>
        <p:spPr>
          <a:xfrm>
            <a:off x="545088" y="667088"/>
            <a:ext cx="1866476" cy="1866476"/>
          </a:xfrm>
          <a:prstGeom prst="rect">
            <a:avLst/>
          </a:prstGeom>
          <a:noFill/>
          <a:ln>
            <a:noFill/>
          </a:ln>
        </p:spPr>
      </p:pic>
      <p:pic>
        <p:nvPicPr>
          <p:cNvPr id="286" name="Google Shape;286;p14"/>
          <p:cNvPicPr preferRelativeResize="0"/>
          <p:nvPr/>
        </p:nvPicPr>
        <p:blipFill>
          <a:blip r:embed="rId4">
            <a:alphaModFix/>
          </a:blip>
          <a:stretch>
            <a:fillRect/>
          </a:stretch>
        </p:blipFill>
        <p:spPr>
          <a:xfrm>
            <a:off x="3449423" y="2533575"/>
            <a:ext cx="3564527" cy="2342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B4A7D6"/>
        </a:solidFill>
        <a:effectLst/>
      </p:bgPr>
    </p:bg>
    <p:spTree>
      <p:nvGrpSpPr>
        <p:cNvPr id="1" name="Shape 400"/>
        <p:cNvGrpSpPr/>
        <p:nvPr/>
      </p:nvGrpSpPr>
      <p:grpSpPr>
        <a:xfrm>
          <a:off x="0" y="0"/>
          <a:ext cx="0" cy="0"/>
          <a:chOff x="0" y="0"/>
          <a:chExt cx="0" cy="0"/>
        </a:xfrm>
      </p:grpSpPr>
      <p:sp>
        <p:nvSpPr>
          <p:cNvPr id="401" name="Google Shape;401;p33"/>
          <p:cNvSpPr txBox="1">
            <a:spLocks noGrp="1"/>
          </p:cNvSpPr>
          <p:nvPr>
            <p:ph type="title"/>
          </p:nvPr>
        </p:nvSpPr>
        <p:spPr>
          <a:xfrm>
            <a:off x="264100" y="251525"/>
            <a:ext cx="4308000" cy="457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000000"/>
                </a:solidFill>
                <a:latin typeface="Times New Roman"/>
                <a:ea typeface="Times New Roman"/>
                <a:cs typeface="Times New Roman"/>
                <a:sym typeface="Times New Roman"/>
              </a:rPr>
              <a:t>The project provides facilities like registration and profile creation of students thus reducing paperwork and automating the record generation process in an educational institution.</a:t>
            </a:r>
            <a:endParaRPr sz="3000">
              <a:latin typeface="Times New Roman"/>
              <a:ea typeface="Times New Roman"/>
              <a:cs typeface="Times New Roman"/>
              <a:sym typeface="Times New Roman"/>
            </a:endParaRPr>
          </a:p>
        </p:txBody>
      </p:sp>
      <p:pic>
        <p:nvPicPr>
          <p:cNvPr id="402" name="Google Shape;402;p33"/>
          <p:cNvPicPr preferRelativeResize="0"/>
          <p:nvPr/>
        </p:nvPicPr>
        <p:blipFill rotWithShape="1">
          <a:blip r:embed="rId3">
            <a:alphaModFix/>
          </a:blip>
          <a:srcRect l="4262" t="8212" r="52554" b="13121"/>
          <a:stretch/>
        </p:blipFill>
        <p:spPr>
          <a:xfrm>
            <a:off x="4753650" y="465325"/>
            <a:ext cx="3948801" cy="4036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406"/>
        <p:cNvGrpSpPr/>
        <p:nvPr/>
      </p:nvGrpSpPr>
      <p:grpSpPr>
        <a:xfrm>
          <a:off x="0" y="0"/>
          <a:ext cx="0" cy="0"/>
          <a:chOff x="0" y="0"/>
          <a:chExt cx="0" cy="0"/>
        </a:xfrm>
      </p:grpSpPr>
      <p:sp>
        <p:nvSpPr>
          <p:cNvPr id="407" name="Google Shape;407;p34"/>
          <p:cNvSpPr txBox="1">
            <a:spLocks noGrp="1"/>
          </p:cNvSpPr>
          <p:nvPr>
            <p:ph type="title"/>
          </p:nvPr>
        </p:nvSpPr>
        <p:spPr>
          <a:xfrm>
            <a:off x="352125" y="235400"/>
            <a:ext cx="8325300" cy="3573300"/>
          </a:xfrm>
          <a:prstGeom prst="rect">
            <a:avLst/>
          </a:prstGeom>
        </p:spPr>
        <p:txBody>
          <a:bodyPr spcFirstLastPara="1" wrap="square" lIns="91425" tIns="91425" rIns="91425" bIns="91425" anchor="ctr" anchorCtr="0">
            <a:noAutofit/>
          </a:bodyPr>
          <a:lstStyle/>
          <a:p>
            <a:pPr marL="0" lvl="0" indent="0" algn="l" rtl="0">
              <a:lnSpc>
                <a:spcPct val="107000"/>
              </a:lnSpc>
              <a:spcBef>
                <a:spcPts val="1200"/>
              </a:spcBef>
              <a:spcAft>
                <a:spcPts val="0"/>
              </a:spcAft>
              <a:buNone/>
            </a:pPr>
            <a:r>
              <a:rPr lang="en" sz="4800">
                <a:solidFill>
                  <a:schemeClr val="dk1"/>
                </a:solidFill>
                <a:latin typeface="Caveat"/>
                <a:ea typeface="Caveat"/>
                <a:cs typeface="Caveat"/>
                <a:sym typeface="Caveat"/>
              </a:rPr>
              <a:t>Challenges &amp; Solutions</a:t>
            </a:r>
            <a:endParaRPr sz="4800">
              <a:solidFill>
                <a:schemeClr val="dk1"/>
              </a:solidFill>
              <a:latin typeface="Caveat"/>
              <a:ea typeface="Caveat"/>
              <a:cs typeface="Caveat"/>
              <a:sym typeface="Caveat"/>
            </a:endParaRPr>
          </a:p>
          <a:p>
            <a:pPr marL="914400" lvl="0" indent="0" algn="l" rtl="0">
              <a:lnSpc>
                <a:spcPct val="106000"/>
              </a:lnSpc>
              <a:spcBef>
                <a:spcPts val="800"/>
              </a:spcBef>
              <a:spcAft>
                <a:spcPts val="0"/>
              </a:spcAft>
              <a:buNone/>
            </a:pPr>
            <a:r>
              <a:rPr lang="en" sz="2400">
                <a:solidFill>
                  <a:srgbClr val="000000"/>
                </a:solidFill>
                <a:latin typeface="Times New Roman"/>
                <a:ea typeface="Times New Roman"/>
                <a:cs typeface="Times New Roman"/>
                <a:sym typeface="Times New Roman"/>
              </a:rPr>
              <a:t>There were various errors came up while developing the program. To correct them, we refer some additional books as well as additional programs and lecture notes.</a:t>
            </a:r>
            <a:endParaRPr sz="2400">
              <a:solidFill>
                <a:srgbClr val="000000"/>
              </a:solidFill>
              <a:latin typeface="Times New Roman"/>
              <a:ea typeface="Times New Roman"/>
              <a:cs typeface="Times New Roman"/>
              <a:sym typeface="Times New Roman"/>
            </a:endParaRPr>
          </a:p>
          <a:p>
            <a:pPr marL="914400" lvl="0" indent="0" algn="l" rtl="0">
              <a:lnSpc>
                <a:spcPct val="106000"/>
              </a:lnSpc>
              <a:spcBef>
                <a:spcPts val="800"/>
              </a:spcBef>
              <a:spcAft>
                <a:spcPts val="0"/>
              </a:spcAft>
              <a:buNone/>
            </a:pPr>
            <a:r>
              <a:rPr lang="en" sz="2400">
                <a:solidFill>
                  <a:srgbClr val="000000"/>
                </a:solidFill>
                <a:latin typeface="Times New Roman"/>
                <a:ea typeface="Times New Roman"/>
                <a:cs typeface="Times New Roman"/>
                <a:sym typeface="Times New Roman"/>
              </a:rPr>
              <a:t> </a:t>
            </a:r>
            <a:endParaRPr sz="2400">
              <a:solidFill>
                <a:srgbClr val="000000"/>
              </a:solidFill>
              <a:latin typeface="Times New Roman"/>
              <a:ea typeface="Times New Roman"/>
              <a:cs typeface="Times New Roman"/>
              <a:sym typeface="Times New Roman"/>
            </a:endParaRPr>
          </a:p>
          <a:p>
            <a:pPr marL="914400" lvl="0" indent="0" algn="l" rtl="0">
              <a:lnSpc>
                <a:spcPct val="106000"/>
              </a:lnSpc>
              <a:spcBef>
                <a:spcPts val="800"/>
              </a:spcBef>
              <a:spcAft>
                <a:spcPts val="0"/>
              </a:spcAft>
              <a:buNone/>
            </a:pPr>
            <a:endParaRPr sz="2400">
              <a:solidFill>
                <a:srgbClr val="000000"/>
              </a:solidFill>
              <a:latin typeface="Times New Roman"/>
              <a:ea typeface="Times New Roman"/>
              <a:cs typeface="Times New Roman"/>
              <a:sym typeface="Times New Roman"/>
            </a:endParaRPr>
          </a:p>
          <a:p>
            <a:pPr marL="0" lvl="0" indent="0" algn="l" rtl="0">
              <a:spcBef>
                <a:spcPts val="800"/>
              </a:spcBef>
              <a:spcAft>
                <a:spcPts val="0"/>
              </a:spcAft>
              <a:buNone/>
            </a:pPr>
            <a:endParaRPr sz="2400">
              <a:latin typeface="Times New Roman"/>
              <a:ea typeface="Times New Roman"/>
              <a:cs typeface="Times New Roman"/>
              <a:sym typeface="Times New Roman"/>
            </a:endParaRPr>
          </a:p>
        </p:txBody>
      </p:sp>
      <p:pic>
        <p:nvPicPr>
          <p:cNvPr id="408" name="Google Shape;408;p34"/>
          <p:cNvPicPr preferRelativeResize="0"/>
          <p:nvPr/>
        </p:nvPicPr>
        <p:blipFill>
          <a:blip r:embed="rId3">
            <a:alphaModFix/>
          </a:blip>
          <a:stretch>
            <a:fillRect/>
          </a:stretch>
        </p:blipFill>
        <p:spPr>
          <a:xfrm>
            <a:off x="679049" y="2524450"/>
            <a:ext cx="3159373" cy="2037301"/>
          </a:xfrm>
          <a:prstGeom prst="rect">
            <a:avLst/>
          </a:prstGeom>
          <a:noFill/>
          <a:ln>
            <a:noFill/>
          </a:ln>
        </p:spPr>
      </p:pic>
      <p:sp>
        <p:nvSpPr>
          <p:cNvPr id="409" name="Google Shape;409;p34"/>
          <p:cNvSpPr txBox="1"/>
          <p:nvPr/>
        </p:nvSpPr>
        <p:spPr>
          <a:xfrm>
            <a:off x="3373125" y="2678650"/>
            <a:ext cx="5369700" cy="1728900"/>
          </a:xfrm>
          <a:prstGeom prst="rect">
            <a:avLst/>
          </a:prstGeom>
          <a:noFill/>
          <a:ln>
            <a:noFill/>
          </a:ln>
        </p:spPr>
        <p:txBody>
          <a:bodyPr spcFirstLastPara="1" wrap="square" lIns="91425" tIns="91425" rIns="91425" bIns="91425" anchor="t" anchorCtr="0">
            <a:spAutoFit/>
          </a:bodyPr>
          <a:lstStyle/>
          <a:p>
            <a:pPr marL="914400" lvl="0" indent="0" algn="l" rtl="0">
              <a:lnSpc>
                <a:spcPct val="106000"/>
              </a:lnSpc>
              <a:spcBef>
                <a:spcPts val="0"/>
              </a:spcBef>
              <a:spcAft>
                <a:spcPts val="800"/>
              </a:spcAft>
              <a:buNone/>
            </a:pPr>
            <a:r>
              <a:rPr lang="en" sz="2400" b="1">
                <a:latin typeface="Times New Roman"/>
                <a:ea typeface="Times New Roman"/>
                <a:cs typeface="Times New Roman"/>
                <a:sym typeface="Times New Roman"/>
              </a:rPr>
              <a:t>We were correct some errors by discussing with all the team members and changing some points in our system.</a:t>
            </a:r>
            <a:endParaRPr>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D966"/>
        </a:solidFill>
        <a:effectLst/>
      </p:bgPr>
    </p:bg>
    <p:spTree>
      <p:nvGrpSpPr>
        <p:cNvPr id="1" name="Shape 413"/>
        <p:cNvGrpSpPr/>
        <p:nvPr/>
      </p:nvGrpSpPr>
      <p:grpSpPr>
        <a:xfrm>
          <a:off x="0" y="0"/>
          <a:ext cx="0" cy="0"/>
          <a:chOff x="0" y="0"/>
          <a:chExt cx="0" cy="0"/>
        </a:xfrm>
      </p:grpSpPr>
      <p:sp>
        <p:nvSpPr>
          <p:cNvPr id="414" name="Google Shape;414;p35"/>
          <p:cNvSpPr txBox="1">
            <a:spLocks noGrp="1"/>
          </p:cNvSpPr>
          <p:nvPr>
            <p:ph type="title"/>
          </p:nvPr>
        </p:nvSpPr>
        <p:spPr>
          <a:xfrm>
            <a:off x="364675" y="1865950"/>
            <a:ext cx="7961700" cy="3722700"/>
          </a:xfrm>
          <a:prstGeom prst="rect">
            <a:avLst/>
          </a:prstGeom>
        </p:spPr>
        <p:txBody>
          <a:bodyPr spcFirstLastPara="1" wrap="square" lIns="91425" tIns="91425" rIns="91425" bIns="91425" anchor="ctr" anchorCtr="0">
            <a:normAutofit/>
          </a:bodyPr>
          <a:lstStyle/>
          <a:p>
            <a:pPr marL="457200" lvl="0" indent="-342900" algn="l" rtl="0">
              <a:lnSpc>
                <a:spcPct val="100000"/>
              </a:lnSpc>
              <a:spcBef>
                <a:spcPts val="1200"/>
              </a:spcBef>
              <a:spcAft>
                <a:spcPts val="0"/>
              </a:spcAft>
              <a:buClr>
                <a:srgbClr val="000000"/>
              </a:buClr>
              <a:buSzPct val="142857"/>
              <a:buFont typeface="Arial"/>
              <a:buChar char="★"/>
            </a:pPr>
            <a:r>
              <a:rPr lang="en" sz="1400" b="0">
                <a:solidFill>
                  <a:srgbClr val="000000"/>
                </a:solidFill>
                <a:latin typeface="Arial"/>
                <a:ea typeface="Arial"/>
                <a:cs typeface="Arial"/>
                <a:sym typeface="Arial"/>
              </a:rPr>
              <a:t> </a:t>
            </a:r>
            <a:r>
              <a:rPr lang="en" sz="2000" b="0">
                <a:solidFill>
                  <a:srgbClr val="000000"/>
                </a:solidFill>
                <a:latin typeface="Comic Sans MS"/>
                <a:ea typeface="Comic Sans MS"/>
                <a:cs typeface="Comic Sans MS"/>
                <a:sym typeface="Comic Sans MS"/>
              </a:rPr>
              <a:t>PS/2019/279 - Arshana Sagadevan – Developing Marks class</a:t>
            </a:r>
            <a:endParaRPr sz="2000" b="0">
              <a:solidFill>
                <a:srgbClr val="000000"/>
              </a:solidFill>
              <a:latin typeface="Comic Sans MS"/>
              <a:ea typeface="Comic Sans MS"/>
              <a:cs typeface="Comic Sans MS"/>
              <a:sym typeface="Comic Sans MS"/>
            </a:endParaRPr>
          </a:p>
          <a:p>
            <a:pPr marL="457200" lvl="0" indent="-342900" algn="l" rtl="0">
              <a:lnSpc>
                <a:spcPct val="100000"/>
              </a:lnSpc>
              <a:spcBef>
                <a:spcPts val="0"/>
              </a:spcBef>
              <a:spcAft>
                <a:spcPts val="0"/>
              </a:spcAft>
              <a:buClr>
                <a:srgbClr val="000000"/>
              </a:buClr>
              <a:buSzPct val="100000"/>
              <a:buFont typeface="Comic Sans MS"/>
              <a:buChar char="★"/>
            </a:pPr>
            <a:r>
              <a:rPr lang="en" sz="2000" b="0">
                <a:solidFill>
                  <a:srgbClr val="000000"/>
                </a:solidFill>
                <a:latin typeface="Comic Sans MS"/>
                <a:ea typeface="Comic Sans MS"/>
                <a:cs typeface="Comic Sans MS"/>
                <a:sym typeface="Comic Sans MS"/>
              </a:rPr>
              <a:t> PS/2019/051 - Pitipanage Malaka Dilshan - Developing Treasury class</a:t>
            </a:r>
            <a:endParaRPr sz="2000" b="0">
              <a:solidFill>
                <a:srgbClr val="000000"/>
              </a:solidFill>
              <a:latin typeface="Comic Sans MS"/>
              <a:ea typeface="Comic Sans MS"/>
              <a:cs typeface="Comic Sans MS"/>
              <a:sym typeface="Comic Sans MS"/>
            </a:endParaRPr>
          </a:p>
          <a:p>
            <a:pPr marL="457200" lvl="0" indent="-342900" algn="l" rtl="0">
              <a:spcBef>
                <a:spcPts val="0"/>
              </a:spcBef>
              <a:spcAft>
                <a:spcPts val="0"/>
              </a:spcAft>
              <a:buClr>
                <a:srgbClr val="000000"/>
              </a:buClr>
              <a:buSzPct val="100000"/>
              <a:buFont typeface="Comic Sans MS"/>
              <a:buChar char="★"/>
            </a:pPr>
            <a:r>
              <a:rPr lang="en" sz="2000" b="0">
                <a:solidFill>
                  <a:srgbClr val="000000"/>
                </a:solidFill>
                <a:latin typeface="Comic Sans MS"/>
                <a:ea typeface="Comic Sans MS"/>
                <a:cs typeface="Comic Sans MS"/>
                <a:sym typeface="Comic Sans MS"/>
              </a:rPr>
              <a:t> PS/2019/233 - Daluwakgodage Dulakshi Anuradha - Developing Servant class and Sports class</a:t>
            </a:r>
            <a:endParaRPr sz="2000" b="0">
              <a:solidFill>
                <a:srgbClr val="000000"/>
              </a:solidFill>
              <a:latin typeface="Comic Sans MS"/>
              <a:ea typeface="Comic Sans MS"/>
              <a:cs typeface="Comic Sans MS"/>
              <a:sym typeface="Comic Sans MS"/>
            </a:endParaRPr>
          </a:p>
          <a:p>
            <a:pPr marL="457200" lvl="0" indent="-342900" algn="l" rtl="0">
              <a:lnSpc>
                <a:spcPct val="100000"/>
              </a:lnSpc>
              <a:spcBef>
                <a:spcPts val="0"/>
              </a:spcBef>
              <a:spcAft>
                <a:spcPts val="0"/>
              </a:spcAft>
              <a:buClr>
                <a:srgbClr val="000000"/>
              </a:buClr>
              <a:buSzPct val="100000"/>
              <a:buFont typeface="Comic Sans MS"/>
              <a:buChar char="★"/>
            </a:pPr>
            <a:r>
              <a:rPr lang="en" sz="2000" b="0">
                <a:solidFill>
                  <a:srgbClr val="000000"/>
                </a:solidFill>
                <a:latin typeface="Comic Sans MS"/>
                <a:ea typeface="Comic Sans MS"/>
                <a:cs typeface="Comic Sans MS"/>
                <a:sym typeface="Comic Sans MS"/>
              </a:rPr>
              <a:t> PS/2019/181 - Sashini Udyani Jayawardhana - Developing User class</a:t>
            </a:r>
            <a:endParaRPr sz="2000" b="0">
              <a:solidFill>
                <a:srgbClr val="000000"/>
              </a:solidFill>
              <a:latin typeface="Comic Sans MS"/>
              <a:ea typeface="Comic Sans MS"/>
              <a:cs typeface="Comic Sans MS"/>
              <a:sym typeface="Comic Sans MS"/>
            </a:endParaRPr>
          </a:p>
          <a:p>
            <a:pPr marL="457200" lvl="0" indent="-342900" algn="l" rtl="0">
              <a:lnSpc>
                <a:spcPct val="100000"/>
              </a:lnSpc>
              <a:spcBef>
                <a:spcPts val="0"/>
              </a:spcBef>
              <a:spcAft>
                <a:spcPts val="0"/>
              </a:spcAft>
              <a:buClr>
                <a:srgbClr val="000000"/>
              </a:buClr>
              <a:buSzPct val="100000"/>
              <a:buFont typeface="Comic Sans MS"/>
              <a:buChar char="★"/>
            </a:pPr>
            <a:r>
              <a:rPr lang="en" sz="2000" b="0">
                <a:solidFill>
                  <a:srgbClr val="000000"/>
                </a:solidFill>
                <a:latin typeface="Comic Sans MS"/>
                <a:ea typeface="Comic Sans MS"/>
                <a:cs typeface="Comic Sans MS"/>
                <a:sym typeface="Comic Sans MS"/>
              </a:rPr>
              <a:t> PS/2019/195 - Wathsala Wimansani Ranasingha - Developing Student class and Teacher class</a:t>
            </a:r>
            <a:endParaRPr sz="2000" b="0">
              <a:solidFill>
                <a:srgbClr val="000000"/>
              </a:solidFill>
              <a:latin typeface="Comic Sans MS"/>
              <a:ea typeface="Comic Sans MS"/>
              <a:cs typeface="Comic Sans MS"/>
              <a:sym typeface="Comic Sans MS"/>
            </a:endParaRPr>
          </a:p>
          <a:p>
            <a:pPr marL="0" lvl="0" indent="0" algn="l" rtl="0">
              <a:lnSpc>
                <a:spcPct val="100000"/>
              </a:lnSpc>
              <a:spcBef>
                <a:spcPts val="1200"/>
              </a:spcBef>
              <a:spcAft>
                <a:spcPts val="0"/>
              </a:spcAft>
              <a:buNone/>
            </a:pPr>
            <a:r>
              <a:rPr lang="en" sz="1000" b="0">
                <a:solidFill>
                  <a:srgbClr val="000000"/>
                </a:solidFill>
                <a:latin typeface="Courier New"/>
                <a:ea typeface="Courier New"/>
                <a:cs typeface="Courier New"/>
                <a:sym typeface="Courier New"/>
              </a:rPr>
              <a:t> </a:t>
            </a:r>
            <a:endParaRPr sz="1000" b="0">
              <a:solidFill>
                <a:srgbClr val="000000"/>
              </a:solidFill>
              <a:latin typeface="Courier New"/>
              <a:ea typeface="Courier New"/>
              <a:cs typeface="Courier New"/>
              <a:sym typeface="Courier New"/>
            </a:endParaRPr>
          </a:p>
          <a:p>
            <a:pPr marL="0" lvl="0" indent="0" algn="l" rtl="0">
              <a:lnSpc>
                <a:spcPct val="100000"/>
              </a:lnSpc>
              <a:spcBef>
                <a:spcPts val="1200"/>
              </a:spcBef>
              <a:spcAft>
                <a:spcPts val="0"/>
              </a:spcAft>
              <a:buNone/>
            </a:pPr>
            <a:endParaRPr/>
          </a:p>
        </p:txBody>
      </p:sp>
      <p:pic>
        <p:nvPicPr>
          <p:cNvPr id="415" name="Google Shape;415;p35"/>
          <p:cNvPicPr preferRelativeResize="0"/>
          <p:nvPr/>
        </p:nvPicPr>
        <p:blipFill>
          <a:blip r:embed="rId3">
            <a:alphaModFix/>
          </a:blip>
          <a:stretch>
            <a:fillRect/>
          </a:stretch>
        </p:blipFill>
        <p:spPr>
          <a:xfrm>
            <a:off x="5872900" y="75450"/>
            <a:ext cx="2741524" cy="1877501"/>
          </a:xfrm>
          <a:prstGeom prst="rect">
            <a:avLst/>
          </a:prstGeom>
          <a:noFill/>
          <a:ln>
            <a:noFill/>
          </a:ln>
        </p:spPr>
      </p:pic>
      <p:sp>
        <p:nvSpPr>
          <p:cNvPr id="416" name="Google Shape;416;p35"/>
          <p:cNvSpPr txBox="1"/>
          <p:nvPr/>
        </p:nvSpPr>
        <p:spPr>
          <a:xfrm>
            <a:off x="440150" y="339550"/>
            <a:ext cx="4263300" cy="1680300"/>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None/>
            </a:pPr>
            <a:r>
              <a:rPr lang="en" sz="7650" b="1">
                <a:solidFill>
                  <a:srgbClr val="6AA84F"/>
                </a:solidFill>
                <a:latin typeface="Caveat"/>
                <a:ea typeface="Caveat"/>
                <a:cs typeface="Caveat"/>
                <a:sym typeface="Caveat"/>
              </a:rPr>
              <a:t>Teamwork</a:t>
            </a:r>
            <a:endParaRPr sz="7650" b="1">
              <a:solidFill>
                <a:srgbClr val="6AA84F"/>
              </a:solidFill>
              <a:latin typeface="Caveat"/>
              <a:ea typeface="Caveat"/>
              <a:cs typeface="Caveat"/>
              <a:sym typeface="Caveat"/>
            </a:endParaRPr>
          </a:p>
          <a:p>
            <a:pPr marL="0" lvl="0" indent="0" algn="l" rtl="0">
              <a:spcBef>
                <a:spcPts val="800"/>
              </a:spcBef>
              <a:spcAft>
                <a:spcPts val="0"/>
              </a:spcAft>
              <a:buNone/>
            </a:pPr>
            <a:endParaRPr>
              <a:latin typeface="Nunito"/>
              <a:ea typeface="Nunito"/>
              <a:cs typeface="Nunito"/>
              <a:sym typeface="Nuni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pic>
        <p:nvPicPr>
          <p:cNvPr id="421" name="Google Shape;421;p36" descr="Looking through a cardboard paper-towel roll towards light at the end of it"/>
          <p:cNvPicPr preferRelativeResize="0"/>
          <p:nvPr/>
        </p:nvPicPr>
        <p:blipFill rotWithShape="1">
          <a:blip r:embed="rId3">
            <a:alphaModFix/>
          </a:blip>
          <a:srcRect l="22872" t="1578" r="19354" b="984"/>
          <a:stretch/>
        </p:blipFill>
        <p:spPr>
          <a:xfrm>
            <a:off x="0" y="0"/>
            <a:ext cx="4576348" cy="5143501"/>
          </a:xfrm>
          <a:prstGeom prst="rect">
            <a:avLst/>
          </a:prstGeom>
          <a:noFill/>
          <a:ln>
            <a:noFill/>
          </a:ln>
        </p:spPr>
      </p:pic>
      <p:pic>
        <p:nvPicPr>
          <p:cNvPr id="422" name="Google Shape;422;p36" descr="Overhead shot of various masculine accessories including large headphones, a bow-tie, and a wrist watch"/>
          <p:cNvPicPr preferRelativeResize="0"/>
          <p:nvPr/>
        </p:nvPicPr>
        <p:blipFill rotWithShape="1">
          <a:blip r:embed="rId4">
            <a:alphaModFix/>
          </a:blip>
          <a:srcRect l="37422" t="840" r="8654" b="6840"/>
          <a:stretch/>
        </p:blipFill>
        <p:spPr>
          <a:xfrm>
            <a:off x="4576350" y="0"/>
            <a:ext cx="4567649" cy="5143200"/>
          </a:xfrm>
          <a:prstGeom prst="rect">
            <a:avLst/>
          </a:prstGeom>
          <a:noFill/>
          <a:ln>
            <a:noFill/>
          </a:ln>
        </p:spPr>
      </p:pic>
      <p:sp>
        <p:nvSpPr>
          <p:cNvPr id="423" name="Google Shape;423;p36"/>
          <p:cNvSpPr txBox="1"/>
          <p:nvPr/>
        </p:nvSpPr>
        <p:spPr>
          <a:xfrm>
            <a:off x="1886400" y="842575"/>
            <a:ext cx="5407500" cy="3140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600" b="1">
                <a:solidFill>
                  <a:schemeClr val="accent3"/>
                </a:solidFill>
                <a:latin typeface="Lobster"/>
                <a:ea typeface="Lobster"/>
                <a:cs typeface="Lobster"/>
                <a:sym typeface="Lobster"/>
              </a:rPr>
              <a:t>Thank</a:t>
            </a:r>
            <a:r>
              <a:rPr lang="en" sz="9600" b="1">
                <a:solidFill>
                  <a:schemeClr val="accent2"/>
                </a:solidFill>
                <a:latin typeface="Lobster"/>
                <a:ea typeface="Lobster"/>
                <a:cs typeface="Lobster"/>
                <a:sym typeface="Lobster"/>
              </a:rPr>
              <a:t> You!</a:t>
            </a:r>
            <a:endParaRPr sz="9600" b="1">
              <a:solidFill>
                <a:schemeClr val="accent2"/>
              </a:solidFill>
              <a:latin typeface="Lobster"/>
              <a:ea typeface="Lobster"/>
              <a:cs typeface="Lobster"/>
              <a:sym typeface="Lobste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290"/>
        <p:cNvGrpSpPr/>
        <p:nvPr/>
      </p:nvGrpSpPr>
      <p:grpSpPr>
        <a:xfrm>
          <a:off x="0" y="0"/>
          <a:ext cx="0" cy="0"/>
          <a:chOff x="0" y="0"/>
          <a:chExt cx="0" cy="0"/>
        </a:xfrm>
      </p:grpSpPr>
      <p:sp>
        <p:nvSpPr>
          <p:cNvPr id="291" name="Google Shape;291;p15"/>
          <p:cNvSpPr txBox="1">
            <a:spLocks noGrp="1"/>
          </p:cNvSpPr>
          <p:nvPr>
            <p:ph type="title"/>
          </p:nvPr>
        </p:nvSpPr>
        <p:spPr>
          <a:xfrm>
            <a:off x="224100" y="-402425"/>
            <a:ext cx="6038700" cy="5143500"/>
          </a:xfrm>
          <a:prstGeom prst="rect">
            <a:avLst/>
          </a:prstGeom>
        </p:spPr>
        <p:txBody>
          <a:bodyPr spcFirstLastPara="1" wrap="square" lIns="91425" tIns="91425" rIns="91425" bIns="91425" anchor="ctr" anchorCtr="0">
            <a:normAutofit fontScale="90000"/>
          </a:bodyPr>
          <a:lstStyle/>
          <a:p>
            <a:pPr marL="0" lvl="0" indent="0" algn="l" rtl="0">
              <a:lnSpc>
                <a:spcPct val="115000"/>
              </a:lnSpc>
              <a:spcBef>
                <a:spcPts val="2400"/>
              </a:spcBef>
              <a:spcAft>
                <a:spcPts val="0"/>
              </a:spcAft>
              <a:buNone/>
            </a:pPr>
            <a:endParaRPr sz="4800">
              <a:solidFill>
                <a:srgbClr val="000000"/>
              </a:solidFill>
              <a:latin typeface="Georgia"/>
              <a:ea typeface="Georgia"/>
              <a:cs typeface="Georgia"/>
              <a:sym typeface="Georgia"/>
            </a:endParaRPr>
          </a:p>
          <a:p>
            <a:pPr marL="0" lvl="0" indent="0" algn="l" rtl="0">
              <a:lnSpc>
                <a:spcPct val="115000"/>
              </a:lnSpc>
              <a:spcBef>
                <a:spcPts val="1200"/>
              </a:spcBef>
              <a:spcAft>
                <a:spcPts val="0"/>
              </a:spcAft>
              <a:buNone/>
            </a:pPr>
            <a:r>
              <a:rPr lang="en" sz="1100" b="0" i="1">
                <a:solidFill>
                  <a:srgbClr val="000000"/>
                </a:solidFill>
                <a:latin typeface="Arial"/>
                <a:ea typeface="Arial"/>
                <a:cs typeface="Arial"/>
                <a:sym typeface="Arial"/>
              </a:rPr>
              <a:t> </a:t>
            </a:r>
            <a:r>
              <a:rPr lang="en" sz="2872" b="0" i="1">
                <a:solidFill>
                  <a:srgbClr val="000000"/>
                </a:solidFill>
                <a:latin typeface="Arial"/>
                <a:ea typeface="Arial"/>
                <a:cs typeface="Arial"/>
                <a:sym typeface="Arial"/>
              </a:rPr>
              <a:t>School management systems become an integral a part of the upper education system. </a:t>
            </a:r>
            <a:endParaRPr sz="2872" b="0" i="1">
              <a:solidFill>
                <a:srgbClr val="000000"/>
              </a:solidFill>
              <a:latin typeface="Arial"/>
              <a:ea typeface="Arial"/>
              <a:cs typeface="Arial"/>
              <a:sym typeface="Arial"/>
            </a:endParaRPr>
          </a:p>
          <a:p>
            <a:pPr marL="0" lvl="0" indent="0" algn="l" rtl="0">
              <a:lnSpc>
                <a:spcPct val="115000"/>
              </a:lnSpc>
              <a:spcBef>
                <a:spcPts val="1200"/>
              </a:spcBef>
              <a:spcAft>
                <a:spcPts val="0"/>
              </a:spcAft>
              <a:buNone/>
            </a:pPr>
            <a:r>
              <a:rPr lang="en" sz="2872" b="0" i="1">
                <a:solidFill>
                  <a:srgbClr val="000000"/>
                </a:solidFill>
                <a:latin typeface="Arial"/>
                <a:ea typeface="Arial"/>
                <a:cs typeface="Arial"/>
                <a:sym typeface="Arial"/>
              </a:rPr>
              <a:t>We create it for to make the works easier to management system for the principal. </a:t>
            </a:r>
            <a:endParaRPr sz="2872" b="0" i="1">
              <a:solidFill>
                <a:srgbClr val="000000"/>
              </a:solidFill>
              <a:latin typeface="Arial"/>
              <a:ea typeface="Arial"/>
              <a:cs typeface="Arial"/>
              <a:sym typeface="Arial"/>
            </a:endParaRPr>
          </a:p>
          <a:p>
            <a:pPr marL="0" lvl="0" indent="0" algn="l" rtl="0">
              <a:lnSpc>
                <a:spcPct val="115000"/>
              </a:lnSpc>
              <a:spcBef>
                <a:spcPts val="1200"/>
              </a:spcBef>
              <a:spcAft>
                <a:spcPts val="1200"/>
              </a:spcAft>
              <a:buNone/>
            </a:pPr>
            <a:r>
              <a:rPr lang="en" sz="2872" i="1">
                <a:solidFill>
                  <a:srgbClr val="999999"/>
                </a:solidFill>
                <a:latin typeface="Times New Roman"/>
                <a:ea typeface="Times New Roman"/>
                <a:cs typeface="Times New Roman"/>
                <a:sym typeface="Times New Roman"/>
              </a:rPr>
              <a:t> </a:t>
            </a:r>
            <a:r>
              <a:rPr lang="en" sz="2872" b="0" i="1">
                <a:solidFill>
                  <a:srgbClr val="000000"/>
                </a:solidFill>
                <a:latin typeface="Arial"/>
                <a:ea typeface="Arial"/>
                <a:cs typeface="Arial"/>
                <a:sym typeface="Arial"/>
              </a:rPr>
              <a:t>The executive aspects of such systems could include class rosters and therefore the ability to record students' grades. </a:t>
            </a:r>
            <a:endParaRPr sz="2872" i="1"/>
          </a:p>
        </p:txBody>
      </p:sp>
      <p:pic>
        <p:nvPicPr>
          <p:cNvPr id="292" name="Google Shape;292;p15"/>
          <p:cNvPicPr preferRelativeResize="0"/>
          <p:nvPr/>
        </p:nvPicPr>
        <p:blipFill>
          <a:blip r:embed="rId3">
            <a:alphaModFix/>
          </a:blip>
          <a:stretch>
            <a:fillRect/>
          </a:stretch>
        </p:blipFill>
        <p:spPr>
          <a:xfrm>
            <a:off x="6187300" y="1182125"/>
            <a:ext cx="2881250" cy="21579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296"/>
        <p:cNvGrpSpPr/>
        <p:nvPr/>
      </p:nvGrpSpPr>
      <p:grpSpPr>
        <a:xfrm>
          <a:off x="0" y="0"/>
          <a:ext cx="0" cy="0"/>
          <a:chOff x="0" y="0"/>
          <a:chExt cx="0" cy="0"/>
        </a:xfrm>
      </p:grpSpPr>
      <p:sp>
        <p:nvSpPr>
          <p:cNvPr id="297" name="Google Shape;297;p16"/>
          <p:cNvSpPr txBox="1"/>
          <p:nvPr/>
        </p:nvSpPr>
        <p:spPr>
          <a:xfrm>
            <a:off x="340300" y="242400"/>
            <a:ext cx="7583100" cy="465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2555" i="1"/>
              <a:t>With relevance the teaching aspects, however, it might include Servant details, Tenders information and treasury information as well.</a:t>
            </a:r>
            <a:endParaRPr sz="2555" i="1"/>
          </a:p>
          <a:p>
            <a:pPr marL="0" lvl="0" indent="0" algn="l" rtl="0">
              <a:lnSpc>
                <a:spcPct val="115000"/>
              </a:lnSpc>
              <a:spcBef>
                <a:spcPts val="1200"/>
              </a:spcBef>
              <a:spcAft>
                <a:spcPts val="0"/>
              </a:spcAft>
              <a:buNone/>
            </a:pPr>
            <a:r>
              <a:rPr lang="en" sz="2555" i="1"/>
              <a:t>School management system can handle all the detail about a student or a teacher.The details include college details, students personal details, academic details etc.</a:t>
            </a:r>
            <a:endParaRPr sz="2555" i="1"/>
          </a:p>
          <a:p>
            <a:pPr marL="0" lvl="0" indent="0" algn="l" rtl="0">
              <a:lnSpc>
                <a:spcPct val="115000"/>
              </a:lnSpc>
              <a:spcBef>
                <a:spcPts val="1200"/>
              </a:spcBef>
              <a:spcAft>
                <a:spcPts val="0"/>
              </a:spcAft>
              <a:buNone/>
            </a:pPr>
            <a:endParaRPr sz="2555" i="1"/>
          </a:p>
          <a:p>
            <a:pPr marL="0" lvl="0" indent="0" algn="l" rtl="0">
              <a:lnSpc>
                <a:spcPct val="115000"/>
              </a:lnSpc>
              <a:spcBef>
                <a:spcPts val="1200"/>
              </a:spcBef>
              <a:spcAft>
                <a:spcPts val="1200"/>
              </a:spcAft>
              <a:buNone/>
            </a:pPr>
            <a:endParaRPr sz="2555" i="1"/>
          </a:p>
        </p:txBody>
      </p:sp>
      <p:pic>
        <p:nvPicPr>
          <p:cNvPr id="298" name="Google Shape;298;p16"/>
          <p:cNvPicPr preferRelativeResize="0"/>
          <p:nvPr/>
        </p:nvPicPr>
        <p:blipFill rotWithShape="1">
          <a:blip r:embed="rId3">
            <a:alphaModFix/>
          </a:blip>
          <a:srcRect l="5610" t="17362" r="4903" b="20047"/>
          <a:stretch/>
        </p:blipFill>
        <p:spPr>
          <a:xfrm>
            <a:off x="4225450" y="3163975"/>
            <a:ext cx="3772750" cy="19795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02"/>
        <p:cNvGrpSpPr/>
        <p:nvPr/>
      </p:nvGrpSpPr>
      <p:grpSpPr>
        <a:xfrm>
          <a:off x="0" y="0"/>
          <a:ext cx="0" cy="0"/>
          <a:chOff x="0" y="0"/>
          <a:chExt cx="0" cy="0"/>
        </a:xfrm>
      </p:grpSpPr>
      <p:sp>
        <p:nvSpPr>
          <p:cNvPr id="303" name="Google Shape;303;p17"/>
          <p:cNvSpPr txBox="1">
            <a:spLocks noGrp="1"/>
          </p:cNvSpPr>
          <p:nvPr>
            <p:ph type="title"/>
          </p:nvPr>
        </p:nvSpPr>
        <p:spPr>
          <a:xfrm>
            <a:off x="565925" y="452700"/>
            <a:ext cx="8715000" cy="271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200" b="0">
                <a:solidFill>
                  <a:srgbClr val="00FFFF"/>
                </a:solidFill>
                <a:latin typeface="Caveat SemiBold"/>
                <a:ea typeface="Caveat SemiBold"/>
                <a:cs typeface="Caveat SemiBold"/>
                <a:sym typeface="Caveat SemiBold"/>
              </a:rPr>
              <a:t>Classes and their attributes and methods </a:t>
            </a:r>
            <a:endParaRPr sz="7200" b="0">
              <a:solidFill>
                <a:srgbClr val="00FFFF"/>
              </a:solidFill>
              <a:latin typeface="Caveat SemiBold"/>
              <a:ea typeface="Caveat SemiBold"/>
              <a:cs typeface="Caveat SemiBold"/>
              <a:sym typeface="Caveat SemiBold"/>
            </a:endParaRPr>
          </a:p>
        </p:txBody>
      </p:sp>
      <p:pic>
        <p:nvPicPr>
          <p:cNvPr id="304" name="Google Shape;304;p17"/>
          <p:cNvPicPr preferRelativeResize="0"/>
          <p:nvPr/>
        </p:nvPicPr>
        <p:blipFill>
          <a:blip r:embed="rId3">
            <a:alphaModFix/>
          </a:blip>
          <a:stretch>
            <a:fillRect/>
          </a:stretch>
        </p:blipFill>
        <p:spPr>
          <a:xfrm>
            <a:off x="201225" y="289250"/>
            <a:ext cx="1672600" cy="1672600"/>
          </a:xfrm>
          <a:prstGeom prst="rect">
            <a:avLst/>
          </a:prstGeom>
          <a:noFill/>
          <a:ln>
            <a:noFill/>
          </a:ln>
        </p:spPr>
      </p:pic>
      <p:pic>
        <p:nvPicPr>
          <p:cNvPr id="305" name="Google Shape;305;p17"/>
          <p:cNvPicPr preferRelativeResize="0"/>
          <p:nvPr/>
        </p:nvPicPr>
        <p:blipFill>
          <a:blip r:embed="rId4">
            <a:alphaModFix/>
          </a:blip>
          <a:stretch>
            <a:fillRect/>
          </a:stretch>
        </p:blipFill>
        <p:spPr>
          <a:xfrm>
            <a:off x="5878299" y="2881475"/>
            <a:ext cx="2610362" cy="1983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309"/>
        <p:cNvGrpSpPr/>
        <p:nvPr/>
      </p:nvGrpSpPr>
      <p:grpSpPr>
        <a:xfrm>
          <a:off x="0" y="0"/>
          <a:ext cx="0" cy="0"/>
          <a:chOff x="0" y="0"/>
          <a:chExt cx="0" cy="0"/>
        </a:xfrm>
      </p:grpSpPr>
      <p:pic>
        <p:nvPicPr>
          <p:cNvPr id="310" name="Google Shape;310;p18"/>
          <p:cNvPicPr preferRelativeResize="0"/>
          <p:nvPr/>
        </p:nvPicPr>
        <p:blipFill>
          <a:blip r:embed="rId3">
            <a:alphaModFix/>
          </a:blip>
          <a:stretch>
            <a:fillRect/>
          </a:stretch>
        </p:blipFill>
        <p:spPr>
          <a:xfrm>
            <a:off x="1697725" y="152400"/>
            <a:ext cx="6086700" cy="49282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314"/>
        <p:cNvGrpSpPr/>
        <p:nvPr/>
      </p:nvGrpSpPr>
      <p:grpSpPr>
        <a:xfrm>
          <a:off x="0" y="0"/>
          <a:ext cx="0" cy="0"/>
          <a:chOff x="0" y="0"/>
          <a:chExt cx="0" cy="0"/>
        </a:xfrm>
      </p:grpSpPr>
      <p:sp>
        <p:nvSpPr>
          <p:cNvPr id="315" name="Google Shape;315;p19"/>
          <p:cNvSpPr txBox="1">
            <a:spLocks noGrp="1"/>
          </p:cNvSpPr>
          <p:nvPr>
            <p:ph type="title"/>
          </p:nvPr>
        </p:nvSpPr>
        <p:spPr>
          <a:xfrm>
            <a:off x="5344725" y="494575"/>
            <a:ext cx="3382800" cy="4233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3000">
                <a:solidFill>
                  <a:srgbClr val="000000"/>
                </a:solidFill>
                <a:latin typeface="Times New Roman"/>
                <a:ea typeface="Times New Roman"/>
                <a:cs typeface="Times New Roman"/>
                <a:sym typeface="Times New Roman"/>
              </a:rPr>
              <a:t>User class represents the users of the system.</a:t>
            </a:r>
            <a:endParaRPr sz="30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sz="3000">
                <a:solidFill>
                  <a:srgbClr val="000000"/>
                </a:solidFill>
                <a:latin typeface="Times New Roman"/>
                <a:ea typeface="Times New Roman"/>
                <a:cs typeface="Times New Roman"/>
                <a:sym typeface="Times New Roman"/>
              </a:rPr>
              <a:t> </a:t>
            </a:r>
            <a:endParaRPr sz="30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sz="3000">
                <a:solidFill>
                  <a:srgbClr val="000000"/>
                </a:solidFill>
                <a:latin typeface="Times New Roman"/>
                <a:ea typeface="Times New Roman"/>
                <a:cs typeface="Times New Roman"/>
                <a:sym typeface="Times New Roman"/>
              </a:rPr>
              <a:t>Teacher, Student, Servant are some users of the proposed system.</a:t>
            </a:r>
            <a:endParaRPr sz="3000"/>
          </a:p>
        </p:txBody>
      </p:sp>
      <p:pic>
        <p:nvPicPr>
          <p:cNvPr id="316" name="Google Shape;316;p19"/>
          <p:cNvPicPr preferRelativeResize="0"/>
          <p:nvPr/>
        </p:nvPicPr>
        <p:blipFill>
          <a:blip r:embed="rId3">
            <a:alphaModFix/>
          </a:blip>
          <a:stretch>
            <a:fillRect/>
          </a:stretch>
        </p:blipFill>
        <p:spPr>
          <a:xfrm>
            <a:off x="208594" y="363150"/>
            <a:ext cx="4809156" cy="4365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320"/>
        <p:cNvGrpSpPr/>
        <p:nvPr/>
      </p:nvGrpSpPr>
      <p:grpSpPr>
        <a:xfrm>
          <a:off x="0" y="0"/>
          <a:ext cx="0" cy="0"/>
          <a:chOff x="0" y="0"/>
          <a:chExt cx="0" cy="0"/>
        </a:xfrm>
      </p:grpSpPr>
      <p:sp>
        <p:nvSpPr>
          <p:cNvPr id="321" name="Google Shape;321;p20"/>
          <p:cNvSpPr txBox="1">
            <a:spLocks noGrp="1"/>
          </p:cNvSpPr>
          <p:nvPr>
            <p:ph type="title"/>
          </p:nvPr>
        </p:nvSpPr>
        <p:spPr>
          <a:xfrm>
            <a:off x="238950" y="955750"/>
            <a:ext cx="8451000" cy="3068400"/>
          </a:xfrm>
          <a:prstGeom prst="rect">
            <a:avLst/>
          </a:prstGeom>
        </p:spPr>
        <p:txBody>
          <a:bodyPr spcFirstLastPara="1" wrap="square" lIns="91425" tIns="91425" rIns="91425" bIns="91425" anchor="ctr" anchorCtr="0">
            <a:normAutofit fontScale="90000"/>
          </a:bodyPr>
          <a:lstStyle/>
          <a:p>
            <a:pPr marL="457200" lvl="0" indent="-228600" algn="l" rtl="0">
              <a:lnSpc>
                <a:spcPct val="106000"/>
              </a:lnSpc>
              <a:spcBef>
                <a:spcPts val="0"/>
              </a:spcBef>
              <a:spcAft>
                <a:spcPts val="0"/>
              </a:spcAft>
              <a:buNone/>
            </a:pPr>
            <a:r>
              <a:rPr lang="en" sz="2650" b="0">
                <a:solidFill>
                  <a:srgbClr val="000000"/>
                </a:solidFill>
                <a:latin typeface="Times New Roman"/>
                <a:ea typeface="Times New Roman"/>
                <a:cs typeface="Times New Roman"/>
                <a:sym typeface="Times New Roman"/>
              </a:rPr>
              <a:t>    </a:t>
            </a:r>
            <a:endParaRPr sz="2650" b="0">
              <a:solidFill>
                <a:srgbClr val="000000"/>
              </a:solidFill>
              <a:latin typeface="Times New Roman"/>
              <a:ea typeface="Times New Roman"/>
              <a:cs typeface="Times New Roman"/>
              <a:sym typeface="Times New Roman"/>
            </a:endParaRPr>
          </a:p>
          <a:p>
            <a:pPr marL="914400" lvl="1" indent="-404494" algn="l" rtl="0">
              <a:lnSpc>
                <a:spcPct val="106000"/>
              </a:lnSpc>
              <a:spcBef>
                <a:spcPts val="800"/>
              </a:spcBef>
              <a:spcAft>
                <a:spcPts val="0"/>
              </a:spcAft>
              <a:buClr>
                <a:srgbClr val="000000"/>
              </a:buClr>
              <a:buSzPct val="100000"/>
              <a:buFont typeface="Times New Roman"/>
              <a:buChar char="○"/>
            </a:pPr>
            <a:r>
              <a:rPr lang="en" sz="3077">
                <a:solidFill>
                  <a:srgbClr val="000000"/>
                </a:solidFill>
                <a:latin typeface="Times New Roman"/>
                <a:ea typeface="Times New Roman"/>
                <a:cs typeface="Times New Roman"/>
                <a:sym typeface="Times New Roman"/>
              </a:rPr>
              <a:t>All these attributes and methods are inherited by child classes. Firstly, user must create a profile.</a:t>
            </a:r>
            <a:endParaRPr sz="3077">
              <a:solidFill>
                <a:srgbClr val="000000"/>
              </a:solidFill>
              <a:latin typeface="Times New Roman"/>
              <a:ea typeface="Times New Roman"/>
              <a:cs typeface="Times New Roman"/>
              <a:sym typeface="Times New Roman"/>
            </a:endParaRPr>
          </a:p>
          <a:p>
            <a:pPr marL="914400" lvl="1" indent="-404494" algn="l" rtl="0">
              <a:lnSpc>
                <a:spcPct val="106000"/>
              </a:lnSpc>
              <a:spcBef>
                <a:spcPts val="0"/>
              </a:spcBef>
              <a:spcAft>
                <a:spcPts val="0"/>
              </a:spcAft>
              <a:buClr>
                <a:srgbClr val="000000"/>
              </a:buClr>
              <a:buSzPct val="100000"/>
              <a:buFont typeface="Times New Roman"/>
              <a:buChar char="○"/>
            </a:pPr>
            <a:r>
              <a:rPr lang="en" sz="3077">
                <a:solidFill>
                  <a:srgbClr val="000000"/>
                </a:solidFill>
                <a:latin typeface="Times New Roman"/>
                <a:ea typeface="Times New Roman"/>
                <a:cs typeface="Times New Roman"/>
                <a:sym typeface="Times New Roman"/>
              </a:rPr>
              <a:t>In order to log in to the system user has to give    correct   username and password.</a:t>
            </a:r>
            <a:endParaRPr sz="3077">
              <a:solidFill>
                <a:srgbClr val="000000"/>
              </a:solidFill>
              <a:latin typeface="Times New Roman"/>
              <a:ea typeface="Times New Roman"/>
              <a:cs typeface="Times New Roman"/>
              <a:sym typeface="Times New Roman"/>
            </a:endParaRPr>
          </a:p>
          <a:p>
            <a:pPr marL="914400" lvl="1" indent="-404494" algn="l" rtl="0">
              <a:lnSpc>
                <a:spcPct val="106000"/>
              </a:lnSpc>
              <a:spcBef>
                <a:spcPts val="0"/>
              </a:spcBef>
              <a:spcAft>
                <a:spcPts val="0"/>
              </a:spcAft>
              <a:buClr>
                <a:srgbClr val="000000"/>
              </a:buClr>
              <a:buSzPct val="100000"/>
              <a:buFont typeface="Times New Roman"/>
              <a:buChar char="○"/>
            </a:pPr>
            <a:r>
              <a:rPr lang="en" sz="3077">
                <a:solidFill>
                  <a:srgbClr val="000000"/>
                </a:solidFill>
                <a:latin typeface="Times New Roman"/>
                <a:ea typeface="Times New Roman"/>
                <a:cs typeface="Times New Roman"/>
                <a:sym typeface="Times New Roman"/>
              </a:rPr>
              <a:t>If the username and password are incorrect, they cannot log in to the system. After login to the system, they can view their profile.</a:t>
            </a:r>
            <a:endParaRPr sz="3077">
              <a:solidFill>
                <a:srgbClr val="000000"/>
              </a:solidFill>
              <a:latin typeface="Times New Roman"/>
              <a:ea typeface="Times New Roman"/>
              <a:cs typeface="Times New Roman"/>
              <a:sym typeface="Times New Roman"/>
            </a:endParaRPr>
          </a:p>
          <a:p>
            <a:pPr marL="914400" lvl="1" indent="-404494" algn="l" rtl="0">
              <a:lnSpc>
                <a:spcPct val="106000"/>
              </a:lnSpc>
              <a:spcBef>
                <a:spcPts val="0"/>
              </a:spcBef>
              <a:spcAft>
                <a:spcPts val="0"/>
              </a:spcAft>
              <a:buClr>
                <a:srgbClr val="000000"/>
              </a:buClr>
              <a:buSzPct val="100000"/>
              <a:buFont typeface="Times New Roman"/>
              <a:buChar char="○"/>
            </a:pPr>
            <a:r>
              <a:rPr lang="en" sz="3077">
                <a:solidFill>
                  <a:srgbClr val="000000"/>
                </a:solidFill>
                <a:latin typeface="Times New Roman"/>
                <a:ea typeface="Times New Roman"/>
                <a:cs typeface="Times New Roman"/>
                <a:sym typeface="Times New Roman"/>
              </a:rPr>
              <a:t>Then if they want, they can update their details in the update profile section.</a:t>
            </a:r>
            <a:endParaRPr sz="3077">
              <a:solidFill>
                <a:srgbClr val="000000"/>
              </a:solidFill>
              <a:latin typeface="Times New Roman"/>
              <a:ea typeface="Times New Roman"/>
              <a:cs typeface="Times New Roman"/>
              <a:sym typeface="Times New Roman"/>
            </a:endParaRPr>
          </a:p>
          <a:p>
            <a:pPr marL="457200" lvl="0" indent="0" algn="l" rtl="0">
              <a:spcBef>
                <a:spcPts val="800"/>
              </a:spcBef>
              <a:spcAft>
                <a:spcPts val="0"/>
              </a:spcAft>
              <a:buNone/>
            </a:pPr>
            <a:endParaRPr sz="2744"/>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325"/>
        <p:cNvGrpSpPr/>
        <p:nvPr/>
      </p:nvGrpSpPr>
      <p:grpSpPr>
        <a:xfrm>
          <a:off x="0" y="0"/>
          <a:ext cx="0" cy="0"/>
          <a:chOff x="0" y="0"/>
          <a:chExt cx="0" cy="0"/>
        </a:xfrm>
      </p:grpSpPr>
      <p:sp>
        <p:nvSpPr>
          <p:cNvPr id="326" name="Google Shape;326;p21"/>
          <p:cNvSpPr txBox="1">
            <a:spLocks noGrp="1"/>
          </p:cNvSpPr>
          <p:nvPr>
            <p:ph type="title"/>
          </p:nvPr>
        </p:nvSpPr>
        <p:spPr>
          <a:xfrm>
            <a:off x="440150" y="2062425"/>
            <a:ext cx="8300100" cy="2703900"/>
          </a:xfrm>
          <a:prstGeom prst="rect">
            <a:avLst/>
          </a:prstGeom>
        </p:spPr>
        <p:txBody>
          <a:bodyPr spcFirstLastPara="1" wrap="square" lIns="91425" tIns="91425" rIns="91425" bIns="91425" anchor="ctr" anchorCtr="0">
            <a:noAutofit/>
          </a:bodyPr>
          <a:lstStyle/>
          <a:p>
            <a:pPr marL="228600" lvl="0" indent="0" algn="l" rtl="0">
              <a:lnSpc>
                <a:spcPct val="115000"/>
              </a:lnSpc>
              <a:spcBef>
                <a:spcPts val="0"/>
              </a:spcBef>
              <a:spcAft>
                <a:spcPts val="0"/>
              </a:spcAft>
              <a:buNone/>
            </a:pPr>
            <a:r>
              <a:rPr lang="en" sz="2400" dirty="0">
                <a:solidFill>
                  <a:srgbClr val="000000"/>
                </a:solidFill>
                <a:highlight>
                  <a:schemeClr val="lt1"/>
                </a:highlight>
                <a:latin typeface="Times New Roman"/>
                <a:ea typeface="Times New Roman"/>
                <a:cs typeface="Times New Roman"/>
                <a:sym typeface="Times New Roman"/>
              </a:rPr>
              <a:t>The student class has four properties namely Student ID, Name, Contact number, Address.</a:t>
            </a:r>
            <a:endParaRPr sz="2400" dirty="0">
              <a:solidFill>
                <a:srgbClr val="000000"/>
              </a:solidFill>
              <a:highlight>
                <a:schemeClr val="lt1"/>
              </a:highlight>
              <a:latin typeface="Times New Roman"/>
              <a:ea typeface="Times New Roman"/>
              <a:cs typeface="Times New Roman"/>
              <a:sym typeface="Times New Roman"/>
            </a:endParaRPr>
          </a:p>
          <a:p>
            <a:pPr marL="228600" lvl="0" indent="0" algn="l" rtl="0">
              <a:lnSpc>
                <a:spcPct val="115000"/>
              </a:lnSpc>
              <a:spcBef>
                <a:spcPts val="800"/>
              </a:spcBef>
              <a:spcAft>
                <a:spcPts val="0"/>
              </a:spcAft>
              <a:buNone/>
            </a:pPr>
            <a:r>
              <a:rPr lang="en" sz="2400" dirty="0">
                <a:solidFill>
                  <a:srgbClr val="000000"/>
                </a:solidFill>
                <a:highlight>
                  <a:schemeClr val="lt1"/>
                </a:highlight>
                <a:latin typeface="Times New Roman"/>
                <a:ea typeface="Times New Roman"/>
                <a:cs typeface="Times New Roman"/>
                <a:sym typeface="Times New Roman"/>
              </a:rPr>
              <a:t>All these properties have respective methods to get and set object values. </a:t>
            </a:r>
            <a:endParaRPr sz="2400" dirty="0">
              <a:solidFill>
                <a:srgbClr val="000000"/>
              </a:solidFill>
              <a:highlight>
                <a:schemeClr val="lt1"/>
              </a:highlight>
              <a:latin typeface="Times New Roman"/>
              <a:ea typeface="Times New Roman"/>
              <a:cs typeface="Times New Roman"/>
              <a:sym typeface="Times New Roman"/>
            </a:endParaRPr>
          </a:p>
          <a:p>
            <a:pPr marL="228600" lvl="0" indent="0" algn="l" rtl="0">
              <a:lnSpc>
                <a:spcPct val="115000"/>
              </a:lnSpc>
              <a:spcBef>
                <a:spcPts val="800"/>
              </a:spcBef>
              <a:spcAft>
                <a:spcPts val="800"/>
              </a:spcAft>
              <a:buNone/>
            </a:pPr>
            <a:r>
              <a:rPr lang="en" sz="2400" dirty="0">
                <a:solidFill>
                  <a:srgbClr val="000000"/>
                </a:solidFill>
                <a:highlight>
                  <a:schemeClr val="lt1"/>
                </a:highlight>
                <a:latin typeface="Times New Roman"/>
                <a:ea typeface="Times New Roman"/>
                <a:cs typeface="Times New Roman"/>
                <a:sym typeface="Times New Roman"/>
              </a:rPr>
              <a:t>Used ArrayList for collection framework</a:t>
            </a:r>
            <a:endParaRPr sz="2400" dirty="0">
              <a:solidFill>
                <a:srgbClr val="000000"/>
              </a:solidFill>
              <a:highlight>
                <a:schemeClr val="lt1"/>
              </a:highlight>
              <a:latin typeface="Times New Roman"/>
              <a:ea typeface="Times New Roman"/>
              <a:cs typeface="Times New Roman"/>
              <a:sym typeface="Times New Roman"/>
            </a:endParaRPr>
          </a:p>
        </p:txBody>
      </p:sp>
      <p:pic>
        <p:nvPicPr>
          <p:cNvPr id="327" name="Google Shape;327;p21"/>
          <p:cNvPicPr preferRelativeResize="0"/>
          <p:nvPr/>
        </p:nvPicPr>
        <p:blipFill rotWithShape="1">
          <a:blip r:embed="rId3">
            <a:alphaModFix/>
          </a:blip>
          <a:srcRect t="21995" b="21849"/>
          <a:stretch/>
        </p:blipFill>
        <p:spPr>
          <a:xfrm>
            <a:off x="1586050" y="226350"/>
            <a:ext cx="5544849" cy="1773200"/>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804</Words>
  <Application>Microsoft Office PowerPoint</Application>
  <PresentationFormat>On-screen Show (16:9)</PresentationFormat>
  <Paragraphs>69</Paragraphs>
  <Slides>23</Slides>
  <Notes>23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Caveat SemiBold</vt:lpstr>
      <vt:lpstr>Caveat</vt:lpstr>
      <vt:lpstr>Nunito</vt:lpstr>
      <vt:lpstr>Comic Sans MS</vt:lpstr>
      <vt:lpstr>Maven Pro</vt:lpstr>
      <vt:lpstr>Lobster</vt:lpstr>
      <vt:lpstr>Amatic SC</vt:lpstr>
      <vt:lpstr>Times New Roman</vt:lpstr>
      <vt:lpstr>Georgia</vt:lpstr>
      <vt:lpstr>Courier New</vt:lpstr>
      <vt:lpstr>Arial</vt:lpstr>
      <vt:lpstr>Momentum</vt:lpstr>
      <vt:lpstr>School Management System</vt:lpstr>
      <vt:lpstr>Introduction</vt:lpstr>
      <vt:lpstr>  School management systems become an integral a part of the upper education system.  We create it for to make the works easier to management system for the principal.   The executive aspects of such systems could include class rosters and therefore the ability to record students' grades. </vt:lpstr>
      <vt:lpstr>PowerPoint Presentation</vt:lpstr>
      <vt:lpstr>Classes and their attributes and methods </vt:lpstr>
      <vt:lpstr>PowerPoint Presentation</vt:lpstr>
      <vt:lpstr>User class represents the users of the system.   Teacher, Student, Servant are some users of the proposed system.</vt:lpstr>
      <vt:lpstr>     All these attributes and methods are inherited by child classes. Firstly, user must create a profile. In order to log in to the system user has to give    correct   username and password. If the username and password are incorrect, they cannot log in to the system. After login to the system, they can view their profile. Then if they want, they can update their details in the update profile section. </vt:lpstr>
      <vt:lpstr>The student class has four properties namely Student ID, Name, Contact number, Address. All these properties have respective methods to get and set object values.  Used ArrayList for collection framework</vt:lpstr>
      <vt:lpstr>Use exception handling to avoid from the exceptions occurs when run time. The purpose of this class is to maintain student details. All these attributes and methods are inherited by child  classes.   </vt:lpstr>
      <vt:lpstr>The teacher class has five properties namely Teacher ID, Age, Subject, Address, Contact number. All these properties have respective methods to get and set object values. Used ArrayList for collection framework.  The purpose of this class is to maintain teachers details.     </vt:lpstr>
      <vt:lpstr>This class is designed to retain details of school workers and calculate their monthly salary.   </vt:lpstr>
      <vt:lpstr> This required the names, age, daily salary, allowances, etc. of the employees employed as data.  There are two methods in servant class. 1) Salary          2) View Data  </vt:lpstr>
      <vt:lpstr>PowerPoint Presentation</vt:lpstr>
      <vt:lpstr>PowerPoint Presentation</vt:lpstr>
      <vt:lpstr>PowerPoint Presentation</vt:lpstr>
      <vt:lpstr>The purpose of this class is to count the balance of the school treasury. Declare some data fields as private to increase the security of these data fields.  Use inheritance by extending the parent class to two child classes. Used scanner in land package to get user inputs to calculations. The scanner variable is defined in the abstract class. Hence both the Income and Expenditure classes can use the scanner variable via inheritance. </vt:lpstr>
      <vt:lpstr>This project “School Management System” provides a simple interface for maintenance of student information.  It can be used by educational institutes or colleges to maintain the records of students easily.  Achieving this objective is difficult using a manual system as the information is scattered, can be redundant and collecting relevant information may be very time consuming.  All these problems are solved using this project.</vt:lpstr>
      <vt:lpstr>Throughout the project the focus has been on presenting information in an easy and intelligible manner.  The project is very useful for those who want to know about School Management Systems and want to develop program based on the same concept. </vt:lpstr>
      <vt:lpstr>The project provides facilities like registration and profile creation of students thus reducing paperwork and automating the record generation process in an educational institution.</vt:lpstr>
      <vt:lpstr>Challenges &amp; Solutions There were various errors came up while developing the program. To correct them, we refer some additional books as well as additional programs and lecture notes.    </vt:lpstr>
      <vt:lpstr> PS/2019/279 - Arshana Sagadevan – Developing Marks class  PS/2019/051 - Pitipanage Malaka Dilshan - Developing Treasury class  PS/2019/233 - Daluwakgodage Dulakshi Anuradha - Developing Servant class and Sports class  PS/2019/181 - Sashini Udyani Jayawardhana - Developing User class  PS/2019/195 - Wathsala Wimansani Ranasingha - Developing Student class and Teacher class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Management System</dc:title>
  <dc:creator>ASUS</dc:creator>
  <cp:lastModifiedBy>ASUS</cp:lastModifiedBy>
  <cp:revision>3</cp:revision>
  <dcterms:modified xsi:type="dcterms:W3CDTF">2022-08-09T23:02:23Z</dcterms:modified>
</cp:coreProperties>
</file>