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73" r:id="rId3"/>
    <p:sldId id="258" r:id="rId4"/>
    <p:sldId id="259" r:id="rId5"/>
    <p:sldId id="260" r:id="rId6"/>
    <p:sldId id="261" r:id="rId7"/>
    <p:sldId id="262" r:id="rId8"/>
    <p:sldId id="263" r:id="rId9"/>
    <p:sldId id="274" r:id="rId10"/>
    <p:sldId id="265" r:id="rId11"/>
    <p:sldId id="266" r:id="rId12"/>
    <p:sldId id="270"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71" r:id="rId26"/>
    <p:sldId id="272" r:id="rId2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06799F8-075E-4A3A-A7F6-7FBC6576F1A4}" styleName="Style à thème 2 - Accentuation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E9639D4-E3E2-4D34-9284-5A2195B3D0D7}" styleName="Style clair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57274" autoAdjust="0"/>
  </p:normalViewPr>
  <p:slideViewPr>
    <p:cSldViewPr snapToGrid="0">
      <p:cViewPr varScale="1">
        <p:scale>
          <a:sx n="41" d="100"/>
          <a:sy n="41" d="100"/>
        </p:scale>
        <p:origin x="1860" y="54"/>
      </p:cViewPr>
      <p:guideLst/>
    </p:cSldViewPr>
  </p:slideViewPr>
  <p:notesTextViewPr>
    <p:cViewPr>
      <p:scale>
        <a:sx n="200" d="100"/>
        <a:sy n="2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AF74CB-8722-40FF-94CC-9CB6DD5D354B}" type="datetimeFigureOut">
              <a:rPr lang="fr-FR" smtClean="0"/>
              <a:t>22/05/2025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E66F4F-0F50-4316-9517-9D444766EB3A}" type="slidenum">
              <a:rPr lang="fr-FR" smtClean="0"/>
              <a:t>‹N°›</a:t>
            </a:fld>
            <a:endParaRPr lang="fr-FR"/>
          </a:p>
        </p:txBody>
      </p:sp>
    </p:spTree>
    <p:extLst>
      <p:ext uri="{BB962C8B-B14F-4D97-AF65-F5344CB8AC3E}">
        <p14:creationId xmlns:p14="http://schemas.microsoft.com/office/powerpoint/2010/main" val="15498647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nSpc>
                <a:spcPct val="200000"/>
              </a:lnSpc>
            </a:pPr>
            <a:r>
              <a:rPr lang="en-US" sz="2000" dirty="0"/>
              <a:t>Thank you for giving me the floor.</a:t>
            </a:r>
            <a:br>
              <a:rPr lang="en-US" sz="2000" dirty="0"/>
            </a:br>
            <a:r>
              <a:rPr lang="en-US" sz="2000" dirty="0"/>
              <a:t>Ladies and gentlemen, good morning. We are pleased to present the oral presentation delivered by one of our team members last year, entitled: 'Design and Development of a Maintenance Management Application for All Types of Equipment,' here before you today.</a:t>
            </a:r>
          </a:p>
          <a:p>
            <a:pPr>
              <a:lnSpc>
                <a:spcPct val="200000"/>
              </a:lnSpc>
            </a:pPr>
            <a:r>
              <a:rPr lang="fr-FR" sz="1400" dirty="0"/>
              <a:t>( clic)</a:t>
            </a:r>
          </a:p>
          <a:p>
            <a:pPr>
              <a:lnSpc>
                <a:spcPct val="200000"/>
              </a:lnSpc>
            </a:pPr>
            <a:endParaRPr lang="fr-FR" sz="1400" dirty="0"/>
          </a:p>
        </p:txBody>
      </p:sp>
      <p:sp>
        <p:nvSpPr>
          <p:cNvPr id="4" name="Espace réservé du numéro de diapositive 3"/>
          <p:cNvSpPr>
            <a:spLocks noGrp="1"/>
          </p:cNvSpPr>
          <p:nvPr>
            <p:ph type="sldNum" sz="quarter" idx="5"/>
          </p:nvPr>
        </p:nvSpPr>
        <p:spPr/>
        <p:txBody>
          <a:bodyPr/>
          <a:lstStyle/>
          <a:p>
            <a:fld id="{F7E66F4F-0F50-4316-9517-9D444766EB3A}" type="slidenum">
              <a:rPr lang="fr-FR" smtClean="0"/>
              <a:t>1</a:t>
            </a:fld>
            <a:endParaRPr lang="fr-FR"/>
          </a:p>
        </p:txBody>
      </p:sp>
    </p:spTree>
    <p:extLst>
      <p:ext uri="{BB962C8B-B14F-4D97-AF65-F5344CB8AC3E}">
        <p14:creationId xmlns:p14="http://schemas.microsoft.com/office/powerpoint/2010/main" val="4944707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sz="2800" dirty="0"/>
              <a:t>To address the issues related to the manual management of equipment maintenance within the UCF, three solutions were considered:</a:t>
            </a:r>
          </a:p>
          <a:p>
            <a:pPr>
              <a:buFont typeface="Arial" panose="020B0604020202020204" pitchFamily="34" charset="0"/>
              <a:buChar char="•"/>
            </a:pPr>
            <a:r>
              <a:rPr lang="en-US" sz="2800" dirty="0"/>
              <a:t>The first is to develop a maintenance management application.</a:t>
            </a:r>
          </a:p>
          <a:p>
            <a:pPr>
              <a:buFont typeface="Arial" panose="020B0604020202020204" pitchFamily="34" charset="0"/>
              <a:buChar char="•"/>
            </a:pPr>
            <a:r>
              <a:rPr lang="en-US" sz="2800" dirty="0"/>
              <a:t>The second is to purchase an off-the-shelf application such as </a:t>
            </a:r>
            <a:r>
              <a:rPr lang="en-US" sz="2800" dirty="0" err="1"/>
              <a:t>MaintainX</a:t>
            </a:r>
            <a:r>
              <a:rPr lang="en-US" sz="2800" dirty="0"/>
              <a:t> ($19–$49) or </a:t>
            </a:r>
            <a:r>
              <a:rPr lang="en-US" sz="2800" dirty="0" err="1"/>
              <a:t>Fiix</a:t>
            </a:r>
            <a:r>
              <a:rPr lang="en-US" sz="2800" dirty="0"/>
              <a:t> ($45–$75).</a:t>
            </a:r>
          </a:p>
          <a:p>
            <a:pPr>
              <a:buFont typeface="Arial" panose="020B0604020202020204" pitchFamily="34" charset="0"/>
              <a:buChar char="•"/>
            </a:pPr>
            <a:r>
              <a:rPr lang="en-US" sz="2800" dirty="0"/>
              <a:t>The third solution involves outsourcing equipment management to a Digital Service Company for regular professional monitoring, allowing the commune to refocus on its core missions.</a:t>
            </a:r>
          </a:p>
          <a:p>
            <a:r>
              <a:rPr lang="en-US" sz="2800" dirty="0"/>
              <a:t>After thoroughly analyzing each of these solutions, the first one was chosen, taking into account the current situation.</a:t>
            </a:r>
          </a:p>
        </p:txBody>
      </p:sp>
      <p:sp>
        <p:nvSpPr>
          <p:cNvPr id="4" name="Espace réservé du numéro de diapositive 3"/>
          <p:cNvSpPr>
            <a:spLocks noGrp="1"/>
          </p:cNvSpPr>
          <p:nvPr>
            <p:ph type="sldNum" sz="quarter" idx="5"/>
          </p:nvPr>
        </p:nvSpPr>
        <p:spPr/>
        <p:txBody>
          <a:bodyPr/>
          <a:lstStyle/>
          <a:p>
            <a:fld id="{F7E66F4F-0F50-4316-9517-9D444766EB3A}" type="slidenum">
              <a:rPr lang="fr-FR" smtClean="0"/>
              <a:t>10</a:t>
            </a:fld>
            <a:endParaRPr lang="fr-FR"/>
          </a:p>
        </p:txBody>
      </p:sp>
    </p:spTree>
    <p:extLst>
      <p:ext uri="{BB962C8B-B14F-4D97-AF65-F5344CB8AC3E}">
        <p14:creationId xmlns:p14="http://schemas.microsoft.com/office/powerpoint/2010/main" val="4506846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The methods and tools utilized in this development are:</a:t>
            </a:r>
          </a:p>
          <a:p>
            <a:pPr>
              <a:buFont typeface="Arial" panose="020B0604020202020204" pitchFamily="34" charset="0"/>
              <a:buChar char="•"/>
            </a:pPr>
            <a:r>
              <a:rPr lang="en-US" b="1" dirty="0"/>
              <a:t>PostgreSQL</a:t>
            </a:r>
            <a:r>
              <a:rPr lang="en-US" dirty="0"/>
              <a:t>: For data storage and management.</a:t>
            </a:r>
          </a:p>
          <a:p>
            <a:pPr>
              <a:buFont typeface="Arial" panose="020B0604020202020204" pitchFamily="34" charset="0"/>
              <a:buChar char="•"/>
            </a:pPr>
            <a:r>
              <a:rPr lang="en-US" b="1" dirty="0"/>
              <a:t>Visual Paradigm</a:t>
            </a:r>
            <a:r>
              <a:rPr lang="en-US" dirty="0"/>
              <a:t>: A UML modeling tool for designing the application's architecture.</a:t>
            </a:r>
          </a:p>
          <a:p>
            <a:pPr>
              <a:buFont typeface="Arial" panose="020B0604020202020204" pitchFamily="34" charset="0"/>
              <a:buChar char="•"/>
            </a:pPr>
            <a:r>
              <a:rPr lang="en-US" b="1" dirty="0"/>
              <a:t>Django</a:t>
            </a:r>
            <a:r>
              <a:rPr lang="en-US" dirty="0"/>
              <a:t>: A Python web framework for backend development.</a:t>
            </a:r>
          </a:p>
          <a:p>
            <a:pPr>
              <a:buFont typeface="Arial" panose="020B0604020202020204" pitchFamily="34" charset="0"/>
              <a:buChar char="•"/>
            </a:pPr>
            <a:r>
              <a:rPr lang="en-US" b="1" dirty="0"/>
              <a:t>Visual Studio Code</a:t>
            </a:r>
            <a:r>
              <a:rPr lang="en-US" dirty="0"/>
              <a:t>: A code editor enabling efficient project management and development through its extensions.</a:t>
            </a:r>
          </a:p>
          <a:p>
            <a:pPr>
              <a:buFont typeface="Arial" panose="020B0604020202020204" pitchFamily="34" charset="0"/>
              <a:buChar char="•"/>
            </a:pPr>
            <a:r>
              <a:rPr lang="en-US" b="1" dirty="0"/>
              <a:t>2TUP</a:t>
            </a:r>
            <a:r>
              <a:rPr lang="en-US" dirty="0"/>
              <a:t>: A design modeling method used for the application's process and flow diagrams.</a:t>
            </a:r>
          </a:p>
          <a:p>
            <a:pPr>
              <a:buFont typeface="Arial" panose="020B0604020202020204" pitchFamily="34" charset="0"/>
              <a:buChar char="•"/>
            </a:pPr>
            <a:r>
              <a:rPr lang="en-US" b="1" dirty="0"/>
              <a:t>UML</a:t>
            </a:r>
            <a:r>
              <a:rPr lang="en-US" dirty="0"/>
              <a:t>: A standard modeling language used to design the structure and interactions of a software system.</a:t>
            </a:r>
          </a:p>
        </p:txBody>
      </p:sp>
      <p:sp>
        <p:nvSpPr>
          <p:cNvPr id="4" name="Espace réservé du numéro de diapositive 3"/>
          <p:cNvSpPr>
            <a:spLocks noGrp="1"/>
          </p:cNvSpPr>
          <p:nvPr>
            <p:ph type="sldNum" sz="quarter" idx="5"/>
          </p:nvPr>
        </p:nvSpPr>
        <p:spPr/>
        <p:txBody>
          <a:bodyPr/>
          <a:lstStyle/>
          <a:p>
            <a:fld id="{F7E66F4F-0F50-4316-9517-9D444766EB3A}" type="slidenum">
              <a:rPr lang="fr-FR" smtClean="0"/>
              <a:t>11</a:t>
            </a:fld>
            <a:endParaRPr lang="fr-FR"/>
          </a:p>
        </p:txBody>
      </p:sp>
    </p:spTree>
    <p:extLst>
      <p:ext uri="{BB962C8B-B14F-4D97-AF65-F5344CB8AC3E}">
        <p14:creationId xmlns:p14="http://schemas.microsoft.com/office/powerpoint/2010/main" val="27305898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Now that we have finished the second part, we will continue with the demonstration of the application.</a:t>
            </a:r>
            <a:endParaRPr lang="fr-FR" dirty="0"/>
          </a:p>
        </p:txBody>
      </p:sp>
      <p:sp>
        <p:nvSpPr>
          <p:cNvPr id="4" name="Espace réservé du numéro de diapositive 3"/>
          <p:cNvSpPr>
            <a:spLocks noGrp="1"/>
          </p:cNvSpPr>
          <p:nvPr>
            <p:ph type="sldNum" sz="quarter" idx="5"/>
          </p:nvPr>
        </p:nvSpPr>
        <p:spPr/>
        <p:txBody>
          <a:bodyPr/>
          <a:lstStyle/>
          <a:p>
            <a:fld id="{F7E66F4F-0F50-4316-9517-9D444766EB3A}" type="slidenum">
              <a:rPr lang="fr-FR" smtClean="0"/>
              <a:t>12</a:t>
            </a:fld>
            <a:endParaRPr lang="fr-FR"/>
          </a:p>
        </p:txBody>
      </p:sp>
    </p:spTree>
    <p:extLst>
      <p:ext uri="{BB962C8B-B14F-4D97-AF65-F5344CB8AC3E}">
        <p14:creationId xmlns:p14="http://schemas.microsoft.com/office/powerpoint/2010/main" val="40905177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Here is the application's </a:t>
            </a:r>
            <a:r>
              <a:rPr lang="en-US" b="1" dirty="0"/>
              <a:t>home page</a:t>
            </a:r>
            <a:r>
              <a:rPr lang="en-US" dirty="0"/>
              <a:t>. It includes links to the other pages, along with a description of what each page does.</a:t>
            </a:r>
            <a:endParaRPr lang="fr-FR" dirty="0"/>
          </a:p>
        </p:txBody>
      </p:sp>
      <p:sp>
        <p:nvSpPr>
          <p:cNvPr id="4" name="Espace réservé du numéro de diapositive 3"/>
          <p:cNvSpPr>
            <a:spLocks noGrp="1"/>
          </p:cNvSpPr>
          <p:nvPr>
            <p:ph type="sldNum" sz="quarter" idx="5"/>
          </p:nvPr>
        </p:nvSpPr>
        <p:spPr/>
        <p:txBody>
          <a:bodyPr/>
          <a:lstStyle/>
          <a:p>
            <a:fld id="{F7E66F4F-0F50-4316-9517-9D444766EB3A}" type="slidenum">
              <a:rPr lang="fr-FR" smtClean="0"/>
              <a:t>13</a:t>
            </a:fld>
            <a:endParaRPr lang="fr-FR"/>
          </a:p>
        </p:txBody>
      </p:sp>
    </p:spTree>
    <p:extLst>
      <p:ext uri="{BB962C8B-B14F-4D97-AF65-F5344CB8AC3E}">
        <p14:creationId xmlns:p14="http://schemas.microsoft.com/office/powerpoint/2010/main" val="21030184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After clicking on the first link, we arrive at this page: 'Equipment Management,' which contains all the equipment. </a:t>
            </a:r>
            <a:endParaRPr lang="fr-FR" dirty="0"/>
          </a:p>
        </p:txBody>
      </p:sp>
      <p:sp>
        <p:nvSpPr>
          <p:cNvPr id="4" name="Espace réservé du numéro de diapositive 3"/>
          <p:cNvSpPr>
            <a:spLocks noGrp="1"/>
          </p:cNvSpPr>
          <p:nvPr>
            <p:ph type="sldNum" sz="quarter" idx="5"/>
          </p:nvPr>
        </p:nvSpPr>
        <p:spPr/>
        <p:txBody>
          <a:bodyPr/>
          <a:lstStyle/>
          <a:p>
            <a:fld id="{F7E66F4F-0F50-4316-9517-9D444766EB3A}" type="slidenum">
              <a:rPr lang="fr-FR" smtClean="0"/>
              <a:t>14</a:t>
            </a:fld>
            <a:endParaRPr lang="fr-FR"/>
          </a:p>
        </p:txBody>
      </p:sp>
    </p:spTree>
    <p:extLst>
      <p:ext uri="{BB962C8B-B14F-4D97-AF65-F5344CB8AC3E}">
        <p14:creationId xmlns:p14="http://schemas.microsoft.com/office/powerpoint/2010/main" val="16650292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After clicking on the eye-shaped icon, we get the details of the corresponding equipment</a:t>
            </a:r>
            <a:endParaRPr lang="fr-FR" dirty="0"/>
          </a:p>
        </p:txBody>
      </p:sp>
      <p:sp>
        <p:nvSpPr>
          <p:cNvPr id="4" name="Espace réservé du numéro de diapositive 3"/>
          <p:cNvSpPr>
            <a:spLocks noGrp="1"/>
          </p:cNvSpPr>
          <p:nvPr>
            <p:ph type="sldNum" sz="quarter" idx="5"/>
          </p:nvPr>
        </p:nvSpPr>
        <p:spPr/>
        <p:txBody>
          <a:bodyPr/>
          <a:lstStyle/>
          <a:p>
            <a:fld id="{F7E66F4F-0F50-4316-9517-9D444766EB3A}" type="slidenum">
              <a:rPr lang="fr-FR" smtClean="0"/>
              <a:t>15</a:t>
            </a:fld>
            <a:endParaRPr lang="fr-FR"/>
          </a:p>
        </p:txBody>
      </p:sp>
    </p:spTree>
    <p:extLst>
      <p:ext uri="{BB962C8B-B14F-4D97-AF65-F5344CB8AC3E}">
        <p14:creationId xmlns:p14="http://schemas.microsoft.com/office/powerpoint/2010/main" val="5907116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Now, to edit a piece of equipment, you need to click on the pencil-shaped icon, make the desired changes, and when finished, click the 'Edit' button.</a:t>
            </a:r>
            <a:endParaRPr lang="fr-FR" dirty="0"/>
          </a:p>
        </p:txBody>
      </p:sp>
      <p:sp>
        <p:nvSpPr>
          <p:cNvPr id="4" name="Espace réservé du numéro de diapositive 3"/>
          <p:cNvSpPr>
            <a:spLocks noGrp="1"/>
          </p:cNvSpPr>
          <p:nvPr>
            <p:ph type="sldNum" sz="quarter" idx="5"/>
          </p:nvPr>
        </p:nvSpPr>
        <p:spPr/>
        <p:txBody>
          <a:bodyPr/>
          <a:lstStyle/>
          <a:p>
            <a:fld id="{F7E66F4F-0F50-4316-9517-9D444766EB3A}" type="slidenum">
              <a:rPr lang="fr-FR" smtClean="0"/>
              <a:t>16</a:t>
            </a:fld>
            <a:endParaRPr lang="fr-FR"/>
          </a:p>
        </p:txBody>
      </p:sp>
    </p:spTree>
    <p:extLst>
      <p:ext uri="{BB962C8B-B14F-4D97-AF65-F5344CB8AC3E}">
        <p14:creationId xmlns:p14="http://schemas.microsoft.com/office/powerpoint/2010/main" val="28633137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To delete, click on the trash can icon, confirm, and the equipment will be deleted.</a:t>
            </a:r>
            <a:endParaRPr lang="fr-FR" dirty="0"/>
          </a:p>
        </p:txBody>
      </p:sp>
      <p:sp>
        <p:nvSpPr>
          <p:cNvPr id="4" name="Espace réservé du numéro de diapositive 3"/>
          <p:cNvSpPr>
            <a:spLocks noGrp="1"/>
          </p:cNvSpPr>
          <p:nvPr>
            <p:ph type="sldNum" sz="quarter" idx="5"/>
          </p:nvPr>
        </p:nvSpPr>
        <p:spPr/>
        <p:txBody>
          <a:bodyPr/>
          <a:lstStyle/>
          <a:p>
            <a:fld id="{F7E66F4F-0F50-4316-9517-9D444766EB3A}" type="slidenum">
              <a:rPr lang="fr-FR" smtClean="0"/>
              <a:t>17</a:t>
            </a:fld>
            <a:endParaRPr lang="fr-FR"/>
          </a:p>
        </p:txBody>
      </p:sp>
    </p:spTree>
    <p:extLst>
      <p:ext uri="{BB962C8B-B14F-4D97-AF65-F5344CB8AC3E}">
        <p14:creationId xmlns:p14="http://schemas.microsoft.com/office/powerpoint/2010/main" val="24322514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We can also filter the equipment by department.</a:t>
            </a:r>
            <a:endParaRPr lang="fr-FR" dirty="0"/>
          </a:p>
        </p:txBody>
      </p:sp>
      <p:sp>
        <p:nvSpPr>
          <p:cNvPr id="4" name="Espace réservé du numéro de diapositive 3"/>
          <p:cNvSpPr>
            <a:spLocks noGrp="1"/>
          </p:cNvSpPr>
          <p:nvPr>
            <p:ph type="sldNum" sz="quarter" idx="5"/>
          </p:nvPr>
        </p:nvSpPr>
        <p:spPr/>
        <p:txBody>
          <a:bodyPr/>
          <a:lstStyle/>
          <a:p>
            <a:fld id="{F7E66F4F-0F50-4316-9517-9D444766EB3A}" type="slidenum">
              <a:rPr lang="fr-FR" smtClean="0"/>
              <a:t>18</a:t>
            </a:fld>
            <a:endParaRPr lang="fr-FR"/>
          </a:p>
        </p:txBody>
      </p:sp>
    </p:spTree>
    <p:extLst>
      <p:ext uri="{BB962C8B-B14F-4D97-AF65-F5344CB8AC3E}">
        <p14:creationId xmlns:p14="http://schemas.microsoft.com/office/powerpoint/2010/main" val="12941355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We can also search for equipment by name; for example, here we are searching for all tables.</a:t>
            </a:r>
            <a:endParaRPr lang="fr-FR" dirty="0"/>
          </a:p>
        </p:txBody>
      </p:sp>
      <p:sp>
        <p:nvSpPr>
          <p:cNvPr id="4" name="Espace réservé du numéro de diapositive 3"/>
          <p:cNvSpPr>
            <a:spLocks noGrp="1"/>
          </p:cNvSpPr>
          <p:nvPr>
            <p:ph type="sldNum" sz="quarter" idx="5"/>
          </p:nvPr>
        </p:nvSpPr>
        <p:spPr/>
        <p:txBody>
          <a:bodyPr/>
          <a:lstStyle/>
          <a:p>
            <a:fld id="{F7E66F4F-0F50-4316-9517-9D444766EB3A}" type="slidenum">
              <a:rPr lang="fr-FR" smtClean="0"/>
              <a:t>19</a:t>
            </a:fld>
            <a:endParaRPr lang="fr-FR"/>
          </a:p>
        </p:txBody>
      </p:sp>
    </p:spTree>
    <p:extLst>
      <p:ext uri="{BB962C8B-B14F-4D97-AF65-F5344CB8AC3E}">
        <p14:creationId xmlns:p14="http://schemas.microsoft.com/office/powerpoint/2010/main" val="4020815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Manually managing equipment at the urban commune of Fianarantsoa complicates the tracking of maintenance operations. To simplify this process, we designed an application that allows for the quick and efficient recording and monitoring of maintenance interventions. This solution facilitates equipment management by centralizing necessary information for optimal tracking and significant time savings, all while ensuring better organization.</a:t>
            </a:r>
            <a:endParaRPr lang="fr-FR" dirty="0"/>
          </a:p>
        </p:txBody>
      </p:sp>
      <p:sp>
        <p:nvSpPr>
          <p:cNvPr id="4" name="Espace réservé du numéro de diapositive 3"/>
          <p:cNvSpPr>
            <a:spLocks noGrp="1"/>
          </p:cNvSpPr>
          <p:nvPr>
            <p:ph type="sldNum" sz="quarter" idx="5"/>
          </p:nvPr>
        </p:nvSpPr>
        <p:spPr/>
        <p:txBody>
          <a:bodyPr/>
          <a:lstStyle/>
          <a:p>
            <a:fld id="{F7E66F4F-0F50-4316-9517-9D444766EB3A}" type="slidenum">
              <a:rPr lang="fr-FR" smtClean="0"/>
              <a:t>2</a:t>
            </a:fld>
            <a:endParaRPr lang="fr-FR"/>
          </a:p>
        </p:txBody>
      </p:sp>
    </p:spTree>
    <p:extLst>
      <p:ext uri="{BB962C8B-B14F-4D97-AF65-F5344CB8AC3E}">
        <p14:creationId xmlns:p14="http://schemas.microsoft.com/office/powerpoint/2010/main" val="19112817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To add a piece of equipment, click on the 'Add' button, fill out the form, then press the 'Submit' button.</a:t>
            </a:r>
            <a:endParaRPr lang="fr-FR" dirty="0"/>
          </a:p>
        </p:txBody>
      </p:sp>
      <p:sp>
        <p:nvSpPr>
          <p:cNvPr id="4" name="Espace réservé du numéro de diapositive 3"/>
          <p:cNvSpPr>
            <a:spLocks noGrp="1"/>
          </p:cNvSpPr>
          <p:nvPr>
            <p:ph type="sldNum" sz="quarter" idx="5"/>
          </p:nvPr>
        </p:nvSpPr>
        <p:spPr/>
        <p:txBody>
          <a:bodyPr/>
          <a:lstStyle/>
          <a:p>
            <a:fld id="{F7E66F4F-0F50-4316-9517-9D444766EB3A}" type="slidenum">
              <a:rPr lang="fr-FR" smtClean="0"/>
              <a:t>20</a:t>
            </a:fld>
            <a:endParaRPr lang="fr-FR"/>
          </a:p>
        </p:txBody>
      </p:sp>
    </p:spTree>
    <p:extLst>
      <p:ext uri="{BB962C8B-B14F-4D97-AF65-F5344CB8AC3E}">
        <p14:creationId xmlns:p14="http://schemas.microsoft.com/office/powerpoint/2010/main" val="23906827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Now, moving on to the maintenance management page. This page contains all the completed maintenance tasks. This page has the same features as the equipment management page, so we won’t show them again.</a:t>
            </a:r>
            <a:endParaRPr lang="fr-FR" dirty="0"/>
          </a:p>
        </p:txBody>
      </p:sp>
      <p:sp>
        <p:nvSpPr>
          <p:cNvPr id="4" name="Espace réservé du numéro de diapositive 3"/>
          <p:cNvSpPr>
            <a:spLocks noGrp="1"/>
          </p:cNvSpPr>
          <p:nvPr>
            <p:ph type="sldNum" sz="quarter" idx="5"/>
          </p:nvPr>
        </p:nvSpPr>
        <p:spPr/>
        <p:txBody>
          <a:bodyPr/>
          <a:lstStyle/>
          <a:p>
            <a:fld id="{F7E66F4F-0F50-4316-9517-9D444766EB3A}" type="slidenum">
              <a:rPr lang="fr-FR" smtClean="0"/>
              <a:t>21</a:t>
            </a:fld>
            <a:endParaRPr lang="fr-FR"/>
          </a:p>
        </p:txBody>
      </p:sp>
    </p:spTree>
    <p:extLst>
      <p:ext uri="{BB962C8B-B14F-4D97-AF65-F5344CB8AC3E}">
        <p14:creationId xmlns:p14="http://schemas.microsoft.com/office/powerpoint/2010/main" val="40111719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Moving directly to the maintenance history. Here is the list of completed maintenance tasks for the equipment</a:t>
            </a:r>
            <a:endParaRPr lang="fr-FR" dirty="0"/>
          </a:p>
        </p:txBody>
      </p:sp>
      <p:sp>
        <p:nvSpPr>
          <p:cNvPr id="4" name="Espace réservé du numéro de diapositive 3"/>
          <p:cNvSpPr>
            <a:spLocks noGrp="1"/>
          </p:cNvSpPr>
          <p:nvPr>
            <p:ph type="sldNum" sz="quarter" idx="5"/>
          </p:nvPr>
        </p:nvSpPr>
        <p:spPr/>
        <p:txBody>
          <a:bodyPr/>
          <a:lstStyle/>
          <a:p>
            <a:fld id="{F7E66F4F-0F50-4316-9517-9D444766EB3A}" type="slidenum">
              <a:rPr lang="fr-FR" smtClean="0"/>
              <a:t>22</a:t>
            </a:fld>
            <a:endParaRPr lang="fr-FR"/>
          </a:p>
        </p:txBody>
      </p:sp>
    </p:spTree>
    <p:extLst>
      <p:ext uri="{BB962C8B-B14F-4D97-AF65-F5344CB8AC3E}">
        <p14:creationId xmlns:p14="http://schemas.microsoft.com/office/powerpoint/2010/main" val="40618001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And here is what the history looks like in PDF format </a:t>
            </a:r>
            <a:r>
              <a:rPr lang="fr-FR" dirty="0"/>
              <a:t>for </a:t>
            </a:r>
            <a:r>
              <a:rPr lang="fr-FR" dirty="0" err="1"/>
              <a:t>completed</a:t>
            </a:r>
            <a:r>
              <a:rPr lang="fr-FR" dirty="0"/>
              <a:t> maintenance </a:t>
            </a:r>
            <a:r>
              <a:rPr lang="fr-FR" dirty="0" err="1"/>
              <a:t>tasks</a:t>
            </a:r>
            <a:endParaRPr lang="fr-FR" dirty="0"/>
          </a:p>
        </p:txBody>
      </p:sp>
      <p:sp>
        <p:nvSpPr>
          <p:cNvPr id="4" name="Espace réservé du numéro de diapositive 3"/>
          <p:cNvSpPr>
            <a:spLocks noGrp="1"/>
          </p:cNvSpPr>
          <p:nvPr>
            <p:ph type="sldNum" sz="quarter" idx="5"/>
          </p:nvPr>
        </p:nvSpPr>
        <p:spPr/>
        <p:txBody>
          <a:bodyPr/>
          <a:lstStyle/>
          <a:p>
            <a:fld id="{F7E66F4F-0F50-4316-9517-9D444766EB3A}" type="slidenum">
              <a:rPr lang="fr-FR" smtClean="0"/>
              <a:t>23</a:t>
            </a:fld>
            <a:endParaRPr lang="fr-FR"/>
          </a:p>
        </p:txBody>
      </p:sp>
    </p:spTree>
    <p:extLst>
      <p:ext uri="{BB962C8B-B14F-4D97-AF65-F5344CB8AC3E}">
        <p14:creationId xmlns:p14="http://schemas.microsoft.com/office/powerpoint/2010/main" val="31485415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Now, let's go to the dashboard page. On the left, we can see maintenance statistics by status — whether completed, in progress, or pending. On the right, we can see equipment statistics by category, condition, and department.</a:t>
            </a:r>
            <a:endParaRPr lang="fr-FR" dirty="0"/>
          </a:p>
        </p:txBody>
      </p:sp>
      <p:sp>
        <p:nvSpPr>
          <p:cNvPr id="4" name="Espace réservé du numéro de diapositive 3"/>
          <p:cNvSpPr>
            <a:spLocks noGrp="1"/>
          </p:cNvSpPr>
          <p:nvPr>
            <p:ph type="sldNum" sz="quarter" idx="5"/>
          </p:nvPr>
        </p:nvSpPr>
        <p:spPr/>
        <p:txBody>
          <a:bodyPr/>
          <a:lstStyle/>
          <a:p>
            <a:fld id="{F7E66F4F-0F50-4316-9517-9D444766EB3A}" type="slidenum">
              <a:rPr lang="fr-FR" smtClean="0"/>
              <a:t>24</a:t>
            </a:fld>
            <a:endParaRPr lang="fr-FR"/>
          </a:p>
        </p:txBody>
      </p:sp>
    </p:spTree>
    <p:extLst>
      <p:ext uri="{BB962C8B-B14F-4D97-AF65-F5344CB8AC3E}">
        <p14:creationId xmlns:p14="http://schemas.microsoft.com/office/powerpoint/2010/main" val="2510006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To conclude, during the design and development of this application, all the features needed by the maintenance technician were added to eliminate manual work.</a:t>
            </a:r>
            <a:endParaRPr lang="fr-FR" dirty="0"/>
          </a:p>
        </p:txBody>
      </p:sp>
      <p:sp>
        <p:nvSpPr>
          <p:cNvPr id="4" name="Espace réservé du numéro de diapositive 3"/>
          <p:cNvSpPr>
            <a:spLocks noGrp="1"/>
          </p:cNvSpPr>
          <p:nvPr>
            <p:ph type="sldNum" sz="quarter" idx="5"/>
          </p:nvPr>
        </p:nvSpPr>
        <p:spPr/>
        <p:txBody>
          <a:bodyPr/>
          <a:lstStyle/>
          <a:p>
            <a:fld id="{F7E66F4F-0F50-4316-9517-9D444766EB3A}" type="slidenum">
              <a:rPr lang="fr-FR" smtClean="0"/>
              <a:t>25</a:t>
            </a:fld>
            <a:endParaRPr lang="fr-FR"/>
          </a:p>
        </p:txBody>
      </p:sp>
    </p:spTree>
    <p:extLst>
      <p:ext uri="{BB962C8B-B14F-4D97-AF65-F5344CB8AC3E}">
        <p14:creationId xmlns:p14="http://schemas.microsoft.com/office/powerpoint/2010/main" val="40286365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So, I would like to thank you for listening until the end. I apologize for any mistakes I may have made during this presentation. </a:t>
            </a:r>
            <a:r>
              <a:rPr lang="en-US"/>
              <a:t>I am now available to receive your feedback.</a:t>
            </a:r>
            <a:endParaRPr lang="fr-FR" dirty="0"/>
          </a:p>
        </p:txBody>
      </p:sp>
      <p:sp>
        <p:nvSpPr>
          <p:cNvPr id="4" name="Espace réservé du numéro de diapositive 3"/>
          <p:cNvSpPr>
            <a:spLocks noGrp="1"/>
          </p:cNvSpPr>
          <p:nvPr>
            <p:ph type="sldNum" sz="quarter" idx="5"/>
          </p:nvPr>
        </p:nvSpPr>
        <p:spPr/>
        <p:txBody>
          <a:bodyPr/>
          <a:lstStyle/>
          <a:p>
            <a:fld id="{F7E66F4F-0F50-4316-9517-9D444766EB3A}" type="slidenum">
              <a:rPr lang="fr-FR" smtClean="0"/>
              <a:t>26</a:t>
            </a:fld>
            <a:endParaRPr lang="fr-FR"/>
          </a:p>
        </p:txBody>
      </p:sp>
    </p:spTree>
    <p:extLst>
      <p:ext uri="{BB962C8B-B14F-4D97-AF65-F5344CB8AC3E}">
        <p14:creationId xmlns:p14="http://schemas.microsoft.com/office/powerpoint/2010/main" val="20719709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Without further ado, here is the outline of this presentation:</a:t>
            </a:r>
            <a:br>
              <a:rPr lang="en-US" dirty="0"/>
            </a:br>
            <a:r>
              <a:rPr lang="en-US" dirty="0"/>
              <a:t>In the first part, we will present ENI, the Urban Commune of Fianarantsoa (CUF), and the project itself.</a:t>
            </a:r>
            <a:br>
              <a:rPr lang="en-US" dirty="0"/>
            </a:br>
            <a:r>
              <a:rPr lang="en-US" dirty="0"/>
              <a:t>Then, in the second part, we will go over the needs analysis and the design of the solution. I will explain the choices made to meet the project's requirements.</a:t>
            </a:r>
            <a:br>
              <a:rPr lang="en-US" dirty="0"/>
            </a:br>
            <a:r>
              <a:rPr lang="en-US" dirty="0"/>
              <a:t>Finally, in the third part, we will conclude with a demonstration to illustrate how the application works by showing the results achieved.</a:t>
            </a:r>
          </a:p>
          <a:p>
            <a:r>
              <a:rPr lang="en-US" dirty="0"/>
              <a:t>(</a:t>
            </a:r>
            <a:r>
              <a:rPr lang="en-US" dirty="0" err="1"/>
              <a:t>clics</a:t>
            </a:r>
            <a:r>
              <a:rPr lang="en-US" dirty="0"/>
              <a:t>)</a:t>
            </a:r>
            <a:endParaRPr lang="fr-FR" dirty="0"/>
          </a:p>
        </p:txBody>
      </p:sp>
      <p:sp>
        <p:nvSpPr>
          <p:cNvPr id="4" name="Espace réservé du numéro de diapositive 3"/>
          <p:cNvSpPr>
            <a:spLocks noGrp="1"/>
          </p:cNvSpPr>
          <p:nvPr>
            <p:ph type="sldNum" sz="quarter" idx="5"/>
          </p:nvPr>
        </p:nvSpPr>
        <p:spPr/>
        <p:txBody>
          <a:bodyPr/>
          <a:lstStyle/>
          <a:p>
            <a:fld id="{F7E66F4F-0F50-4316-9517-9D444766EB3A}" type="slidenum">
              <a:rPr lang="fr-FR" smtClean="0"/>
              <a:t>3</a:t>
            </a:fld>
            <a:endParaRPr lang="fr-FR"/>
          </a:p>
        </p:txBody>
      </p:sp>
    </p:spTree>
    <p:extLst>
      <p:ext uri="{BB962C8B-B14F-4D97-AF65-F5344CB8AC3E}">
        <p14:creationId xmlns:p14="http://schemas.microsoft.com/office/powerpoint/2010/main" val="31646284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Now, moving on to the presentations of ENI, UCF, and the project</a:t>
            </a:r>
            <a:endParaRPr lang="fr-FR" dirty="0"/>
          </a:p>
        </p:txBody>
      </p:sp>
      <p:sp>
        <p:nvSpPr>
          <p:cNvPr id="4" name="Espace réservé du numéro de diapositive 3"/>
          <p:cNvSpPr>
            <a:spLocks noGrp="1"/>
          </p:cNvSpPr>
          <p:nvPr>
            <p:ph type="sldNum" sz="quarter" idx="5"/>
          </p:nvPr>
        </p:nvSpPr>
        <p:spPr/>
        <p:txBody>
          <a:bodyPr/>
          <a:lstStyle/>
          <a:p>
            <a:fld id="{F7E66F4F-0F50-4316-9517-9D444766EB3A}" type="slidenum">
              <a:rPr lang="fr-FR" smtClean="0"/>
              <a:t>4</a:t>
            </a:fld>
            <a:endParaRPr lang="fr-FR"/>
          </a:p>
        </p:txBody>
      </p:sp>
    </p:spTree>
    <p:extLst>
      <p:ext uri="{BB962C8B-B14F-4D97-AF65-F5344CB8AC3E}">
        <p14:creationId xmlns:p14="http://schemas.microsoft.com/office/powerpoint/2010/main" val="3284736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Let’s</a:t>
            </a:r>
            <a:r>
              <a:rPr lang="fr-FR" dirty="0"/>
              <a:t> start </a:t>
            </a:r>
            <a:r>
              <a:rPr lang="fr-FR" dirty="0" err="1"/>
              <a:t>with</a:t>
            </a:r>
            <a:r>
              <a:rPr lang="fr-FR" dirty="0"/>
              <a:t> the </a:t>
            </a:r>
            <a:r>
              <a:rPr lang="fr-FR" dirty="0" err="1"/>
              <a:t>presentatoin</a:t>
            </a:r>
            <a:r>
              <a:rPr lang="fr-FR" dirty="0"/>
              <a:t> of ENI,</a:t>
            </a:r>
          </a:p>
          <a:p>
            <a:endParaRPr lang="fr-FR" dirty="0"/>
          </a:p>
          <a:p>
            <a:r>
              <a:rPr lang="en-US" b="1" dirty="0"/>
              <a:t>The National School of Computer Science (ENI) was founded on May 24, 1983, and its headquarters are located in </a:t>
            </a:r>
            <a:r>
              <a:rPr lang="en-US" b="1" dirty="0" err="1"/>
              <a:t>Antanambao</a:t>
            </a:r>
            <a:r>
              <a:rPr lang="en-US" b="1" dirty="0"/>
              <a:t>, </a:t>
            </a:r>
            <a:r>
              <a:rPr lang="en-US" b="1" dirty="0" err="1"/>
              <a:t>Antaninarenina</a:t>
            </a:r>
            <a:r>
              <a:rPr lang="en-US" b="1" dirty="0"/>
              <a:t>, in Fianarantsoa. It is part of the University of Fianarantsoa and specializes in training high-level technicians and engineers to meet the growing needs of the technological and scientific sectors. Its goal is to be a key driver for the dissemination of computer knowledge and technologies in the country.</a:t>
            </a:r>
            <a:endParaRPr lang="en-US" dirty="0"/>
          </a:p>
          <a:p>
            <a:r>
              <a:rPr lang="en-US" b="1" dirty="0"/>
              <a:t>ENI offers several training programs through its various specializations:</a:t>
            </a:r>
            <a:endParaRPr lang="en-US" dirty="0"/>
          </a:p>
          <a:p>
            <a:pPr>
              <a:buFont typeface="Arial" panose="020B0604020202020204" pitchFamily="34" charset="0"/>
              <a:buChar char="•"/>
            </a:pPr>
            <a:r>
              <a:rPr lang="en-US" dirty="0"/>
              <a:t>The Computer Science specialization offers training in Software Engineering and Databases, Systems and Network Administration, and General Computer Science.</a:t>
            </a:r>
          </a:p>
          <a:p>
            <a:pPr>
              <a:buFont typeface="Arial" panose="020B0604020202020204" pitchFamily="34" charset="0"/>
              <a:buChar char="•"/>
            </a:pPr>
            <a:r>
              <a:rPr lang="en-US" dirty="0"/>
              <a:t>The Artificial Intelligence (AI) specialization, launched recently, consists of two tracks: Governance and Data Engineering (GID) and Connected Objects and Cybersecurity (OCC).</a:t>
            </a:r>
          </a:p>
          <a:p>
            <a:pPr>
              <a:buFont typeface="Arial" panose="020B0604020202020204" pitchFamily="34" charset="0"/>
              <a:buChar char="•"/>
            </a:pPr>
            <a:r>
              <a:rPr lang="en-US" dirty="0"/>
              <a:t>The Digital Expertise specialization, created this year, offers two new tracks: the Digital Professions Track and the Information Systems Auditing (ASI) </a:t>
            </a:r>
          </a:p>
        </p:txBody>
      </p:sp>
      <p:sp>
        <p:nvSpPr>
          <p:cNvPr id="4" name="Espace réservé du numéro de diapositive 3"/>
          <p:cNvSpPr>
            <a:spLocks noGrp="1"/>
          </p:cNvSpPr>
          <p:nvPr>
            <p:ph type="sldNum" sz="quarter" idx="5"/>
          </p:nvPr>
        </p:nvSpPr>
        <p:spPr/>
        <p:txBody>
          <a:bodyPr/>
          <a:lstStyle/>
          <a:p>
            <a:fld id="{F7E66F4F-0F50-4316-9517-9D444766EB3A}" type="slidenum">
              <a:rPr lang="fr-FR" smtClean="0"/>
              <a:t>5</a:t>
            </a:fld>
            <a:endParaRPr lang="fr-FR"/>
          </a:p>
        </p:txBody>
      </p:sp>
    </p:spTree>
    <p:extLst>
      <p:ext uri="{BB962C8B-B14F-4D97-AF65-F5344CB8AC3E}">
        <p14:creationId xmlns:p14="http://schemas.microsoft.com/office/powerpoint/2010/main" val="23765554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Passant maintenant à la présentation de la CUF</a:t>
            </a:r>
          </a:p>
          <a:p>
            <a:r>
              <a:rPr lang="fr-FR" dirty="0"/>
              <a:t>La CUF a été formellement créée en 1959, il y a actuellement 65 ans, et son siège est situé à </a:t>
            </a:r>
            <a:r>
              <a:rPr lang="fr-FR" dirty="0" err="1"/>
              <a:t>Tsianolondroa</a:t>
            </a:r>
            <a:r>
              <a:rPr lang="fr-FR" dirty="0"/>
              <a:t> Fianarantsoa. </a:t>
            </a:r>
            <a:r>
              <a:rPr lang="fr-FR"/>
              <a:t>Elle est </a:t>
            </a:r>
            <a:r>
              <a:rPr lang="fr-FR" dirty="0"/>
              <a:t>administrée par </a:t>
            </a:r>
            <a:r>
              <a:rPr lang="fr-FR" b="1" dirty="0" err="1"/>
              <a:t>Ratsimbazafy</a:t>
            </a:r>
            <a:r>
              <a:rPr lang="fr-FR" b="1" dirty="0"/>
              <a:t> </a:t>
            </a:r>
            <a:r>
              <a:rPr lang="fr-FR" b="1" dirty="0" err="1"/>
              <a:t>Sahondramalala</a:t>
            </a:r>
            <a:r>
              <a:rPr lang="fr-FR" b="1" dirty="0"/>
              <a:t> Esther</a:t>
            </a:r>
            <a:r>
              <a:rPr lang="fr-FR" dirty="0"/>
              <a:t>.</a:t>
            </a:r>
          </a:p>
          <a:p>
            <a:r>
              <a:rPr lang="fr-FR" dirty="0"/>
              <a:t>La Commune Urbaine de Fianarantsoa assure :</a:t>
            </a:r>
          </a:p>
          <a:p>
            <a:r>
              <a:rPr lang="fr-FR" dirty="0"/>
              <a:t>- Les services administratifs </a:t>
            </a:r>
          </a:p>
          <a:p>
            <a:r>
              <a:rPr lang="fr-FR" dirty="0"/>
              <a:t>- Le développement économique </a:t>
            </a:r>
          </a:p>
          <a:p>
            <a:r>
              <a:rPr lang="fr-FR" dirty="0"/>
              <a:t>- La protection environnementale</a:t>
            </a:r>
          </a:p>
        </p:txBody>
      </p:sp>
      <p:sp>
        <p:nvSpPr>
          <p:cNvPr id="4" name="Espace réservé du numéro de diapositive 3"/>
          <p:cNvSpPr>
            <a:spLocks noGrp="1"/>
          </p:cNvSpPr>
          <p:nvPr>
            <p:ph type="sldNum" sz="quarter" idx="5"/>
          </p:nvPr>
        </p:nvSpPr>
        <p:spPr/>
        <p:txBody>
          <a:bodyPr/>
          <a:lstStyle/>
          <a:p>
            <a:fld id="{F7E66F4F-0F50-4316-9517-9D444766EB3A}" type="slidenum">
              <a:rPr lang="fr-FR" smtClean="0"/>
              <a:t>6</a:t>
            </a:fld>
            <a:endParaRPr lang="fr-FR"/>
          </a:p>
        </p:txBody>
      </p:sp>
    </p:spTree>
    <p:extLst>
      <p:ext uri="{BB962C8B-B14F-4D97-AF65-F5344CB8AC3E}">
        <p14:creationId xmlns:p14="http://schemas.microsoft.com/office/powerpoint/2010/main" val="2115481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b="1" dirty="0"/>
              <a:t>Now, let's move on to the project description.</a:t>
            </a:r>
            <a:br>
              <a:rPr lang="en-US" b="1" dirty="0"/>
            </a:br>
            <a:r>
              <a:rPr lang="en-US" b="1" dirty="0"/>
              <a:t>This project aims to modernize and optimize the management of maintenance activities to make operations more efficient and reliable.</a:t>
            </a:r>
            <a:br>
              <a:rPr lang="en-US" b="1" dirty="0"/>
            </a:br>
            <a:r>
              <a:rPr lang="en-US" b="1" dirty="0"/>
              <a:t>To achieve this objective, the key features implemented are as follows:</a:t>
            </a:r>
            <a:endParaRPr lang="en-US" dirty="0"/>
          </a:p>
          <a:p>
            <a:pPr>
              <a:buFont typeface="Arial" panose="020B0604020202020204" pitchFamily="34" charset="0"/>
              <a:buChar char="•"/>
            </a:pPr>
            <a:r>
              <a:rPr lang="en-US" dirty="0"/>
              <a:t>Data management with operations such as adding, modifying, deleting, and searching;</a:t>
            </a:r>
          </a:p>
          <a:p>
            <a:pPr>
              <a:buFont typeface="Arial" panose="020B0604020202020204" pitchFamily="34" charset="0"/>
              <a:buChar char="•"/>
            </a:pPr>
            <a:r>
              <a:rPr lang="en-US" dirty="0"/>
              <a:t>Structured tracking through maintenance history and the ability to export this history in PDF format;</a:t>
            </a:r>
          </a:p>
          <a:p>
            <a:pPr>
              <a:buFont typeface="Arial" panose="020B0604020202020204" pitchFamily="34" charset="0"/>
              <a:buChar char="•"/>
            </a:pPr>
            <a:r>
              <a:rPr lang="en-US" dirty="0"/>
              <a:t>Facilitated communication with the sending of emails to the relevant technicians;</a:t>
            </a:r>
          </a:p>
          <a:p>
            <a:pPr>
              <a:buFont typeface="Arial" panose="020B0604020202020204" pitchFamily="34" charset="0"/>
              <a:buChar char="•"/>
            </a:pPr>
            <a:r>
              <a:rPr lang="en-US" dirty="0"/>
              <a:t>An interactive dashboard providing an overview of maintenance operations.</a:t>
            </a:r>
          </a:p>
          <a:p>
            <a:endParaRPr lang="fr-FR" dirty="0"/>
          </a:p>
        </p:txBody>
      </p:sp>
      <p:sp>
        <p:nvSpPr>
          <p:cNvPr id="4" name="Espace réservé du numéro de diapositive 3"/>
          <p:cNvSpPr>
            <a:spLocks noGrp="1"/>
          </p:cNvSpPr>
          <p:nvPr>
            <p:ph type="sldNum" sz="quarter" idx="5"/>
          </p:nvPr>
        </p:nvSpPr>
        <p:spPr/>
        <p:txBody>
          <a:bodyPr/>
          <a:lstStyle/>
          <a:p>
            <a:fld id="{F7E66F4F-0F50-4316-9517-9D444766EB3A}" type="slidenum">
              <a:rPr lang="fr-FR" smtClean="0"/>
              <a:t>7</a:t>
            </a:fld>
            <a:endParaRPr lang="fr-FR"/>
          </a:p>
        </p:txBody>
      </p:sp>
    </p:spTree>
    <p:extLst>
      <p:ext uri="{BB962C8B-B14F-4D97-AF65-F5344CB8AC3E}">
        <p14:creationId xmlns:p14="http://schemas.microsoft.com/office/powerpoint/2010/main" val="3775258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that we have finished the presentations, let’s move on to Part II: Analysis and Design, a crucial step in the project development process. This section highlights the different phases that allowed us to transform needs into concrete and suitable solutions.</a:t>
            </a:r>
            <a:endParaRPr lang="fr-FR" dirty="0"/>
          </a:p>
        </p:txBody>
      </p:sp>
      <p:sp>
        <p:nvSpPr>
          <p:cNvPr id="4" name="Espace réservé du numéro de diapositive 3"/>
          <p:cNvSpPr>
            <a:spLocks noGrp="1"/>
          </p:cNvSpPr>
          <p:nvPr>
            <p:ph type="sldNum" sz="quarter" idx="5"/>
          </p:nvPr>
        </p:nvSpPr>
        <p:spPr/>
        <p:txBody>
          <a:bodyPr/>
          <a:lstStyle/>
          <a:p>
            <a:fld id="{F7E66F4F-0F50-4316-9517-9D444766EB3A}" type="slidenum">
              <a:rPr lang="fr-FR" smtClean="0"/>
              <a:t>8</a:t>
            </a:fld>
            <a:endParaRPr lang="fr-FR"/>
          </a:p>
        </p:txBody>
      </p:sp>
    </p:spTree>
    <p:extLst>
      <p:ext uri="{BB962C8B-B14F-4D97-AF65-F5344CB8AC3E}">
        <p14:creationId xmlns:p14="http://schemas.microsoft.com/office/powerpoint/2010/main" val="17281381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en-US" sz="4000" dirty="0"/>
              <a:t>Currently, the maintenance technician’s work is carried out entirely manually, with data management relying on paper records. Although this method is simple, familiar, and low-cost, it has many limitations. Indeed, it causes significant time loss during document handling, increases the risk of human errors, and complicates the tracking and traceability of operations. Moreover, paper records are vulnerable to loss or damage, which compromises the preservation of information. Finally, data security is also weak, posing an additional risk.</a:t>
            </a:r>
            <a:endParaRPr lang="fr-FR" dirty="0"/>
          </a:p>
        </p:txBody>
      </p:sp>
      <p:sp>
        <p:nvSpPr>
          <p:cNvPr id="4" name="Espace réservé du numéro de diapositive 3"/>
          <p:cNvSpPr>
            <a:spLocks noGrp="1"/>
          </p:cNvSpPr>
          <p:nvPr>
            <p:ph type="sldNum" sz="quarter" idx="5"/>
          </p:nvPr>
        </p:nvSpPr>
        <p:spPr/>
        <p:txBody>
          <a:bodyPr/>
          <a:lstStyle/>
          <a:p>
            <a:fld id="{F7E66F4F-0F50-4316-9517-9D444766EB3A}" type="slidenum">
              <a:rPr lang="fr-FR" smtClean="0"/>
              <a:t>9</a:t>
            </a:fld>
            <a:endParaRPr lang="fr-FR"/>
          </a:p>
        </p:txBody>
      </p:sp>
    </p:spTree>
    <p:extLst>
      <p:ext uri="{BB962C8B-B14F-4D97-AF65-F5344CB8AC3E}">
        <p14:creationId xmlns:p14="http://schemas.microsoft.com/office/powerpoint/2010/main" val="35691129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E80505-3E5E-690C-21AB-FEDA0646A4EF}"/>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5FE39962-3808-40BB-1DE7-13AEE75009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A4451E6C-6F86-F838-587F-275024281015}"/>
              </a:ext>
            </a:extLst>
          </p:cNvPr>
          <p:cNvSpPr>
            <a:spLocks noGrp="1"/>
          </p:cNvSpPr>
          <p:nvPr>
            <p:ph type="dt" sz="half" idx="10"/>
          </p:nvPr>
        </p:nvSpPr>
        <p:spPr/>
        <p:txBody>
          <a:bodyPr/>
          <a:lstStyle/>
          <a:p>
            <a:fld id="{C9073DD4-BBA2-4D52-BB76-4482916F6059}" type="datetimeFigureOut">
              <a:rPr lang="fr-FR" smtClean="0"/>
              <a:t>22/05/2025</a:t>
            </a:fld>
            <a:endParaRPr lang="fr-FR"/>
          </a:p>
        </p:txBody>
      </p:sp>
      <p:sp>
        <p:nvSpPr>
          <p:cNvPr id="5" name="Espace réservé du pied de page 4">
            <a:extLst>
              <a:ext uri="{FF2B5EF4-FFF2-40B4-BE49-F238E27FC236}">
                <a16:creationId xmlns:a16="http://schemas.microsoft.com/office/drawing/2014/main" id="{8547C2A9-7F46-628C-6CF0-0B35F538FB0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F4F76DB-2AC2-2418-E84F-FF40D13F7A6A}"/>
              </a:ext>
            </a:extLst>
          </p:cNvPr>
          <p:cNvSpPr>
            <a:spLocks noGrp="1"/>
          </p:cNvSpPr>
          <p:nvPr>
            <p:ph type="sldNum" sz="quarter" idx="12"/>
          </p:nvPr>
        </p:nvSpPr>
        <p:spPr/>
        <p:txBody>
          <a:bodyPr/>
          <a:lstStyle/>
          <a:p>
            <a:fld id="{7729705C-2D18-478D-9FB9-CF9A712A3B55}" type="slidenum">
              <a:rPr lang="fr-FR" smtClean="0"/>
              <a:t>‹N°›</a:t>
            </a:fld>
            <a:endParaRPr lang="fr-FR"/>
          </a:p>
        </p:txBody>
      </p:sp>
    </p:spTree>
    <p:extLst>
      <p:ext uri="{BB962C8B-B14F-4D97-AF65-F5344CB8AC3E}">
        <p14:creationId xmlns:p14="http://schemas.microsoft.com/office/powerpoint/2010/main" val="184950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49A59F-9F22-84B1-A7C5-D402C685C350}"/>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48AA0B15-2578-8409-DF82-903FDF8F74CB}"/>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69E4554-1D81-D607-05F0-F4AA2595E962}"/>
              </a:ext>
            </a:extLst>
          </p:cNvPr>
          <p:cNvSpPr>
            <a:spLocks noGrp="1"/>
          </p:cNvSpPr>
          <p:nvPr>
            <p:ph type="dt" sz="half" idx="10"/>
          </p:nvPr>
        </p:nvSpPr>
        <p:spPr/>
        <p:txBody>
          <a:bodyPr/>
          <a:lstStyle/>
          <a:p>
            <a:fld id="{C9073DD4-BBA2-4D52-BB76-4482916F6059}" type="datetimeFigureOut">
              <a:rPr lang="fr-FR" smtClean="0"/>
              <a:t>22/05/2025</a:t>
            </a:fld>
            <a:endParaRPr lang="fr-FR"/>
          </a:p>
        </p:txBody>
      </p:sp>
      <p:sp>
        <p:nvSpPr>
          <p:cNvPr id="5" name="Espace réservé du pied de page 4">
            <a:extLst>
              <a:ext uri="{FF2B5EF4-FFF2-40B4-BE49-F238E27FC236}">
                <a16:creationId xmlns:a16="http://schemas.microsoft.com/office/drawing/2014/main" id="{2D234AA2-672E-4B05-3EA0-2380094F798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0211570-F61C-564B-2F0F-33BE96227317}"/>
              </a:ext>
            </a:extLst>
          </p:cNvPr>
          <p:cNvSpPr>
            <a:spLocks noGrp="1"/>
          </p:cNvSpPr>
          <p:nvPr>
            <p:ph type="sldNum" sz="quarter" idx="12"/>
          </p:nvPr>
        </p:nvSpPr>
        <p:spPr/>
        <p:txBody>
          <a:bodyPr/>
          <a:lstStyle/>
          <a:p>
            <a:fld id="{7729705C-2D18-478D-9FB9-CF9A712A3B55}" type="slidenum">
              <a:rPr lang="fr-FR" smtClean="0"/>
              <a:t>‹N°›</a:t>
            </a:fld>
            <a:endParaRPr lang="fr-FR"/>
          </a:p>
        </p:txBody>
      </p:sp>
    </p:spTree>
    <p:extLst>
      <p:ext uri="{BB962C8B-B14F-4D97-AF65-F5344CB8AC3E}">
        <p14:creationId xmlns:p14="http://schemas.microsoft.com/office/powerpoint/2010/main" val="2106846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CC2AF2FB-D099-A55E-FCC6-C01F4518576D}"/>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01230768-8B3D-1DFB-5276-46087CC12CD2}"/>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93769E2-A6DF-8E4E-4188-01C1A1C5F834}"/>
              </a:ext>
            </a:extLst>
          </p:cNvPr>
          <p:cNvSpPr>
            <a:spLocks noGrp="1"/>
          </p:cNvSpPr>
          <p:nvPr>
            <p:ph type="dt" sz="half" idx="10"/>
          </p:nvPr>
        </p:nvSpPr>
        <p:spPr/>
        <p:txBody>
          <a:bodyPr/>
          <a:lstStyle/>
          <a:p>
            <a:fld id="{C9073DD4-BBA2-4D52-BB76-4482916F6059}" type="datetimeFigureOut">
              <a:rPr lang="fr-FR" smtClean="0"/>
              <a:t>22/05/2025</a:t>
            </a:fld>
            <a:endParaRPr lang="fr-FR"/>
          </a:p>
        </p:txBody>
      </p:sp>
      <p:sp>
        <p:nvSpPr>
          <p:cNvPr id="5" name="Espace réservé du pied de page 4">
            <a:extLst>
              <a:ext uri="{FF2B5EF4-FFF2-40B4-BE49-F238E27FC236}">
                <a16:creationId xmlns:a16="http://schemas.microsoft.com/office/drawing/2014/main" id="{DFD9A456-E820-4FF1-2841-0D171426398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D0A4470-A082-9FF3-55E9-1C41C99B2146}"/>
              </a:ext>
            </a:extLst>
          </p:cNvPr>
          <p:cNvSpPr>
            <a:spLocks noGrp="1"/>
          </p:cNvSpPr>
          <p:nvPr>
            <p:ph type="sldNum" sz="quarter" idx="12"/>
          </p:nvPr>
        </p:nvSpPr>
        <p:spPr/>
        <p:txBody>
          <a:bodyPr/>
          <a:lstStyle/>
          <a:p>
            <a:fld id="{7729705C-2D18-478D-9FB9-CF9A712A3B55}" type="slidenum">
              <a:rPr lang="fr-FR" smtClean="0"/>
              <a:t>‹N°›</a:t>
            </a:fld>
            <a:endParaRPr lang="fr-FR"/>
          </a:p>
        </p:txBody>
      </p:sp>
    </p:spTree>
    <p:extLst>
      <p:ext uri="{BB962C8B-B14F-4D97-AF65-F5344CB8AC3E}">
        <p14:creationId xmlns:p14="http://schemas.microsoft.com/office/powerpoint/2010/main" val="557351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4A17A78-AD7A-3E03-B054-2E27D93C3D8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2AFEAF37-AC91-57F5-C1A0-93A224CF2D9F}"/>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84F69A1-996E-DCD5-70C6-3F3D02FA8D74}"/>
              </a:ext>
            </a:extLst>
          </p:cNvPr>
          <p:cNvSpPr>
            <a:spLocks noGrp="1"/>
          </p:cNvSpPr>
          <p:nvPr>
            <p:ph type="dt" sz="half" idx="10"/>
          </p:nvPr>
        </p:nvSpPr>
        <p:spPr/>
        <p:txBody>
          <a:bodyPr/>
          <a:lstStyle/>
          <a:p>
            <a:fld id="{C9073DD4-BBA2-4D52-BB76-4482916F6059}" type="datetimeFigureOut">
              <a:rPr lang="fr-FR" smtClean="0"/>
              <a:t>22/05/2025</a:t>
            </a:fld>
            <a:endParaRPr lang="fr-FR"/>
          </a:p>
        </p:txBody>
      </p:sp>
      <p:sp>
        <p:nvSpPr>
          <p:cNvPr id="5" name="Espace réservé du pied de page 4">
            <a:extLst>
              <a:ext uri="{FF2B5EF4-FFF2-40B4-BE49-F238E27FC236}">
                <a16:creationId xmlns:a16="http://schemas.microsoft.com/office/drawing/2014/main" id="{107EC72E-3CE6-F16B-14D1-D0AB1B65A0D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003E158-A4BE-2C9D-DB80-BFC6EA37BDB3}"/>
              </a:ext>
            </a:extLst>
          </p:cNvPr>
          <p:cNvSpPr>
            <a:spLocks noGrp="1"/>
          </p:cNvSpPr>
          <p:nvPr>
            <p:ph type="sldNum" sz="quarter" idx="12"/>
          </p:nvPr>
        </p:nvSpPr>
        <p:spPr/>
        <p:txBody>
          <a:bodyPr/>
          <a:lstStyle/>
          <a:p>
            <a:fld id="{7729705C-2D18-478D-9FB9-CF9A712A3B55}" type="slidenum">
              <a:rPr lang="fr-FR" smtClean="0"/>
              <a:t>‹N°›</a:t>
            </a:fld>
            <a:endParaRPr lang="fr-FR"/>
          </a:p>
        </p:txBody>
      </p:sp>
    </p:spTree>
    <p:extLst>
      <p:ext uri="{BB962C8B-B14F-4D97-AF65-F5344CB8AC3E}">
        <p14:creationId xmlns:p14="http://schemas.microsoft.com/office/powerpoint/2010/main" val="4221595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31E264-6148-C2CD-0436-3142AA59DC14}"/>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2CC851AC-2987-7BA1-477D-F2AA7993B3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EA3D72A2-448E-3C2F-89B9-5D3A65B032D2}"/>
              </a:ext>
            </a:extLst>
          </p:cNvPr>
          <p:cNvSpPr>
            <a:spLocks noGrp="1"/>
          </p:cNvSpPr>
          <p:nvPr>
            <p:ph type="dt" sz="half" idx="10"/>
          </p:nvPr>
        </p:nvSpPr>
        <p:spPr/>
        <p:txBody>
          <a:bodyPr/>
          <a:lstStyle/>
          <a:p>
            <a:fld id="{C9073DD4-BBA2-4D52-BB76-4482916F6059}" type="datetimeFigureOut">
              <a:rPr lang="fr-FR" smtClean="0"/>
              <a:t>22/05/2025</a:t>
            </a:fld>
            <a:endParaRPr lang="fr-FR"/>
          </a:p>
        </p:txBody>
      </p:sp>
      <p:sp>
        <p:nvSpPr>
          <p:cNvPr id="5" name="Espace réservé du pied de page 4">
            <a:extLst>
              <a:ext uri="{FF2B5EF4-FFF2-40B4-BE49-F238E27FC236}">
                <a16:creationId xmlns:a16="http://schemas.microsoft.com/office/drawing/2014/main" id="{CDC1E368-2282-25BC-6D54-94A6D6957A5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B85744E-1A78-CA81-2103-47D2EFDF70EE}"/>
              </a:ext>
            </a:extLst>
          </p:cNvPr>
          <p:cNvSpPr>
            <a:spLocks noGrp="1"/>
          </p:cNvSpPr>
          <p:nvPr>
            <p:ph type="sldNum" sz="quarter" idx="12"/>
          </p:nvPr>
        </p:nvSpPr>
        <p:spPr/>
        <p:txBody>
          <a:bodyPr/>
          <a:lstStyle/>
          <a:p>
            <a:fld id="{7729705C-2D18-478D-9FB9-CF9A712A3B55}" type="slidenum">
              <a:rPr lang="fr-FR" smtClean="0"/>
              <a:t>‹N°›</a:t>
            </a:fld>
            <a:endParaRPr lang="fr-FR"/>
          </a:p>
        </p:txBody>
      </p:sp>
    </p:spTree>
    <p:extLst>
      <p:ext uri="{BB962C8B-B14F-4D97-AF65-F5344CB8AC3E}">
        <p14:creationId xmlns:p14="http://schemas.microsoft.com/office/powerpoint/2010/main" val="1227809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6E10C9-0ED6-696F-B324-2BBFD5B36B5E}"/>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3F3ED2A-B22B-BAC4-DC85-DAF393C61CEE}"/>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B0F6D74A-C495-2B1F-2166-DC1C36E8B666}"/>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CB0A58DE-9410-C0B2-AF70-FFA2B83D4B56}"/>
              </a:ext>
            </a:extLst>
          </p:cNvPr>
          <p:cNvSpPr>
            <a:spLocks noGrp="1"/>
          </p:cNvSpPr>
          <p:nvPr>
            <p:ph type="dt" sz="half" idx="10"/>
          </p:nvPr>
        </p:nvSpPr>
        <p:spPr/>
        <p:txBody>
          <a:bodyPr/>
          <a:lstStyle/>
          <a:p>
            <a:fld id="{C9073DD4-BBA2-4D52-BB76-4482916F6059}" type="datetimeFigureOut">
              <a:rPr lang="fr-FR" smtClean="0"/>
              <a:t>22/05/2025</a:t>
            </a:fld>
            <a:endParaRPr lang="fr-FR"/>
          </a:p>
        </p:txBody>
      </p:sp>
      <p:sp>
        <p:nvSpPr>
          <p:cNvPr id="6" name="Espace réservé du pied de page 5">
            <a:extLst>
              <a:ext uri="{FF2B5EF4-FFF2-40B4-BE49-F238E27FC236}">
                <a16:creationId xmlns:a16="http://schemas.microsoft.com/office/drawing/2014/main" id="{9A9F1DD8-F7C3-F4DC-0772-186BB963F26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F9226ED-CBA2-B082-97D8-F9E8E5C46BF7}"/>
              </a:ext>
            </a:extLst>
          </p:cNvPr>
          <p:cNvSpPr>
            <a:spLocks noGrp="1"/>
          </p:cNvSpPr>
          <p:nvPr>
            <p:ph type="sldNum" sz="quarter" idx="12"/>
          </p:nvPr>
        </p:nvSpPr>
        <p:spPr/>
        <p:txBody>
          <a:bodyPr/>
          <a:lstStyle/>
          <a:p>
            <a:fld id="{7729705C-2D18-478D-9FB9-CF9A712A3B55}" type="slidenum">
              <a:rPr lang="fr-FR" smtClean="0"/>
              <a:t>‹N°›</a:t>
            </a:fld>
            <a:endParaRPr lang="fr-FR"/>
          </a:p>
        </p:txBody>
      </p:sp>
    </p:spTree>
    <p:extLst>
      <p:ext uri="{BB962C8B-B14F-4D97-AF65-F5344CB8AC3E}">
        <p14:creationId xmlns:p14="http://schemas.microsoft.com/office/powerpoint/2010/main" val="692018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253860-D634-58F7-E921-7505ABDCC609}"/>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9F370F79-1687-3F9E-2E7F-A3A4CAD432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6576F377-660F-80D5-60F8-818EAFF69DEA}"/>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1B93BA42-67AA-2EAB-EBD9-A98EC2AB65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9EC7C3E4-0649-11C4-2EF5-07F48A2E3CF4}"/>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F5CA9E56-4F47-ED9F-39A3-324904855BAA}"/>
              </a:ext>
            </a:extLst>
          </p:cNvPr>
          <p:cNvSpPr>
            <a:spLocks noGrp="1"/>
          </p:cNvSpPr>
          <p:nvPr>
            <p:ph type="dt" sz="half" idx="10"/>
          </p:nvPr>
        </p:nvSpPr>
        <p:spPr/>
        <p:txBody>
          <a:bodyPr/>
          <a:lstStyle/>
          <a:p>
            <a:fld id="{C9073DD4-BBA2-4D52-BB76-4482916F6059}" type="datetimeFigureOut">
              <a:rPr lang="fr-FR" smtClean="0"/>
              <a:t>22/05/2025</a:t>
            </a:fld>
            <a:endParaRPr lang="fr-FR"/>
          </a:p>
        </p:txBody>
      </p:sp>
      <p:sp>
        <p:nvSpPr>
          <p:cNvPr id="8" name="Espace réservé du pied de page 7">
            <a:extLst>
              <a:ext uri="{FF2B5EF4-FFF2-40B4-BE49-F238E27FC236}">
                <a16:creationId xmlns:a16="http://schemas.microsoft.com/office/drawing/2014/main" id="{4887CF05-5EF9-DD45-090C-2B80E148025D}"/>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69EA4A43-0913-63EF-3A34-4B326D4DBD02}"/>
              </a:ext>
            </a:extLst>
          </p:cNvPr>
          <p:cNvSpPr>
            <a:spLocks noGrp="1"/>
          </p:cNvSpPr>
          <p:nvPr>
            <p:ph type="sldNum" sz="quarter" idx="12"/>
          </p:nvPr>
        </p:nvSpPr>
        <p:spPr/>
        <p:txBody>
          <a:bodyPr/>
          <a:lstStyle/>
          <a:p>
            <a:fld id="{7729705C-2D18-478D-9FB9-CF9A712A3B55}" type="slidenum">
              <a:rPr lang="fr-FR" smtClean="0"/>
              <a:t>‹N°›</a:t>
            </a:fld>
            <a:endParaRPr lang="fr-FR"/>
          </a:p>
        </p:txBody>
      </p:sp>
    </p:spTree>
    <p:extLst>
      <p:ext uri="{BB962C8B-B14F-4D97-AF65-F5344CB8AC3E}">
        <p14:creationId xmlns:p14="http://schemas.microsoft.com/office/powerpoint/2010/main" val="407608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68A3EC-63A0-7FCC-06A8-76C480F36131}"/>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3AB4391F-E8EB-AFFB-C245-663A1AA5C9E3}"/>
              </a:ext>
            </a:extLst>
          </p:cNvPr>
          <p:cNvSpPr>
            <a:spLocks noGrp="1"/>
          </p:cNvSpPr>
          <p:nvPr>
            <p:ph type="dt" sz="half" idx="10"/>
          </p:nvPr>
        </p:nvSpPr>
        <p:spPr/>
        <p:txBody>
          <a:bodyPr/>
          <a:lstStyle/>
          <a:p>
            <a:fld id="{C9073DD4-BBA2-4D52-BB76-4482916F6059}" type="datetimeFigureOut">
              <a:rPr lang="fr-FR" smtClean="0"/>
              <a:t>22/05/2025</a:t>
            </a:fld>
            <a:endParaRPr lang="fr-FR"/>
          </a:p>
        </p:txBody>
      </p:sp>
      <p:sp>
        <p:nvSpPr>
          <p:cNvPr id="4" name="Espace réservé du pied de page 3">
            <a:extLst>
              <a:ext uri="{FF2B5EF4-FFF2-40B4-BE49-F238E27FC236}">
                <a16:creationId xmlns:a16="http://schemas.microsoft.com/office/drawing/2014/main" id="{9A1C2097-C959-728D-F504-F6942AE82861}"/>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AD65AC9B-D4EC-E366-C180-DB6115CE1AE4}"/>
              </a:ext>
            </a:extLst>
          </p:cNvPr>
          <p:cNvSpPr>
            <a:spLocks noGrp="1"/>
          </p:cNvSpPr>
          <p:nvPr>
            <p:ph type="sldNum" sz="quarter" idx="12"/>
          </p:nvPr>
        </p:nvSpPr>
        <p:spPr/>
        <p:txBody>
          <a:bodyPr/>
          <a:lstStyle/>
          <a:p>
            <a:fld id="{7729705C-2D18-478D-9FB9-CF9A712A3B55}" type="slidenum">
              <a:rPr lang="fr-FR" smtClean="0"/>
              <a:t>‹N°›</a:t>
            </a:fld>
            <a:endParaRPr lang="fr-FR"/>
          </a:p>
        </p:txBody>
      </p:sp>
    </p:spTree>
    <p:extLst>
      <p:ext uri="{BB962C8B-B14F-4D97-AF65-F5344CB8AC3E}">
        <p14:creationId xmlns:p14="http://schemas.microsoft.com/office/powerpoint/2010/main" val="2506110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8969E2BC-AC6C-A873-16ED-76FEB2BDB61A}"/>
              </a:ext>
            </a:extLst>
          </p:cNvPr>
          <p:cNvSpPr>
            <a:spLocks noGrp="1"/>
          </p:cNvSpPr>
          <p:nvPr>
            <p:ph type="dt" sz="half" idx="10"/>
          </p:nvPr>
        </p:nvSpPr>
        <p:spPr/>
        <p:txBody>
          <a:bodyPr/>
          <a:lstStyle/>
          <a:p>
            <a:fld id="{C9073DD4-BBA2-4D52-BB76-4482916F6059}" type="datetimeFigureOut">
              <a:rPr lang="fr-FR" smtClean="0"/>
              <a:t>22/05/2025</a:t>
            </a:fld>
            <a:endParaRPr lang="fr-FR"/>
          </a:p>
        </p:txBody>
      </p:sp>
      <p:sp>
        <p:nvSpPr>
          <p:cNvPr id="3" name="Espace réservé du pied de page 2">
            <a:extLst>
              <a:ext uri="{FF2B5EF4-FFF2-40B4-BE49-F238E27FC236}">
                <a16:creationId xmlns:a16="http://schemas.microsoft.com/office/drawing/2014/main" id="{F2EEBEFD-EF23-CADD-8B27-6D0D34131744}"/>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77ABD7E0-A549-D7C5-6EDD-B9FD0022802B}"/>
              </a:ext>
            </a:extLst>
          </p:cNvPr>
          <p:cNvSpPr>
            <a:spLocks noGrp="1"/>
          </p:cNvSpPr>
          <p:nvPr>
            <p:ph type="sldNum" sz="quarter" idx="12"/>
          </p:nvPr>
        </p:nvSpPr>
        <p:spPr/>
        <p:txBody>
          <a:bodyPr/>
          <a:lstStyle/>
          <a:p>
            <a:fld id="{7729705C-2D18-478D-9FB9-CF9A712A3B55}" type="slidenum">
              <a:rPr lang="fr-FR" smtClean="0"/>
              <a:t>‹N°›</a:t>
            </a:fld>
            <a:endParaRPr lang="fr-FR"/>
          </a:p>
        </p:txBody>
      </p:sp>
    </p:spTree>
    <p:extLst>
      <p:ext uri="{BB962C8B-B14F-4D97-AF65-F5344CB8AC3E}">
        <p14:creationId xmlns:p14="http://schemas.microsoft.com/office/powerpoint/2010/main" val="3075437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595F8B-5DEB-9DC9-C598-B82670CD02A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7B850F0B-F66E-8935-3E12-B38E1C117E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256CFDBE-D527-2B70-FC9C-B43E785DC1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7DEAAAE3-6054-A283-5F46-E658A8E2C7CD}"/>
              </a:ext>
            </a:extLst>
          </p:cNvPr>
          <p:cNvSpPr>
            <a:spLocks noGrp="1"/>
          </p:cNvSpPr>
          <p:nvPr>
            <p:ph type="dt" sz="half" idx="10"/>
          </p:nvPr>
        </p:nvSpPr>
        <p:spPr/>
        <p:txBody>
          <a:bodyPr/>
          <a:lstStyle/>
          <a:p>
            <a:fld id="{C9073DD4-BBA2-4D52-BB76-4482916F6059}" type="datetimeFigureOut">
              <a:rPr lang="fr-FR" smtClean="0"/>
              <a:t>22/05/2025</a:t>
            </a:fld>
            <a:endParaRPr lang="fr-FR"/>
          </a:p>
        </p:txBody>
      </p:sp>
      <p:sp>
        <p:nvSpPr>
          <p:cNvPr id="6" name="Espace réservé du pied de page 5">
            <a:extLst>
              <a:ext uri="{FF2B5EF4-FFF2-40B4-BE49-F238E27FC236}">
                <a16:creationId xmlns:a16="http://schemas.microsoft.com/office/drawing/2014/main" id="{F03B913C-240C-5E8D-C077-4FE7B381322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C18275F-25C2-262D-2479-B2A1D8E87E0C}"/>
              </a:ext>
            </a:extLst>
          </p:cNvPr>
          <p:cNvSpPr>
            <a:spLocks noGrp="1"/>
          </p:cNvSpPr>
          <p:nvPr>
            <p:ph type="sldNum" sz="quarter" idx="12"/>
          </p:nvPr>
        </p:nvSpPr>
        <p:spPr/>
        <p:txBody>
          <a:bodyPr/>
          <a:lstStyle/>
          <a:p>
            <a:fld id="{7729705C-2D18-478D-9FB9-CF9A712A3B55}" type="slidenum">
              <a:rPr lang="fr-FR" smtClean="0"/>
              <a:t>‹N°›</a:t>
            </a:fld>
            <a:endParaRPr lang="fr-FR"/>
          </a:p>
        </p:txBody>
      </p:sp>
    </p:spTree>
    <p:extLst>
      <p:ext uri="{BB962C8B-B14F-4D97-AF65-F5344CB8AC3E}">
        <p14:creationId xmlns:p14="http://schemas.microsoft.com/office/powerpoint/2010/main" val="2057929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7C0C9C-5842-0D93-3FF6-82B30074A42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EBCE6BFA-58DC-6D54-CC82-CCAAE8B4BD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51D350B9-7410-0D8F-9822-5F3E3D59AB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D74016E4-6189-F352-0CE2-9BDA07A2F08F}"/>
              </a:ext>
            </a:extLst>
          </p:cNvPr>
          <p:cNvSpPr>
            <a:spLocks noGrp="1"/>
          </p:cNvSpPr>
          <p:nvPr>
            <p:ph type="dt" sz="half" idx="10"/>
          </p:nvPr>
        </p:nvSpPr>
        <p:spPr/>
        <p:txBody>
          <a:bodyPr/>
          <a:lstStyle/>
          <a:p>
            <a:fld id="{C9073DD4-BBA2-4D52-BB76-4482916F6059}" type="datetimeFigureOut">
              <a:rPr lang="fr-FR" smtClean="0"/>
              <a:t>22/05/2025</a:t>
            </a:fld>
            <a:endParaRPr lang="fr-FR"/>
          </a:p>
        </p:txBody>
      </p:sp>
      <p:sp>
        <p:nvSpPr>
          <p:cNvPr id="6" name="Espace réservé du pied de page 5">
            <a:extLst>
              <a:ext uri="{FF2B5EF4-FFF2-40B4-BE49-F238E27FC236}">
                <a16:creationId xmlns:a16="http://schemas.microsoft.com/office/drawing/2014/main" id="{19A65324-4607-484C-39DE-F5CDD673801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37179FB-B55E-C323-1D79-B707D7F31992}"/>
              </a:ext>
            </a:extLst>
          </p:cNvPr>
          <p:cNvSpPr>
            <a:spLocks noGrp="1"/>
          </p:cNvSpPr>
          <p:nvPr>
            <p:ph type="sldNum" sz="quarter" idx="12"/>
          </p:nvPr>
        </p:nvSpPr>
        <p:spPr/>
        <p:txBody>
          <a:bodyPr/>
          <a:lstStyle/>
          <a:p>
            <a:fld id="{7729705C-2D18-478D-9FB9-CF9A712A3B55}" type="slidenum">
              <a:rPr lang="fr-FR" smtClean="0"/>
              <a:t>‹N°›</a:t>
            </a:fld>
            <a:endParaRPr lang="fr-FR"/>
          </a:p>
        </p:txBody>
      </p:sp>
    </p:spTree>
    <p:extLst>
      <p:ext uri="{BB962C8B-B14F-4D97-AF65-F5344CB8AC3E}">
        <p14:creationId xmlns:p14="http://schemas.microsoft.com/office/powerpoint/2010/main" val="1819608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8F141EF4-3AA5-8463-C0F5-3D923A2F0D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716991C9-D43C-7E47-6FA0-1429301947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041934E-7904-ABEB-A2E9-495DE43989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073DD4-BBA2-4D52-BB76-4482916F6059}" type="datetimeFigureOut">
              <a:rPr lang="fr-FR" smtClean="0"/>
              <a:t>22/05/2025</a:t>
            </a:fld>
            <a:endParaRPr lang="fr-FR"/>
          </a:p>
        </p:txBody>
      </p:sp>
      <p:sp>
        <p:nvSpPr>
          <p:cNvPr id="5" name="Espace réservé du pied de page 4">
            <a:extLst>
              <a:ext uri="{FF2B5EF4-FFF2-40B4-BE49-F238E27FC236}">
                <a16:creationId xmlns:a16="http://schemas.microsoft.com/office/drawing/2014/main" id="{B4C4686E-2D7F-C569-0ACC-307AA639DC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692E295D-912C-1E03-BD0E-79F40D0FB0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29705C-2D18-478D-9FB9-CF9A712A3B55}" type="slidenum">
              <a:rPr lang="fr-FR" smtClean="0"/>
              <a:t>‹N°›</a:t>
            </a:fld>
            <a:endParaRPr lang="fr-FR"/>
          </a:p>
        </p:txBody>
      </p:sp>
    </p:spTree>
    <p:extLst>
      <p:ext uri="{BB962C8B-B14F-4D97-AF65-F5344CB8AC3E}">
        <p14:creationId xmlns:p14="http://schemas.microsoft.com/office/powerpoint/2010/main" val="38238250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webp"/><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42F8E091-099B-050A-E33C-CF290DD47066}"/>
              </a:ext>
            </a:extLst>
          </p:cNvPr>
          <p:cNvSpPr>
            <a:spLocks noGrp="1"/>
          </p:cNvSpPr>
          <p:nvPr>
            <p:ph type="subTitle" idx="1"/>
          </p:nvPr>
        </p:nvSpPr>
        <p:spPr>
          <a:xfrm>
            <a:off x="4056186" y="196947"/>
            <a:ext cx="7554349" cy="6428935"/>
          </a:xfrm>
        </p:spPr>
        <p:txBody>
          <a:bodyPr>
            <a:normAutofit/>
          </a:bodyPr>
          <a:lstStyle/>
          <a:p>
            <a:pPr algn="ctr">
              <a:lnSpc>
                <a:spcPct val="107000"/>
              </a:lnSpc>
              <a:spcAft>
                <a:spcPts val="800"/>
              </a:spcAft>
            </a:pPr>
            <a:endParaRPr lang="fr-FR" sz="28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fr-FR" sz="3200" b="1" kern="1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FINAL YEAR PROJECT FOR THE PREOFESSIONAL BACHELOR’S DEGREE:</a:t>
            </a:r>
            <a:r>
              <a:rPr lang="fr-FR" sz="3200" b="1"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a:t>
            </a:r>
          </a:p>
          <a:p>
            <a:pPr algn="ctr">
              <a:lnSpc>
                <a:spcPct val="107000"/>
              </a:lnSpc>
              <a:spcAft>
                <a:spcPts val="800"/>
              </a:spcAft>
            </a:pPr>
            <a:r>
              <a:rPr lang="fr-FR" sz="3200" i="1" kern="1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Title: </a:t>
            </a:r>
            <a:endParaRPr lang="fr-FR" sz="3200" i="1"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fr-FR" sz="3200" b="1" i="1" kern="100" dirty="0">
                <a:solidFill>
                  <a:srgbClr val="0D0D0D"/>
                </a:solidFill>
                <a:effectLst/>
                <a:latin typeface="Verdana" panose="020B0604030504040204" pitchFamily="34" charset="0"/>
                <a:ea typeface="Verdana" panose="020B0604030504040204" pitchFamily="34" charset="0"/>
                <a:cs typeface="Times New Roman" panose="02020603050405020304" pitchFamily="18" charset="0"/>
              </a:rPr>
              <a:t>« </a:t>
            </a:r>
            <a:r>
              <a:rPr lang="fr-FR" sz="3200" b="1" i="1" kern="100" dirty="0">
                <a:solidFill>
                  <a:srgbClr val="0D0D0D"/>
                </a:solidFill>
                <a:latin typeface="Verdana" panose="020B0604030504040204" pitchFamily="34" charset="0"/>
                <a:ea typeface="Verdana" panose="020B0604030504040204" pitchFamily="34" charset="0"/>
                <a:cs typeface="Times New Roman" panose="02020603050405020304" pitchFamily="18" charset="0"/>
              </a:rPr>
              <a:t>Design and development of a maintenance management application for all types of equipment </a:t>
            </a:r>
            <a:r>
              <a:rPr lang="fr-FR" sz="3200" b="1" i="1" kern="100" dirty="0">
                <a:solidFill>
                  <a:srgbClr val="0D0D0D"/>
                </a:solidFill>
                <a:effectLst/>
                <a:latin typeface="Verdana" panose="020B0604030504040204" pitchFamily="34" charset="0"/>
                <a:ea typeface="Verdana" panose="020B0604030504040204" pitchFamily="34" charset="0"/>
                <a:cs typeface="Times New Roman" panose="02020603050405020304" pitchFamily="18" charset="0"/>
              </a:rPr>
              <a:t> »</a:t>
            </a:r>
            <a:endParaRPr lang="fr-FR" i="1" dirty="0">
              <a:latin typeface="Verdana" panose="020B0604030504040204" pitchFamily="34" charset="0"/>
              <a:ea typeface="Verdana" panose="020B0604030504040204" pitchFamily="34" charset="0"/>
            </a:endParaRPr>
          </a:p>
        </p:txBody>
      </p:sp>
      <p:pic>
        <p:nvPicPr>
          <p:cNvPr id="5" name="Image 4">
            <a:extLst>
              <a:ext uri="{FF2B5EF4-FFF2-40B4-BE49-F238E27FC236}">
                <a16:creationId xmlns:a16="http://schemas.microsoft.com/office/drawing/2014/main" id="{5DD09943-8396-3CBA-E2A5-2A3C1EC399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694" y="196946"/>
            <a:ext cx="3808492" cy="2250831"/>
          </a:xfrm>
          <a:prstGeom prst="rect">
            <a:avLst/>
          </a:prstGeom>
        </p:spPr>
      </p:pic>
      <p:pic>
        <p:nvPicPr>
          <p:cNvPr id="7" name="Image 6">
            <a:extLst>
              <a:ext uri="{FF2B5EF4-FFF2-40B4-BE49-F238E27FC236}">
                <a16:creationId xmlns:a16="http://schemas.microsoft.com/office/drawing/2014/main" id="{F7F95DCB-5675-5256-20E3-2E118A790C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8861" y="3429001"/>
            <a:ext cx="1781908" cy="1729154"/>
          </a:xfrm>
          <a:prstGeom prst="rect">
            <a:avLst/>
          </a:prstGeom>
        </p:spPr>
      </p:pic>
    </p:spTree>
    <p:extLst>
      <p:ext uri="{BB962C8B-B14F-4D97-AF65-F5344CB8AC3E}">
        <p14:creationId xmlns:p14="http://schemas.microsoft.com/office/powerpoint/2010/main" val="364193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7B2A5BA1-BF5F-B656-A4CF-3F3321AB88E8}"/>
              </a:ext>
            </a:extLst>
          </p:cNvPr>
          <p:cNvSpPr txBox="1"/>
          <p:nvPr/>
        </p:nvSpPr>
        <p:spPr>
          <a:xfrm>
            <a:off x="1726809" y="497616"/>
            <a:ext cx="6098344" cy="584775"/>
          </a:xfrm>
          <a:prstGeom prst="rect">
            <a:avLst/>
          </a:prstGeom>
          <a:noFill/>
        </p:spPr>
        <p:txBody>
          <a:bodyPr wrap="square">
            <a:spAutoFit/>
          </a:bodyPr>
          <a:lstStyle/>
          <a:p>
            <a:r>
              <a:rPr lang="fr-FR" sz="3200" b="1" dirty="0">
                <a:latin typeface="Times New Roman" panose="02020603050405020304" pitchFamily="18" charset="0"/>
                <a:cs typeface="Times New Roman" panose="02020603050405020304" pitchFamily="18" charset="0"/>
              </a:rPr>
              <a:t>Proposed solutions</a:t>
            </a:r>
          </a:p>
        </p:txBody>
      </p:sp>
      <p:pic>
        <p:nvPicPr>
          <p:cNvPr id="5" name="Image 4">
            <a:extLst>
              <a:ext uri="{FF2B5EF4-FFF2-40B4-BE49-F238E27FC236}">
                <a16:creationId xmlns:a16="http://schemas.microsoft.com/office/drawing/2014/main" id="{9A082911-E35B-4BDA-2AE9-88E87DF685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067" y="1906128"/>
            <a:ext cx="2810267" cy="1705213"/>
          </a:xfrm>
          <a:prstGeom prst="rect">
            <a:avLst/>
          </a:prstGeom>
        </p:spPr>
      </p:pic>
      <p:pic>
        <p:nvPicPr>
          <p:cNvPr id="7" name="Image 6">
            <a:extLst>
              <a:ext uri="{FF2B5EF4-FFF2-40B4-BE49-F238E27FC236}">
                <a16:creationId xmlns:a16="http://schemas.microsoft.com/office/drawing/2014/main" id="{4CABD9CC-F9EB-93C8-6325-8A08E65634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75981" y="1887075"/>
            <a:ext cx="2686425" cy="1743318"/>
          </a:xfrm>
          <a:prstGeom prst="rect">
            <a:avLst/>
          </a:prstGeom>
        </p:spPr>
      </p:pic>
      <p:pic>
        <p:nvPicPr>
          <p:cNvPr id="9" name="Image 8">
            <a:extLst>
              <a:ext uri="{FF2B5EF4-FFF2-40B4-BE49-F238E27FC236}">
                <a16:creationId xmlns:a16="http://schemas.microsoft.com/office/drawing/2014/main" id="{1D90A5DC-AEB1-B05D-4138-ABD0800E6D5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83297" y="1877550"/>
            <a:ext cx="2762636" cy="1714739"/>
          </a:xfrm>
          <a:prstGeom prst="rect">
            <a:avLst/>
          </a:prstGeom>
        </p:spPr>
      </p:pic>
      <p:sp>
        <p:nvSpPr>
          <p:cNvPr id="10" name="ZoneTexte 9">
            <a:extLst>
              <a:ext uri="{FF2B5EF4-FFF2-40B4-BE49-F238E27FC236}">
                <a16:creationId xmlns:a16="http://schemas.microsoft.com/office/drawing/2014/main" id="{4C9F51D3-19F9-4F4F-FCB6-7C0A5C694652}"/>
              </a:ext>
            </a:extLst>
          </p:cNvPr>
          <p:cNvSpPr txBox="1"/>
          <p:nvPr/>
        </p:nvSpPr>
        <p:spPr>
          <a:xfrm>
            <a:off x="562708" y="3882683"/>
            <a:ext cx="3334043" cy="2215991"/>
          </a:xfrm>
          <a:prstGeom prst="rect">
            <a:avLst/>
          </a:prstGeom>
          <a:noFill/>
        </p:spPr>
        <p:txBody>
          <a:bodyPr wrap="square" rtlCol="0">
            <a:spAutoFit/>
          </a:bodyPr>
          <a:lstStyle/>
          <a:p>
            <a:pPr>
              <a:lnSpc>
                <a:spcPct val="150000"/>
              </a:lnSpc>
            </a:pPr>
            <a:r>
              <a:rPr lang="fr-FR" sz="2000" b="1" dirty="0">
                <a:latin typeface="Times New Roman" panose="02020603050405020304" pitchFamily="18" charset="0"/>
                <a:cs typeface="Times New Roman" panose="02020603050405020304" pitchFamily="18" charset="0"/>
              </a:rPr>
              <a:t>Solution 1</a:t>
            </a:r>
          </a:p>
          <a:p>
            <a:pPr>
              <a:lnSpc>
                <a:spcPct val="150000"/>
              </a:lnSpc>
            </a:pPr>
            <a:r>
              <a:rPr lang="fr-FR" sz="2000" dirty="0">
                <a:latin typeface="Times New Roman" panose="02020603050405020304" pitchFamily="18" charset="0"/>
                <a:cs typeface="Times New Roman" panose="02020603050405020304" pitchFamily="18" charset="0"/>
              </a:rPr>
              <a:t>Develop a material maintenance management application.</a:t>
            </a:r>
          </a:p>
          <a:p>
            <a:endParaRPr lang="fr-FR" b="1" dirty="0"/>
          </a:p>
        </p:txBody>
      </p:sp>
      <p:sp>
        <p:nvSpPr>
          <p:cNvPr id="11" name="ZoneTexte 10">
            <a:extLst>
              <a:ext uri="{FF2B5EF4-FFF2-40B4-BE49-F238E27FC236}">
                <a16:creationId xmlns:a16="http://schemas.microsoft.com/office/drawing/2014/main" id="{B9FE3DF3-13CA-1C8F-03BD-1877465EE314}"/>
              </a:ext>
            </a:extLst>
          </p:cNvPr>
          <p:cNvSpPr txBox="1"/>
          <p:nvPr/>
        </p:nvSpPr>
        <p:spPr>
          <a:xfrm>
            <a:off x="4428978" y="3882683"/>
            <a:ext cx="3334043" cy="1429622"/>
          </a:xfrm>
          <a:prstGeom prst="rect">
            <a:avLst/>
          </a:prstGeom>
          <a:noFill/>
        </p:spPr>
        <p:txBody>
          <a:bodyPr wrap="square" rtlCol="0">
            <a:spAutoFit/>
          </a:bodyPr>
          <a:lstStyle/>
          <a:p>
            <a:pPr>
              <a:lnSpc>
                <a:spcPct val="150000"/>
              </a:lnSpc>
            </a:pPr>
            <a:r>
              <a:rPr lang="fr-FR" sz="2000" b="1" dirty="0">
                <a:latin typeface="Times New Roman" panose="02020603050405020304" pitchFamily="18" charset="0"/>
                <a:cs typeface="Times New Roman" panose="02020603050405020304" pitchFamily="18" charset="0"/>
              </a:rPr>
              <a:t>Solution 2</a:t>
            </a:r>
          </a:p>
          <a:p>
            <a:pPr>
              <a:lnSpc>
                <a:spcPct val="150000"/>
              </a:lnSpc>
            </a:pPr>
            <a:r>
              <a:rPr lang="fr-FR" sz="2000" dirty="0">
                <a:latin typeface="Times New Roman" panose="02020603050405020304" pitchFamily="18" charset="0"/>
                <a:cs typeface="Times New Roman" panose="02020603050405020304" pitchFamily="18" charset="0"/>
              </a:rPr>
              <a:t>Buy an off-the-shelf application</a:t>
            </a:r>
            <a:endParaRPr lang="fr-FR" b="1" dirty="0">
              <a:latin typeface="Times New Roman" panose="02020603050405020304" pitchFamily="18" charset="0"/>
              <a:cs typeface="Times New Roman" panose="02020603050405020304" pitchFamily="18" charset="0"/>
            </a:endParaRPr>
          </a:p>
        </p:txBody>
      </p:sp>
      <p:sp>
        <p:nvSpPr>
          <p:cNvPr id="14" name="ZoneTexte 13">
            <a:extLst>
              <a:ext uri="{FF2B5EF4-FFF2-40B4-BE49-F238E27FC236}">
                <a16:creationId xmlns:a16="http://schemas.microsoft.com/office/drawing/2014/main" id="{41FB1D8D-B84F-373D-E7ED-6C5616DFD73B}"/>
              </a:ext>
            </a:extLst>
          </p:cNvPr>
          <p:cNvSpPr txBox="1"/>
          <p:nvPr/>
        </p:nvSpPr>
        <p:spPr>
          <a:xfrm>
            <a:off x="8297593" y="3882683"/>
            <a:ext cx="3334043" cy="2352952"/>
          </a:xfrm>
          <a:prstGeom prst="rect">
            <a:avLst/>
          </a:prstGeom>
          <a:noFill/>
        </p:spPr>
        <p:txBody>
          <a:bodyPr wrap="square" rtlCol="0">
            <a:spAutoFit/>
          </a:bodyPr>
          <a:lstStyle/>
          <a:p>
            <a:pPr>
              <a:lnSpc>
                <a:spcPct val="150000"/>
              </a:lnSpc>
            </a:pPr>
            <a:r>
              <a:rPr lang="fr-FR" sz="2000" b="1" dirty="0">
                <a:latin typeface="Times New Roman" panose="02020603050405020304" pitchFamily="18" charset="0"/>
                <a:cs typeface="Times New Roman" panose="02020603050405020304" pitchFamily="18" charset="0"/>
              </a:rPr>
              <a:t>Solution 3</a:t>
            </a:r>
          </a:p>
          <a:p>
            <a:pPr>
              <a:lnSpc>
                <a:spcPct val="150000"/>
              </a:lnSpc>
            </a:pPr>
            <a:r>
              <a:rPr lang="en-US" sz="2000" dirty="0">
                <a:latin typeface="Times New Roman" panose="02020603050405020304" pitchFamily="18" charset="0"/>
                <a:cs typeface="Times New Roman" panose="02020603050405020304" pitchFamily="18" charset="0"/>
              </a:rPr>
              <a:t>Outsource management to an IT services company for regular and efficient monitoring</a:t>
            </a:r>
            <a:endParaRPr lang="fr-FR"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8017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123CCE61-3E4C-AF9F-11BF-766B31E14A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12192000" cy="1899138"/>
          </a:xfrm>
          <a:prstGeom prst="rect">
            <a:avLst/>
          </a:prstGeom>
        </p:spPr>
      </p:pic>
      <p:sp>
        <p:nvSpPr>
          <p:cNvPr id="5" name="ZoneTexte 4">
            <a:extLst>
              <a:ext uri="{FF2B5EF4-FFF2-40B4-BE49-F238E27FC236}">
                <a16:creationId xmlns:a16="http://schemas.microsoft.com/office/drawing/2014/main" id="{16BC18A9-6510-8C29-F886-B9FCCC2CAD35}"/>
              </a:ext>
            </a:extLst>
          </p:cNvPr>
          <p:cNvSpPr txBox="1"/>
          <p:nvPr/>
        </p:nvSpPr>
        <p:spPr>
          <a:xfrm>
            <a:off x="573258" y="2115401"/>
            <a:ext cx="6098344" cy="584775"/>
          </a:xfrm>
          <a:prstGeom prst="rect">
            <a:avLst/>
          </a:prstGeom>
          <a:noFill/>
        </p:spPr>
        <p:txBody>
          <a:bodyPr wrap="square">
            <a:spAutoFit/>
          </a:bodyPr>
          <a:lstStyle/>
          <a:p>
            <a:r>
              <a:rPr lang="fr-FR" sz="3200" b="1" dirty="0">
                <a:latin typeface="Times New Roman" panose="02020603050405020304" pitchFamily="18" charset="0"/>
                <a:cs typeface="Times New Roman" panose="02020603050405020304" pitchFamily="18" charset="0"/>
              </a:rPr>
              <a:t>Methods and tools used</a:t>
            </a:r>
          </a:p>
        </p:txBody>
      </p:sp>
      <p:pic>
        <p:nvPicPr>
          <p:cNvPr id="4" name="Image 3">
            <a:extLst>
              <a:ext uri="{FF2B5EF4-FFF2-40B4-BE49-F238E27FC236}">
                <a16:creationId xmlns:a16="http://schemas.microsoft.com/office/drawing/2014/main" id="{D59E51D1-D428-40B5-F82A-A9A726C4E2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199" y="3204219"/>
            <a:ext cx="968324" cy="968324"/>
          </a:xfrm>
          <a:prstGeom prst="rect">
            <a:avLst/>
          </a:prstGeom>
        </p:spPr>
      </p:pic>
      <p:sp>
        <p:nvSpPr>
          <p:cNvPr id="7" name="ZoneTexte 6">
            <a:extLst>
              <a:ext uri="{FF2B5EF4-FFF2-40B4-BE49-F238E27FC236}">
                <a16:creationId xmlns:a16="http://schemas.microsoft.com/office/drawing/2014/main" id="{D9823434-8395-77FD-BAD4-0E0F56DCD7B2}"/>
              </a:ext>
            </a:extLst>
          </p:cNvPr>
          <p:cNvSpPr txBox="1"/>
          <p:nvPr/>
        </p:nvSpPr>
        <p:spPr>
          <a:xfrm>
            <a:off x="10343504" y="4937524"/>
            <a:ext cx="1477108" cy="1046440"/>
          </a:xfrm>
          <a:prstGeom prst="rect">
            <a:avLst/>
          </a:prstGeom>
          <a:noFill/>
        </p:spPr>
        <p:txBody>
          <a:bodyPr wrap="square" rtlCol="0">
            <a:spAutoFit/>
          </a:bodyPr>
          <a:lstStyle/>
          <a:p>
            <a:r>
              <a:rPr lang="fr-FR" sz="4400" dirty="0"/>
              <a:t>UML</a:t>
            </a:r>
          </a:p>
          <a:p>
            <a:endParaRPr lang="fr-FR" dirty="0"/>
          </a:p>
        </p:txBody>
      </p:sp>
      <p:pic>
        <p:nvPicPr>
          <p:cNvPr id="11" name="Image 10">
            <a:extLst>
              <a:ext uri="{FF2B5EF4-FFF2-40B4-BE49-F238E27FC236}">
                <a16:creationId xmlns:a16="http://schemas.microsoft.com/office/drawing/2014/main" id="{1B258E27-F528-DF22-F0C4-08E0981B68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8496" y="4695716"/>
            <a:ext cx="1047104" cy="1047104"/>
          </a:xfrm>
          <a:prstGeom prst="rect">
            <a:avLst/>
          </a:prstGeom>
        </p:spPr>
      </p:pic>
      <p:sp>
        <p:nvSpPr>
          <p:cNvPr id="12" name="ZoneTexte 11">
            <a:extLst>
              <a:ext uri="{FF2B5EF4-FFF2-40B4-BE49-F238E27FC236}">
                <a16:creationId xmlns:a16="http://schemas.microsoft.com/office/drawing/2014/main" id="{F68A8F13-4BA3-E227-4E13-975FF8917D9F}"/>
              </a:ext>
            </a:extLst>
          </p:cNvPr>
          <p:cNvSpPr txBox="1"/>
          <p:nvPr/>
        </p:nvSpPr>
        <p:spPr>
          <a:xfrm>
            <a:off x="6482864" y="4958862"/>
            <a:ext cx="1477108" cy="1046440"/>
          </a:xfrm>
          <a:prstGeom prst="rect">
            <a:avLst/>
          </a:prstGeom>
          <a:noFill/>
        </p:spPr>
        <p:txBody>
          <a:bodyPr wrap="square" rtlCol="0">
            <a:spAutoFit/>
          </a:bodyPr>
          <a:lstStyle/>
          <a:p>
            <a:r>
              <a:rPr lang="fr-FR" sz="4400" dirty="0"/>
              <a:t>2TUP</a:t>
            </a:r>
          </a:p>
          <a:p>
            <a:endParaRPr lang="fr-FR" dirty="0"/>
          </a:p>
        </p:txBody>
      </p:sp>
      <p:pic>
        <p:nvPicPr>
          <p:cNvPr id="14" name="Image 13">
            <a:extLst>
              <a:ext uri="{FF2B5EF4-FFF2-40B4-BE49-F238E27FC236}">
                <a16:creationId xmlns:a16="http://schemas.microsoft.com/office/drawing/2014/main" id="{53E850E1-BFF3-964A-FDE7-AF00266D8C3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29123" y="3025725"/>
            <a:ext cx="1047105" cy="1047105"/>
          </a:xfrm>
          <a:prstGeom prst="rect">
            <a:avLst/>
          </a:prstGeom>
        </p:spPr>
      </p:pic>
      <p:pic>
        <p:nvPicPr>
          <p:cNvPr id="6" name="Image 5">
            <a:extLst>
              <a:ext uri="{FF2B5EF4-FFF2-40B4-BE49-F238E27FC236}">
                <a16:creationId xmlns:a16="http://schemas.microsoft.com/office/drawing/2014/main" id="{28642787-8D8F-F9CF-AC9B-D961A7E2DE1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96233" y="3025725"/>
            <a:ext cx="1115180" cy="1115180"/>
          </a:xfrm>
          <a:prstGeom prst="rect">
            <a:avLst/>
          </a:prstGeom>
        </p:spPr>
      </p:pic>
    </p:spTree>
    <p:extLst>
      <p:ext uri="{BB962C8B-B14F-4D97-AF65-F5344CB8AC3E}">
        <p14:creationId xmlns:p14="http://schemas.microsoft.com/office/powerpoint/2010/main" val="1557015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740E457-84E0-0EB1-270A-BD4C10E1AF2A}"/>
              </a:ext>
            </a:extLst>
          </p:cNvPr>
          <p:cNvSpPr txBox="1"/>
          <p:nvPr/>
        </p:nvSpPr>
        <p:spPr>
          <a:xfrm>
            <a:off x="432581" y="2890391"/>
            <a:ext cx="6098344" cy="1077218"/>
          </a:xfrm>
          <a:prstGeom prst="rect">
            <a:avLst/>
          </a:prstGeom>
          <a:noFill/>
        </p:spPr>
        <p:txBody>
          <a:bodyPr wrap="square">
            <a:spAutoFit/>
          </a:bodyPr>
          <a:lstStyle/>
          <a:p>
            <a:pPr algn="ctr"/>
            <a:r>
              <a:rPr lang="fr-FR" sz="3200" b="1" dirty="0">
                <a:latin typeface="Times New Roman" panose="02020603050405020304" pitchFamily="18" charset="0"/>
                <a:cs typeface="Times New Roman" panose="02020603050405020304" pitchFamily="18" charset="0"/>
              </a:rPr>
              <a:t>Partie III : Application demonstration</a:t>
            </a:r>
          </a:p>
        </p:txBody>
      </p:sp>
      <p:pic>
        <p:nvPicPr>
          <p:cNvPr id="11" name="Image 10">
            <a:extLst>
              <a:ext uri="{FF2B5EF4-FFF2-40B4-BE49-F238E27FC236}">
                <a16:creationId xmlns:a16="http://schemas.microsoft.com/office/drawing/2014/main" id="{39A888F8-2153-0A10-4B0A-DBD4FC3A7D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0918" y="8676"/>
            <a:ext cx="5971082" cy="6849324"/>
          </a:xfrm>
          <a:prstGeom prst="rect">
            <a:avLst/>
          </a:prstGeom>
        </p:spPr>
      </p:pic>
    </p:spTree>
    <p:extLst>
      <p:ext uri="{BB962C8B-B14F-4D97-AF65-F5344CB8AC3E}">
        <p14:creationId xmlns:p14="http://schemas.microsoft.com/office/powerpoint/2010/main" val="272732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0A813E71-8306-E30B-18FC-AF15009DBB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487871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675866A0-285D-B3A1-9A6F-1F1D2EBDC5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754301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7CB2C6D6-31A2-8EB6-A8D6-9C785085A8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32736810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C4F0411A-8E9D-BD9E-91D3-EA9F5A1862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29284544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B5C0A443-BC15-66B0-95E6-D09DE13DB0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0495544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DCDC4DEA-8777-E084-8BCE-0CFF45A537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1190187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FC9A0D3D-2687-4D57-FA9D-B596B23234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021233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99F3CDD2-3AF5-C042-A3D8-98AFABCB5F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7966511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C11A6D48-761D-7B65-853D-0650D9690E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spTree>
    <p:extLst>
      <p:ext uri="{BB962C8B-B14F-4D97-AF65-F5344CB8AC3E}">
        <p14:creationId xmlns:p14="http://schemas.microsoft.com/office/powerpoint/2010/main" val="16413594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598886FA-6AC3-FA53-0CFB-0553C32D81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1651769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60B9690A-FD31-83B4-3B2B-B57C61CD36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87" y="0"/>
            <a:ext cx="12087225" cy="6858000"/>
          </a:xfrm>
          <a:prstGeom prst="rect">
            <a:avLst/>
          </a:prstGeom>
        </p:spPr>
      </p:pic>
    </p:spTree>
    <p:extLst>
      <p:ext uri="{BB962C8B-B14F-4D97-AF65-F5344CB8AC3E}">
        <p14:creationId xmlns:p14="http://schemas.microsoft.com/office/powerpoint/2010/main" val="40641997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F6E7C7A8-BA60-7045-D5F5-5A8469565E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9759467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D58678E8-90AE-FF2B-21E8-1C402198B3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0098183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87B60739-7572-6C9A-35E2-C70384CE51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12181448" cy="6874401"/>
          </a:xfrm>
          <a:prstGeom prst="rect">
            <a:avLst/>
          </a:prstGeom>
        </p:spPr>
      </p:pic>
    </p:spTree>
    <p:extLst>
      <p:ext uri="{BB962C8B-B14F-4D97-AF65-F5344CB8AC3E}">
        <p14:creationId xmlns:p14="http://schemas.microsoft.com/office/powerpoint/2010/main" val="42282438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E629648F-A133-06A1-4BEC-1B1ADA2A7D1C}"/>
              </a:ext>
            </a:extLst>
          </p:cNvPr>
          <p:cNvSpPr txBox="1"/>
          <p:nvPr/>
        </p:nvSpPr>
        <p:spPr>
          <a:xfrm>
            <a:off x="5870713" y="2749714"/>
            <a:ext cx="6098344" cy="1938992"/>
          </a:xfrm>
          <a:prstGeom prst="rect">
            <a:avLst/>
          </a:prstGeom>
          <a:noFill/>
        </p:spPr>
        <p:txBody>
          <a:bodyPr wrap="square">
            <a:spAutoFit/>
          </a:bodyPr>
          <a:lstStyle/>
          <a:p>
            <a:pPr algn="ctr"/>
            <a:r>
              <a:rPr lang="en-US" sz="4000" b="1" dirty="0">
                <a:latin typeface="Times New Roman" panose="02020603050405020304" pitchFamily="18" charset="0"/>
                <a:cs typeface="Times New Roman" panose="02020603050405020304" pitchFamily="18" charset="0"/>
              </a:rPr>
              <a:t>Thank you for staying with us until the end of the presentation.</a:t>
            </a:r>
            <a:endParaRPr lang="fr-FR" sz="4000" b="1" dirty="0">
              <a:latin typeface="Times New Roman" panose="02020603050405020304" pitchFamily="18" charset="0"/>
              <a:cs typeface="Times New Roman" panose="02020603050405020304" pitchFamily="18" charset="0"/>
            </a:endParaRPr>
          </a:p>
        </p:txBody>
      </p:sp>
      <p:pic>
        <p:nvPicPr>
          <p:cNvPr id="9" name="Image 8">
            <a:extLst>
              <a:ext uri="{FF2B5EF4-FFF2-40B4-BE49-F238E27FC236}">
                <a16:creationId xmlns:a16="http://schemas.microsoft.com/office/drawing/2014/main" id="{97D1C78D-B81B-76C5-4B45-C19C5E60CE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5870713" cy="6858000"/>
          </a:xfrm>
          <a:prstGeom prst="rect">
            <a:avLst/>
          </a:prstGeom>
        </p:spPr>
      </p:pic>
    </p:spTree>
    <p:extLst>
      <p:ext uri="{BB962C8B-B14F-4D97-AF65-F5344CB8AC3E}">
        <p14:creationId xmlns:p14="http://schemas.microsoft.com/office/powerpoint/2010/main" val="2438660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A19413ED-49A6-7EF2-25B1-839B5CFEEC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1983545"/>
          </a:xfrm>
          <a:prstGeom prst="rect">
            <a:avLst/>
          </a:prstGeom>
        </p:spPr>
      </p:pic>
      <p:sp>
        <p:nvSpPr>
          <p:cNvPr id="5" name="ZoneTexte 4">
            <a:extLst>
              <a:ext uri="{FF2B5EF4-FFF2-40B4-BE49-F238E27FC236}">
                <a16:creationId xmlns:a16="http://schemas.microsoft.com/office/drawing/2014/main" id="{297E2B6D-49FB-8639-6B5D-54CE50BDDA33}"/>
              </a:ext>
            </a:extLst>
          </p:cNvPr>
          <p:cNvSpPr txBox="1"/>
          <p:nvPr/>
        </p:nvSpPr>
        <p:spPr>
          <a:xfrm>
            <a:off x="151227" y="2227943"/>
            <a:ext cx="6098344" cy="523220"/>
          </a:xfrm>
          <a:prstGeom prst="rect">
            <a:avLst/>
          </a:prstGeom>
          <a:noFill/>
        </p:spPr>
        <p:txBody>
          <a:bodyPr wrap="square">
            <a:spAutoFit/>
          </a:bodyPr>
          <a:lstStyle/>
          <a:p>
            <a:r>
              <a:rPr lang="fr-FR" sz="2800" b="1" dirty="0">
                <a:latin typeface="Times New Roman" panose="02020603050405020304" pitchFamily="18" charset="0"/>
                <a:cs typeface="Times New Roman" panose="02020603050405020304" pitchFamily="18" charset="0"/>
              </a:rPr>
              <a:t>Presentation Plan</a:t>
            </a:r>
          </a:p>
        </p:txBody>
      </p:sp>
      <p:sp>
        <p:nvSpPr>
          <p:cNvPr id="8" name="Rectangle 7">
            <a:extLst>
              <a:ext uri="{FF2B5EF4-FFF2-40B4-BE49-F238E27FC236}">
                <a16:creationId xmlns:a16="http://schemas.microsoft.com/office/drawing/2014/main" id="{BE76D901-1221-24A9-692C-C20D8F22D521}"/>
              </a:ext>
            </a:extLst>
          </p:cNvPr>
          <p:cNvSpPr/>
          <p:nvPr/>
        </p:nvSpPr>
        <p:spPr>
          <a:xfrm>
            <a:off x="151227" y="2751163"/>
            <a:ext cx="11889546" cy="384658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fr-FR" dirty="0">
              <a:solidFill>
                <a:schemeClr val="tx1"/>
              </a:solidFill>
            </a:endParaRPr>
          </a:p>
        </p:txBody>
      </p:sp>
      <p:cxnSp>
        <p:nvCxnSpPr>
          <p:cNvPr id="10" name="Connecteur droit 9">
            <a:extLst>
              <a:ext uri="{FF2B5EF4-FFF2-40B4-BE49-F238E27FC236}">
                <a16:creationId xmlns:a16="http://schemas.microsoft.com/office/drawing/2014/main" id="{02A52A4B-EC60-F210-A370-21097761D1AC}"/>
              </a:ext>
            </a:extLst>
          </p:cNvPr>
          <p:cNvCxnSpPr>
            <a:stCxn id="8" idx="0"/>
            <a:endCxn id="8" idx="2"/>
          </p:cNvCxnSpPr>
          <p:nvPr/>
        </p:nvCxnSpPr>
        <p:spPr>
          <a:xfrm>
            <a:off x="6096000" y="2751163"/>
            <a:ext cx="0" cy="384658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08444961-C063-0961-7575-DA41EFDB19F4}"/>
              </a:ext>
            </a:extLst>
          </p:cNvPr>
          <p:cNvSpPr/>
          <p:nvPr/>
        </p:nvSpPr>
        <p:spPr>
          <a:xfrm>
            <a:off x="5809957" y="2995561"/>
            <a:ext cx="548639" cy="523220"/>
          </a:xfrm>
          <a:prstGeom prst="rect">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t>1</a:t>
            </a:r>
          </a:p>
        </p:txBody>
      </p:sp>
      <p:sp>
        <p:nvSpPr>
          <p:cNvPr id="12" name="Rectangle 11">
            <a:extLst>
              <a:ext uri="{FF2B5EF4-FFF2-40B4-BE49-F238E27FC236}">
                <a16:creationId xmlns:a16="http://schemas.microsoft.com/office/drawing/2014/main" id="{3C227737-CA41-9C8B-91BE-4C1F6AF02873}"/>
              </a:ext>
            </a:extLst>
          </p:cNvPr>
          <p:cNvSpPr/>
          <p:nvPr/>
        </p:nvSpPr>
        <p:spPr>
          <a:xfrm>
            <a:off x="5781819" y="4412845"/>
            <a:ext cx="548639" cy="523220"/>
          </a:xfrm>
          <a:prstGeom prst="rect">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t>2</a:t>
            </a:r>
          </a:p>
        </p:txBody>
      </p:sp>
      <p:sp>
        <p:nvSpPr>
          <p:cNvPr id="13" name="Rectangle 12">
            <a:extLst>
              <a:ext uri="{FF2B5EF4-FFF2-40B4-BE49-F238E27FC236}">
                <a16:creationId xmlns:a16="http://schemas.microsoft.com/office/drawing/2014/main" id="{28974915-91DF-DF49-802B-7880A8952797}"/>
              </a:ext>
            </a:extLst>
          </p:cNvPr>
          <p:cNvSpPr/>
          <p:nvPr/>
        </p:nvSpPr>
        <p:spPr>
          <a:xfrm>
            <a:off x="5809956" y="5889118"/>
            <a:ext cx="548639" cy="523220"/>
          </a:xfrm>
          <a:prstGeom prst="rect">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t>3</a:t>
            </a:r>
          </a:p>
        </p:txBody>
      </p:sp>
      <p:sp>
        <p:nvSpPr>
          <p:cNvPr id="14" name="ZoneTexte 13">
            <a:extLst>
              <a:ext uri="{FF2B5EF4-FFF2-40B4-BE49-F238E27FC236}">
                <a16:creationId xmlns:a16="http://schemas.microsoft.com/office/drawing/2014/main" id="{9DF0E0EC-38EF-62D8-CCEB-CEA774356EF2}"/>
              </a:ext>
            </a:extLst>
          </p:cNvPr>
          <p:cNvSpPr txBox="1"/>
          <p:nvPr/>
        </p:nvSpPr>
        <p:spPr>
          <a:xfrm>
            <a:off x="151227" y="2806576"/>
            <a:ext cx="4575518" cy="1012072"/>
          </a:xfrm>
          <a:prstGeom prst="rect">
            <a:avLst/>
          </a:prstGeom>
          <a:noFill/>
        </p:spPr>
        <p:txBody>
          <a:bodyPr wrap="square" rtlCol="0">
            <a:spAutoFit/>
          </a:bodyPr>
          <a:lstStyle/>
          <a:p>
            <a:pPr algn="r">
              <a:lnSpc>
                <a:spcPct val="150000"/>
              </a:lnSpc>
            </a:pPr>
            <a:r>
              <a:rPr lang="fr-FR" sz="2400" b="1" dirty="0">
                <a:latin typeface="Times New Roman" panose="02020603050405020304" pitchFamily="18" charset="0"/>
                <a:cs typeface="Times New Roman" panose="02020603050405020304" pitchFamily="18" charset="0"/>
              </a:rPr>
              <a:t>Presentation</a:t>
            </a:r>
          </a:p>
          <a:p>
            <a:pPr algn="r">
              <a:lnSpc>
                <a:spcPct val="150000"/>
              </a:lnSpc>
            </a:pPr>
            <a:r>
              <a:rPr lang="en-US" dirty="0"/>
              <a:t>Presentation of ENI, CUF, and the project</a:t>
            </a:r>
            <a:endParaRPr lang="fr-FR" dirty="0">
              <a:latin typeface="Times New Roman" panose="02020603050405020304" pitchFamily="18" charset="0"/>
              <a:cs typeface="Times New Roman" panose="02020603050405020304" pitchFamily="18" charset="0"/>
            </a:endParaRPr>
          </a:p>
        </p:txBody>
      </p:sp>
      <p:cxnSp>
        <p:nvCxnSpPr>
          <p:cNvPr id="16" name="Connecteur droit 15">
            <a:extLst>
              <a:ext uri="{FF2B5EF4-FFF2-40B4-BE49-F238E27FC236}">
                <a16:creationId xmlns:a16="http://schemas.microsoft.com/office/drawing/2014/main" id="{A458F561-AD76-F31A-6A5B-43448988D5AD}"/>
              </a:ext>
            </a:extLst>
          </p:cNvPr>
          <p:cNvCxnSpPr>
            <a:stCxn id="11" idx="1"/>
          </p:cNvCxnSpPr>
          <p:nvPr/>
        </p:nvCxnSpPr>
        <p:spPr>
          <a:xfrm flipH="1">
            <a:off x="4726745" y="3257171"/>
            <a:ext cx="1083212" cy="17212"/>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7" name="ZoneTexte 16">
            <a:extLst>
              <a:ext uri="{FF2B5EF4-FFF2-40B4-BE49-F238E27FC236}">
                <a16:creationId xmlns:a16="http://schemas.microsoft.com/office/drawing/2014/main" id="{48CD607F-30C2-B7B7-AE4B-7AA1502C4152}"/>
              </a:ext>
            </a:extLst>
          </p:cNvPr>
          <p:cNvSpPr txBox="1"/>
          <p:nvPr/>
        </p:nvSpPr>
        <p:spPr>
          <a:xfrm>
            <a:off x="7465256" y="4007633"/>
            <a:ext cx="4389120" cy="1434367"/>
          </a:xfrm>
          <a:prstGeom prst="rect">
            <a:avLst/>
          </a:prstGeom>
          <a:noFill/>
        </p:spPr>
        <p:txBody>
          <a:bodyPr wrap="square" rtlCol="0">
            <a:spAutoFit/>
          </a:bodyPr>
          <a:lstStyle/>
          <a:p>
            <a:pPr>
              <a:lnSpc>
                <a:spcPct val="150000"/>
              </a:lnSpc>
            </a:pPr>
            <a:r>
              <a:rPr lang="fr-FR" sz="2400" b="1" dirty="0">
                <a:latin typeface="Times New Roman" panose="02020603050405020304" pitchFamily="18" charset="0"/>
                <a:cs typeface="Times New Roman" panose="02020603050405020304" pitchFamily="18" charset="0"/>
              </a:rPr>
              <a:t>Analysis and Design</a:t>
            </a:r>
          </a:p>
          <a:p>
            <a:pPr>
              <a:lnSpc>
                <a:spcPct val="150000"/>
              </a:lnSpc>
            </a:pPr>
            <a:r>
              <a:rPr lang="fr-FR" dirty="0"/>
              <a:t>G</a:t>
            </a:r>
            <a:r>
              <a:rPr lang="en-US" dirty="0"/>
              <a:t>eneral Introduction to the Project and Its Features</a:t>
            </a:r>
            <a:endParaRPr lang="fr-FR" dirty="0"/>
          </a:p>
        </p:txBody>
      </p:sp>
      <p:cxnSp>
        <p:nvCxnSpPr>
          <p:cNvPr id="18" name="Connecteur droit 17">
            <a:extLst>
              <a:ext uri="{FF2B5EF4-FFF2-40B4-BE49-F238E27FC236}">
                <a16:creationId xmlns:a16="http://schemas.microsoft.com/office/drawing/2014/main" id="{14852820-117D-49AF-B5E5-55524A39137F}"/>
              </a:ext>
            </a:extLst>
          </p:cNvPr>
          <p:cNvCxnSpPr/>
          <p:nvPr/>
        </p:nvCxnSpPr>
        <p:spPr>
          <a:xfrm flipH="1">
            <a:off x="6360943" y="4657243"/>
            <a:ext cx="1083212" cy="17212"/>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ZoneTexte 18">
            <a:extLst>
              <a:ext uri="{FF2B5EF4-FFF2-40B4-BE49-F238E27FC236}">
                <a16:creationId xmlns:a16="http://schemas.microsoft.com/office/drawing/2014/main" id="{FC79BDCF-E675-314C-6A0B-44B940497500}"/>
              </a:ext>
            </a:extLst>
          </p:cNvPr>
          <p:cNvSpPr txBox="1"/>
          <p:nvPr/>
        </p:nvSpPr>
        <p:spPr>
          <a:xfrm>
            <a:off x="731521" y="5674726"/>
            <a:ext cx="3995224" cy="1012072"/>
          </a:xfrm>
          <a:prstGeom prst="rect">
            <a:avLst/>
          </a:prstGeom>
          <a:noFill/>
        </p:spPr>
        <p:txBody>
          <a:bodyPr wrap="square" rtlCol="0">
            <a:spAutoFit/>
          </a:bodyPr>
          <a:lstStyle/>
          <a:p>
            <a:pPr algn="r">
              <a:lnSpc>
                <a:spcPct val="150000"/>
              </a:lnSpc>
            </a:pPr>
            <a:r>
              <a:rPr lang="fr-FR" sz="2400" b="1" dirty="0">
                <a:latin typeface="Times New Roman" panose="02020603050405020304" pitchFamily="18" charset="0"/>
                <a:cs typeface="Times New Roman" panose="02020603050405020304" pitchFamily="18" charset="0"/>
              </a:rPr>
              <a:t>Demonstration</a:t>
            </a:r>
          </a:p>
          <a:p>
            <a:pPr algn="r">
              <a:lnSpc>
                <a:spcPct val="150000"/>
              </a:lnSpc>
            </a:pPr>
            <a:r>
              <a:rPr lang="fr-FR" dirty="0">
                <a:latin typeface="Times New Roman" panose="02020603050405020304" pitchFamily="18" charset="0"/>
                <a:cs typeface="Times New Roman" panose="02020603050405020304" pitchFamily="18" charset="0"/>
              </a:rPr>
              <a:t>Application Presentation</a:t>
            </a:r>
          </a:p>
        </p:txBody>
      </p:sp>
      <p:cxnSp>
        <p:nvCxnSpPr>
          <p:cNvPr id="20" name="Connecteur droit 19">
            <a:extLst>
              <a:ext uri="{FF2B5EF4-FFF2-40B4-BE49-F238E27FC236}">
                <a16:creationId xmlns:a16="http://schemas.microsoft.com/office/drawing/2014/main" id="{F9AAF734-7F5A-2F9E-6687-7470918076FD}"/>
              </a:ext>
            </a:extLst>
          </p:cNvPr>
          <p:cNvCxnSpPr/>
          <p:nvPr/>
        </p:nvCxnSpPr>
        <p:spPr>
          <a:xfrm flipH="1">
            <a:off x="4778331" y="6163550"/>
            <a:ext cx="1083212" cy="17212"/>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3924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4DE01E74-CC09-9F34-294F-426264D07B98}"/>
              </a:ext>
            </a:extLst>
          </p:cNvPr>
          <p:cNvSpPr txBox="1"/>
          <p:nvPr/>
        </p:nvSpPr>
        <p:spPr>
          <a:xfrm>
            <a:off x="643596" y="1419051"/>
            <a:ext cx="6098344" cy="584775"/>
          </a:xfrm>
          <a:prstGeom prst="rect">
            <a:avLst/>
          </a:prstGeom>
          <a:noFill/>
        </p:spPr>
        <p:txBody>
          <a:bodyPr wrap="square">
            <a:spAutoFit/>
          </a:bodyPr>
          <a:lstStyle/>
          <a:p>
            <a:r>
              <a:rPr lang="fr-FR" sz="3200" b="1" dirty="0">
                <a:latin typeface="Times New Roman" panose="02020603050405020304" pitchFamily="18" charset="0"/>
                <a:cs typeface="Times New Roman" panose="02020603050405020304" pitchFamily="18" charset="0"/>
              </a:rPr>
              <a:t>Part I : Presentations</a:t>
            </a:r>
          </a:p>
        </p:txBody>
      </p:sp>
      <p:sp>
        <p:nvSpPr>
          <p:cNvPr id="6" name="ZoneTexte 5">
            <a:extLst>
              <a:ext uri="{FF2B5EF4-FFF2-40B4-BE49-F238E27FC236}">
                <a16:creationId xmlns:a16="http://schemas.microsoft.com/office/drawing/2014/main" id="{281FB7A8-A17A-154E-BCE8-A42E52B56064}"/>
              </a:ext>
            </a:extLst>
          </p:cNvPr>
          <p:cNvSpPr txBox="1"/>
          <p:nvPr/>
        </p:nvSpPr>
        <p:spPr>
          <a:xfrm>
            <a:off x="1026943" y="2250831"/>
            <a:ext cx="2391507" cy="1200329"/>
          </a:xfrm>
          <a:prstGeom prst="rect">
            <a:avLst/>
          </a:prstGeom>
          <a:noFill/>
        </p:spPr>
        <p:txBody>
          <a:bodyPr wrap="square" rtlCol="0">
            <a:spAutoFit/>
          </a:bodyPr>
          <a:lstStyle/>
          <a:p>
            <a:r>
              <a:rPr lang="fr-FR" b="1" dirty="0">
                <a:latin typeface="Times New Roman" panose="02020603050405020304" pitchFamily="18" charset="0"/>
                <a:cs typeface="Times New Roman" panose="02020603050405020304" pitchFamily="18" charset="0"/>
              </a:rPr>
              <a:t>Presentation of ENI</a:t>
            </a:r>
          </a:p>
          <a:p>
            <a:r>
              <a:rPr lang="fr-FR" dirty="0"/>
              <a:t>ENI is a university specializing in computer science.</a:t>
            </a:r>
          </a:p>
        </p:txBody>
      </p:sp>
      <p:sp>
        <p:nvSpPr>
          <p:cNvPr id="7" name="Rectangle 6">
            <a:extLst>
              <a:ext uri="{FF2B5EF4-FFF2-40B4-BE49-F238E27FC236}">
                <a16:creationId xmlns:a16="http://schemas.microsoft.com/office/drawing/2014/main" id="{B31B89CE-BC24-767B-0B40-0332AC0F3F94}"/>
              </a:ext>
            </a:extLst>
          </p:cNvPr>
          <p:cNvSpPr/>
          <p:nvPr/>
        </p:nvSpPr>
        <p:spPr>
          <a:xfrm>
            <a:off x="383343" y="2405575"/>
            <a:ext cx="520505" cy="548640"/>
          </a:xfrm>
          <a:prstGeom prst="rect">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latin typeface="Times New Roman" panose="02020603050405020304" pitchFamily="18" charset="0"/>
                <a:cs typeface="Times New Roman" panose="02020603050405020304" pitchFamily="18" charset="0"/>
              </a:rPr>
              <a:t>1</a:t>
            </a:r>
          </a:p>
        </p:txBody>
      </p:sp>
      <p:sp>
        <p:nvSpPr>
          <p:cNvPr id="8" name="Rectangle 7">
            <a:extLst>
              <a:ext uri="{FF2B5EF4-FFF2-40B4-BE49-F238E27FC236}">
                <a16:creationId xmlns:a16="http://schemas.microsoft.com/office/drawing/2014/main" id="{659A679E-8DBB-77FD-BE46-5E6F9FDD0ADD}"/>
              </a:ext>
            </a:extLst>
          </p:cNvPr>
          <p:cNvSpPr/>
          <p:nvPr/>
        </p:nvSpPr>
        <p:spPr>
          <a:xfrm>
            <a:off x="3541545" y="2405575"/>
            <a:ext cx="520505" cy="548640"/>
          </a:xfrm>
          <a:prstGeom prst="rect">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latin typeface="Times New Roman" panose="02020603050405020304" pitchFamily="18" charset="0"/>
                <a:cs typeface="Times New Roman" panose="02020603050405020304" pitchFamily="18" charset="0"/>
              </a:rPr>
              <a:t>2</a:t>
            </a:r>
          </a:p>
        </p:txBody>
      </p:sp>
      <p:sp>
        <p:nvSpPr>
          <p:cNvPr id="10" name="ZoneTexte 9">
            <a:extLst>
              <a:ext uri="{FF2B5EF4-FFF2-40B4-BE49-F238E27FC236}">
                <a16:creationId xmlns:a16="http://schemas.microsoft.com/office/drawing/2014/main" id="{AD59975A-E689-9431-9F71-3A17176A2F3D}"/>
              </a:ext>
            </a:extLst>
          </p:cNvPr>
          <p:cNvSpPr txBox="1"/>
          <p:nvPr/>
        </p:nvSpPr>
        <p:spPr>
          <a:xfrm>
            <a:off x="4185145" y="2222696"/>
            <a:ext cx="2556795" cy="1477328"/>
          </a:xfrm>
          <a:prstGeom prst="rect">
            <a:avLst/>
          </a:prstGeom>
          <a:noFill/>
        </p:spPr>
        <p:txBody>
          <a:bodyPr wrap="square" rtlCol="0">
            <a:spAutoFit/>
          </a:bodyPr>
          <a:lstStyle/>
          <a:p>
            <a:r>
              <a:rPr lang="fr-FR" b="1" dirty="0">
                <a:latin typeface="Times New Roman" panose="02020603050405020304" pitchFamily="18" charset="0"/>
                <a:cs typeface="Times New Roman" panose="02020603050405020304" pitchFamily="18" charset="0"/>
              </a:rPr>
              <a:t>Presentation of UCF</a:t>
            </a:r>
          </a:p>
          <a:p>
            <a:r>
              <a:rPr lang="en-US" dirty="0"/>
              <a:t>The CUF is the Urban Commune of Fianarantsoa.</a:t>
            </a:r>
            <a:endParaRPr lang="fr-FR" dirty="0"/>
          </a:p>
          <a:p>
            <a:endParaRPr lang="fr-FR" dirty="0"/>
          </a:p>
        </p:txBody>
      </p:sp>
      <p:sp>
        <p:nvSpPr>
          <p:cNvPr id="11" name="Rectangle 10">
            <a:extLst>
              <a:ext uri="{FF2B5EF4-FFF2-40B4-BE49-F238E27FC236}">
                <a16:creationId xmlns:a16="http://schemas.microsoft.com/office/drawing/2014/main" id="{D687A591-AA70-1667-50AD-F0E62EAB2542}"/>
              </a:ext>
            </a:extLst>
          </p:cNvPr>
          <p:cNvSpPr/>
          <p:nvPr/>
        </p:nvSpPr>
        <p:spPr>
          <a:xfrm>
            <a:off x="2222696" y="4631819"/>
            <a:ext cx="520505" cy="548640"/>
          </a:xfrm>
          <a:prstGeom prst="rect">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latin typeface="Times New Roman" panose="02020603050405020304" pitchFamily="18" charset="0"/>
                <a:cs typeface="Times New Roman" panose="02020603050405020304" pitchFamily="18" charset="0"/>
              </a:rPr>
              <a:t>3</a:t>
            </a:r>
          </a:p>
        </p:txBody>
      </p:sp>
      <p:sp>
        <p:nvSpPr>
          <p:cNvPr id="12" name="ZoneTexte 11">
            <a:extLst>
              <a:ext uri="{FF2B5EF4-FFF2-40B4-BE49-F238E27FC236}">
                <a16:creationId xmlns:a16="http://schemas.microsoft.com/office/drawing/2014/main" id="{B5030C67-0F29-AA7A-A131-D08C83EFCD30}"/>
              </a:ext>
            </a:extLst>
          </p:cNvPr>
          <p:cNvSpPr txBox="1"/>
          <p:nvPr/>
        </p:nvSpPr>
        <p:spPr>
          <a:xfrm>
            <a:off x="3127724" y="4406906"/>
            <a:ext cx="2556795" cy="1200329"/>
          </a:xfrm>
          <a:prstGeom prst="rect">
            <a:avLst/>
          </a:prstGeom>
          <a:noFill/>
        </p:spPr>
        <p:txBody>
          <a:bodyPr wrap="square" rtlCol="0">
            <a:spAutoFit/>
          </a:bodyPr>
          <a:lstStyle/>
          <a:p>
            <a:r>
              <a:rPr lang="fr-FR" b="1" dirty="0">
                <a:latin typeface="Times New Roman" panose="02020603050405020304" pitchFamily="18" charset="0"/>
                <a:cs typeface="Times New Roman" panose="02020603050405020304" pitchFamily="18" charset="0"/>
              </a:rPr>
              <a:t>Projet description</a:t>
            </a:r>
          </a:p>
          <a:p>
            <a:r>
              <a:rPr lang="en-US" dirty="0"/>
              <a:t>The Objective and Features of the Application</a:t>
            </a:r>
            <a:endParaRPr lang="fr-FR" dirty="0"/>
          </a:p>
        </p:txBody>
      </p:sp>
      <p:pic>
        <p:nvPicPr>
          <p:cNvPr id="4" name="Image 3">
            <a:extLst>
              <a:ext uri="{FF2B5EF4-FFF2-40B4-BE49-F238E27FC236}">
                <a16:creationId xmlns:a16="http://schemas.microsoft.com/office/drawing/2014/main" id="{691A79AD-44F2-9765-CAEC-8B08FA3BE2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5036" y="0"/>
            <a:ext cx="5216492" cy="6858000"/>
          </a:xfrm>
          <a:prstGeom prst="rect">
            <a:avLst/>
          </a:prstGeom>
        </p:spPr>
      </p:pic>
    </p:spTree>
    <p:extLst>
      <p:ext uri="{BB962C8B-B14F-4D97-AF65-F5344CB8AC3E}">
        <p14:creationId xmlns:p14="http://schemas.microsoft.com/office/powerpoint/2010/main" val="3948301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6D18399D-920A-B85B-A694-71A629F93A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12191999" cy="1674055"/>
          </a:xfrm>
          <a:prstGeom prst="rect">
            <a:avLst/>
          </a:prstGeom>
        </p:spPr>
      </p:pic>
      <p:sp>
        <p:nvSpPr>
          <p:cNvPr id="9" name="ZoneTexte 8">
            <a:extLst>
              <a:ext uri="{FF2B5EF4-FFF2-40B4-BE49-F238E27FC236}">
                <a16:creationId xmlns:a16="http://schemas.microsoft.com/office/drawing/2014/main" id="{E0C36BF9-2A49-D1C3-ACEF-D37FE5842994}"/>
              </a:ext>
            </a:extLst>
          </p:cNvPr>
          <p:cNvSpPr txBox="1"/>
          <p:nvPr/>
        </p:nvSpPr>
        <p:spPr>
          <a:xfrm>
            <a:off x="334108" y="2185740"/>
            <a:ext cx="6098344" cy="523220"/>
          </a:xfrm>
          <a:prstGeom prst="rect">
            <a:avLst/>
          </a:prstGeom>
          <a:noFill/>
        </p:spPr>
        <p:txBody>
          <a:bodyPr wrap="square">
            <a:spAutoFit/>
          </a:bodyPr>
          <a:lstStyle/>
          <a:p>
            <a:r>
              <a:rPr lang="fr-FR" sz="2800" b="1" dirty="0">
                <a:latin typeface="Times New Roman" panose="02020603050405020304" pitchFamily="18" charset="0"/>
                <a:cs typeface="Times New Roman" panose="02020603050405020304" pitchFamily="18" charset="0"/>
              </a:rPr>
              <a:t>Presentation of ENI</a:t>
            </a:r>
          </a:p>
        </p:txBody>
      </p:sp>
      <p:sp>
        <p:nvSpPr>
          <p:cNvPr id="10" name="Rectangle 9">
            <a:extLst>
              <a:ext uri="{FF2B5EF4-FFF2-40B4-BE49-F238E27FC236}">
                <a16:creationId xmlns:a16="http://schemas.microsoft.com/office/drawing/2014/main" id="{E63771FD-FB94-64A9-5992-FB992DAD5664}"/>
              </a:ext>
            </a:extLst>
          </p:cNvPr>
          <p:cNvSpPr/>
          <p:nvPr/>
        </p:nvSpPr>
        <p:spPr>
          <a:xfrm>
            <a:off x="404446" y="2960993"/>
            <a:ext cx="4994031" cy="1382990"/>
          </a:xfrm>
          <a:prstGeom prst="rect">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 </a:t>
            </a:r>
          </a:p>
        </p:txBody>
      </p:sp>
      <p:sp>
        <p:nvSpPr>
          <p:cNvPr id="11" name="ZoneTexte 10">
            <a:extLst>
              <a:ext uri="{FF2B5EF4-FFF2-40B4-BE49-F238E27FC236}">
                <a16:creationId xmlns:a16="http://schemas.microsoft.com/office/drawing/2014/main" id="{04F04E41-ABDE-65CD-6D47-47A0F5F4B75F}"/>
              </a:ext>
            </a:extLst>
          </p:cNvPr>
          <p:cNvSpPr txBox="1"/>
          <p:nvPr/>
        </p:nvSpPr>
        <p:spPr>
          <a:xfrm>
            <a:off x="647114" y="3159091"/>
            <a:ext cx="4164037" cy="1446550"/>
          </a:xfrm>
          <a:prstGeom prst="rect">
            <a:avLst/>
          </a:prstGeom>
          <a:noFill/>
        </p:spPr>
        <p:txBody>
          <a:bodyPr wrap="square" rtlCol="0">
            <a:spAutoFit/>
          </a:bodyPr>
          <a:lstStyle/>
          <a:p>
            <a:r>
              <a:rPr lang="fr-FR" sz="3200" b="1" dirty="0">
                <a:latin typeface="Times New Roman" panose="02020603050405020304" pitchFamily="18" charset="0"/>
                <a:cs typeface="Times New Roman" panose="02020603050405020304" pitchFamily="18" charset="0"/>
              </a:rPr>
              <a:t>Creation</a:t>
            </a:r>
          </a:p>
          <a:p>
            <a:r>
              <a:rPr lang="en-US" dirty="0"/>
              <a:t>ENI was established in 1983</a:t>
            </a:r>
            <a:r>
              <a:rPr lang="fr-FR" dirty="0"/>
              <a:t>.</a:t>
            </a:r>
          </a:p>
          <a:p>
            <a:endParaRPr lang="fr-FR" dirty="0"/>
          </a:p>
          <a:p>
            <a:endParaRPr lang="fr-FR" dirty="0"/>
          </a:p>
        </p:txBody>
      </p:sp>
      <p:sp>
        <p:nvSpPr>
          <p:cNvPr id="12" name="Rectangle 11">
            <a:extLst>
              <a:ext uri="{FF2B5EF4-FFF2-40B4-BE49-F238E27FC236}">
                <a16:creationId xmlns:a16="http://schemas.microsoft.com/office/drawing/2014/main" id="{53188593-7499-1A0E-C82E-4A11A9B207EF}"/>
              </a:ext>
            </a:extLst>
          </p:cNvPr>
          <p:cNvSpPr/>
          <p:nvPr/>
        </p:nvSpPr>
        <p:spPr>
          <a:xfrm>
            <a:off x="6222608" y="2960993"/>
            <a:ext cx="4994031" cy="1382990"/>
          </a:xfrm>
          <a:prstGeom prst="rect">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 </a:t>
            </a:r>
          </a:p>
        </p:txBody>
      </p:sp>
      <p:sp>
        <p:nvSpPr>
          <p:cNvPr id="13" name="Rectangle 12">
            <a:extLst>
              <a:ext uri="{FF2B5EF4-FFF2-40B4-BE49-F238E27FC236}">
                <a16:creationId xmlns:a16="http://schemas.microsoft.com/office/drawing/2014/main" id="{C5BBE4E1-ED06-DFD1-FA72-EFFB070769F2}"/>
              </a:ext>
            </a:extLst>
          </p:cNvPr>
          <p:cNvSpPr/>
          <p:nvPr/>
        </p:nvSpPr>
        <p:spPr>
          <a:xfrm>
            <a:off x="404445" y="4970328"/>
            <a:ext cx="4994031" cy="1382990"/>
          </a:xfrm>
          <a:prstGeom prst="rect">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 </a:t>
            </a:r>
          </a:p>
        </p:txBody>
      </p:sp>
      <p:sp>
        <p:nvSpPr>
          <p:cNvPr id="14" name="Rectangle 13">
            <a:extLst>
              <a:ext uri="{FF2B5EF4-FFF2-40B4-BE49-F238E27FC236}">
                <a16:creationId xmlns:a16="http://schemas.microsoft.com/office/drawing/2014/main" id="{6344F71F-F608-4E6C-DC3E-942BACDB4E47}"/>
              </a:ext>
            </a:extLst>
          </p:cNvPr>
          <p:cNvSpPr/>
          <p:nvPr/>
        </p:nvSpPr>
        <p:spPr>
          <a:xfrm>
            <a:off x="6222608" y="4978739"/>
            <a:ext cx="4994031" cy="1382990"/>
          </a:xfrm>
          <a:prstGeom prst="rect">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 </a:t>
            </a:r>
          </a:p>
        </p:txBody>
      </p:sp>
      <p:sp>
        <p:nvSpPr>
          <p:cNvPr id="15" name="ZoneTexte 14">
            <a:extLst>
              <a:ext uri="{FF2B5EF4-FFF2-40B4-BE49-F238E27FC236}">
                <a16:creationId xmlns:a16="http://schemas.microsoft.com/office/drawing/2014/main" id="{1864CAA3-5FC1-12DB-C7E3-6EE140D5FBB9}"/>
              </a:ext>
            </a:extLst>
          </p:cNvPr>
          <p:cNvSpPr txBox="1"/>
          <p:nvPr/>
        </p:nvSpPr>
        <p:spPr>
          <a:xfrm>
            <a:off x="6637604" y="2960993"/>
            <a:ext cx="4405534" cy="1477328"/>
          </a:xfrm>
          <a:prstGeom prst="rect">
            <a:avLst/>
          </a:prstGeom>
          <a:noFill/>
        </p:spPr>
        <p:txBody>
          <a:bodyPr wrap="square" rtlCol="0">
            <a:spAutoFit/>
          </a:bodyPr>
          <a:lstStyle/>
          <a:p>
            <a:r>
              <a:rPr lang="fr-FR" sz="3200" b="1" dirty="0">
                <a:latin typeface="Times New Roman" panose="02020603050405020304" pitchFamily="18" charset="0"/>
                <a:cs typeface="Times New Roman" panose="02020603050405020304" pitchFamily="18" charset="0"/>
              </a:rPr>
              <a:t>Headquarter</a:t>
            </a:r>
          </a:p>
          <a:p>
            <a:r>
              <a:rPr lang="en-US" sz="2000" dirty="0"/>
              <a:t>Its headquarter is located in Tanambao, Fianarantsoa</a:t>
            </a:r>
            <a:endParaRPr lang="fr-FR" dirty="0">
              <a:latin typeface="Times New Roman" panose="02020603050405020304" pitchFamily="18" charset="0"/>
              <a:cs typeface="Times New Roman" panose="02020603050405020304" pitchFamily="18" charset="0"/>
            </a:endParaRPr>
          </a:p>
          <a:p>
            <a:endParaRPr lang="fr-FR" dirty="0">
              <a:latin typeface="Times New Roman" panose="02020603050405020304" pitchFamily="18" charset="0"/>
              <a:cs typeface="Times New Roman" panose="02020603050405020304" pitchFamily="18" charset="0"/>
            </a:endParaRPr>
          </a:p>
        </p:txBody>
      </p:sp>
      <p:sp>
        <p:nvSpPr>
          <p:cNvPr id="16" name="ZoneTexte 15">
            <a:extLst>
              <a:ext uri="{FF2B5EF4-FFF2-40B4-BE49-F238E27FC236}">
                <a16:creationId xmlns:a16="http://schemas.microsoft.com/office/drawing/2014/main" id="{C5280551-6BA6-16F7-C081-271EC61A2A69}"/>
              </a:ext>
            </a:extLst>
          </p:cNvPr>
          <p:cNvSpPr txBox="1"/>
          <p:nvPr/>
        </p:nvSpPr>
        <p:spPr>
          <a:xfrm>
            <a:off x="647113" y="5077445"/>
            <a:ext cx="4164037" cy="1754326"/>
          </a:xfrm>
          <a:prstGeom prst="rect">
            <a:avLst/>
          </a:prstGeom>
          <a:noFill/>
        </p:spPr>
        <p:txBody>
          <a:bodyPr wrap="square" rtlCol="0">
            <a:spAutoFit/>
          </a:bodyPr>
          <a:lstStyle/>
          <a:p>
            <a:r>
              <a:rPr lang="fr-FR" sz="3200" b="1" dirty="0">
                <a:latin typeface="Times New Roman" panose="02020603050405020304" pitchFamily="18" charset="0"/>
                <a:cs typeface="Times New Roman" panose="02020603050405020304" pitchFamily="18" charset="0"/>
              </a:rPr>
              <a:t>Mission</a:t>
            </a:r>
          </a:p>
          <a:p>
            <a:r>
              <a:rPr lang="en-US" sz="2000" dirty="0"/>
              <a:t>ENI trains technicians and engineers in computer science.</a:t>
            </a:r>
            <a:endParaRPr lang="fr-FR" sz="2000" dirty="0">
              <a:latin typeface="Times New Roman" panose="02020603050405020304" pitchFamily="18" charset="0"/>
              <a:cs typeface="Times New Roman" panose="02020603050405020304" pitchFamily="18" charset="0"/>
            </a:endParaRPr>
          </a:p>
          <a:p>
            <a:endParaRPr lang="fr-FR" dirty="0"/>
          </a:p>
          <a:p>
            <a:endParaRPr lang="fr-FR" dirty="0"/>
          </a:p>
        </p:txBody>
      </p:sp>
      <p:sp>
        <p:nvSpPr>
          <p:cNvPr id="17" name="ZoneTexte 16">
            <a:extLst>
              <a:ext uri="{FF2B5EF4-FFF2-40B4-BE49-F238E27FC236}">
                <a16:creationId xmlns:a16="http://schemas.microsoft.com/office/drawing/2014/main" id="{21EDFFBC-0460-04F2-1875-8FD20FE38695}"/>
              </a:ext>
            </a:extLst>
          </p:cNvPr>
          <p:cNvSpPr txBox="1"/>
          <p:nvPr/>
        </p:nvSpPr>
        <p:spPr>
          <a:xfrm>
            <a:off x="6637604" y="5034018"/>
            <a:ext cx="4405534" cy="1415772"/>
          </a:xfrm>
          <a:prstGeom prst="rect">
            <a:avLst/>
          </a:prstGeom>
          <a:noFill/>
        </p:spPr>
        <p:txBody>
          <a:bodyPr wrap="square" rtlCol="0">
            <a:spAutoFit/>
          </a:bodyPr>
          <a:lstStyle/>
          <a:p>
            <a:r>
              <a:rPr lang="fr-FR" sz="2800" b="1" dirty="0">
                <a:latin typeface="Times New Roman" panose="02020603050405020304" pitchFamily="18" charset="0"/>
                <a:cs typeface="Times New Roman" panose="02020603050405020304" pitchFamily="18" charset="0"/>
              </a:rPr>
              <a:t>Program</a:t>
            </a:r>
          </a:p>
          <a:p>
            <a:r>
              <a:rPr lang="en-US" sz="2000" dirty="0"/>
              <a:t>ENI offers several specializations and study tracks.</a:t>
            </a:r>
            <a:endParaRPr lang="fr-FR" dirty="0"/>
          </a:p>
          <a:p>
            <a:endParaRPr lang="fr-FR" dirty="0"/>
          </a:p>
        </p:txBody>
      </p:sp>
    </p:spTree>
    <p:extLst>
      <p:ext uri="{BB962C8B-B14F-4D97-AF65-F5344CB8AC3E}">
        <p14:creationId xmlns:p14="http://schemas.microsoft.com/office/powerpoint/2010/main" val="331848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0E8174B7-5F47-0ED5-B211-5173480BA7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7397" y="0"/>
            <a:ext cx="4004604" cy="6858000"/>
          </a:xfrm>
          <a:prstGeom prst="rect">
            <a:avLst/>
          </a:prstGeom>
        </p:spPr>
      </p:pic>
      <p:sp>
        <p:nvSpPr>
          <p:cNvPr id="7" name="ZoneTexte 6">
            <a:extLst>
              <a:ext uri="{FF2B5EF4-FFF2-40B4-BE49-F238E27FC236}">
                <a16:creationId xmlns:a16="http://schemas.microsoft.com/office/drawing/2014/main" id="{0B95FDA0-E9DE-5FF0-4DCD-BBFD5E397623}"/>
              </a:ext>
            </a:extLst>
          </p:cNvPr>
          <p:cNvSpPr txBox="1"/>
          <p:nvPr/>
        </p:nvSpPr>
        <p:spPr>
          <a:xfrm>
            <a:off x="390378" y="274712"/>
            <a:ext cx="6098344" cy="1046440"/>
          </a:xfrm>
          <a:prstGeom prst="rect">
            <a:avLst/>
          </a:prstGeom>
          <a:noFill/>
        </p:spPr>
        <p:txBody>
          <a:bodyPr wrap="square">
            <a:spAutoFit/>
          </a:bodyPr>
          <a:lstStyle/>
          <a:p>
            <a:endParaRPr lang="fr-FR" dirty="0"/>
          </a:p>
          <a:p>
            <a:r>
              <a:rPr lang="fr-FR" sz="4400" b="1" dirty="0">
                <a:latin typeface="Times New Roman" panose="02020603050405020304" pitchFamily="18" charset="0"/>
                <a:cs typeface="Times New Roman" panose="02020603050405020304" pitchFamily="18" charset="0"/>
              </a:rPr>
              <a:t>Presentation of UCF</a:t>
            </a:r>
          </a:p>
        </p:txBody>
      </p:sp>
      <p:sp>
        <p:nvSpPr>
          <p:cNvPr id="8" name="Rectangle 7">
            <a:extLst>
              <a:ext uri="{FF2B5EF4-FFF2-40B4-BE49-F238E27FC236}">
                <a16:creationId xmlns:a16="http://schemas.microsoft.com/office/drawing/2014/main" id="{D7653AC7-6E42-1736-0FF7-2E79EEB362E9}"/>
              </a:ext>
            </a:extLst>
          </p:cNvPr>
          <p:cNvSpPr/>
          <p:nvPr/>
        </p:nvSpPr>
        <p:spPr>
          <a:xfrm>
            <a:off x="390378" y="2011680"/>
            <a:ext cx="520505" cy="548640"/>
          </a:xfrm>
          <a:prstGeom prst="rect">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latin typeface="Times New Roman" panose="02020603050405020304" pitchFamily="18" charset="0"/>
                <a:cs typeface="Times New Roman" panose="02020603050405020304" pitchFamily="18" charset="0"/>
              </a:rPr>
              <a:t>1</a:t>
            </a:r>
          </a:p>
        </p:txBody>
      </p:sp>
      <p:sp>
        <p:nvSpPr>
          <p:cNvPr id="9" name="ZoneTexte 8">
            <a:extLst>
              <a:ext uri="{FF2B5EF4-FFF2-40B4-BE49-F238E27FC236}">
                <a16:creationId xmlns:a16="http://schemas.microsoft.com/office/drawing/2014/main" id="{F84C2D47-A0B2-408D-9F38-D3A13105F5B4}"/>
              </a:ext>
            </a:extLst>
          </p:cNvPr>
          <p:cNvSpPr txBox="1"/>
          <p:nvPr/>
        </p:nvSpPr>
        <p:spPr>
          <a:xfrm>
            <a:off x="1048043" y="1683157"/>
            <a:ext cx="3242603" cy="1938992"/>
          </a:xfrm>
          <a:prstGeom prst="rect">
            <a:avLst/>
          </a:prstGeom>
          <a:noFill/>
        </p:spPr>
        <p:txBody>
          <a:bodyPr wrap="square" rtlCol="0">
            <a:spAutoFit/>
          </a:bodyPr>
          <a:lstStyle/>
          <a:p>
            <a:pPr>
              <a:lnSpc>
                <a:spcPct val="150000"/>
              </a:lnSpc>
            </a:pPr>
            <a:r>
              <a:rPr lang="fr-FR" sz="2800" b="1" dirty="0">
                <a:latin typeface="Times New Roman" panose="02020603050405020304" pitchFamily="18" charset="0"/>
                <a:cs typeface="Times New Roman" panose="02020603050405020304" pitchFamily="18" charset="0"/>
              </a:rPr>
              <a:t>Creation</a:t>
            </a:r>
          </a:p>
          <a:p>
            <a:pPr>
              <a:lnSpc>
                <a:spcPct val="150000"/>
              </a:lnSpc>
            </a:pPr>
            <a:r>
              <a:rPr lang="fr-FR" sz="2000" dirty="0">
                <a:latin typeface="Times New Roman" panose="02020603050405020304" pitchFamily="18" charset="0"/>
                <a:cs typeface="Times New Roman" panose="02020603050405020304" pitchFamily="18" charset="0"/>
              </a:rPr>
              <a:t>UCF </a:t>
            </a:r>
            <a:r>
              <a:rPr lang="en-US" sz="2000" dirty="0"/>
              <a:t>was established in </a:t>
            </a:r>
            <a:r>
              <a:rPr lang="fr-FR" sz="2000" dirty="0">
                <a:latin typeface="Times New Roman" panose="02020603050405020304" pitchFamily="18" charset="0"/>
                <a:cs typeface="Times New Roman" panose="02020603050405020304" pitchFamily="18" charset="0"/>
              </a:rPr>
              <a:t>1959.</a:t>
            </a:r>
          </a:p>
          <a:p>
            <a:endParaRPr lang="fr-FR" dirty="0"/>
          </a:p>
        </p:txBody>
      </p:sp>
      <p:sp>
        <p:nvSpPr>
          <p:cNvPr id="10" name="Rectangle 9">
            <a:extLst>
              <a:ext uri="{FF2B5EF4-FFF2-40B4-BE49-F238E27FC236}">
                <a16:creationId xmlns:a16="http://schemas.microsoft.com/office/drawing/2014/main" id="{1C1B8C94-128B-D5DB-95E4-5494D5869947}"/>
              </a:ext>
            </a:extLst>
          </p:cNvPr>
          <p:cNvSpPr/>
          <p:nvPr/>
        </p:nvSpPr>
        <p:spPr>
          <a:xfrm>
            <a:off x="4547381" y="2011680"/>
            <a:ext cx="520505" cy="548640"/>
          </a:xfrm>
          <a:prstGeom prst="rect">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latin typeface="Times New Roman" panose="02020603050405020304" pitchFamily="18" charset="0"/>
                <a:cs typeface="Times New Roman" panose="02020603050405020304" pitchFamily="18" charset="0"/>
              </a:rPr>
              <a:t>2</a:t>
            </a:r>
          </a:p>
        </p:txBody>
      </p:sp>
      <p:sp>
        <p:nvSpPr>
          <p:cNvPr id="11" name="ZoneTexte 10">
            <a:extLst>
              <a:ext uri="{FF2B5EF4-FFF2-40B4-BE49-F238E27FC236}">
                <a16:creationId xmlns:a16="http://schemas.microsoft.com/office/drawing/2014/main" id="{DD561F66-7055-E283-B69D-E5CAEA9BD72D}"/>
              </a:ext>
            </a:extLst>
          </p:cNvPr>
          <p:cNvSpPr txBox="1"/>
          <p:nvPr/>
        </p:nvSpPr>
        <p:spPr>
          <a:xfrm>
            <a:off x="5324621" y="1683157"/>
            <a:ext cx="3242603" cy="2400657"/>
          </a:xfrm>
          <a:prstGeom prst="rect">
            <a:avLst/>
          </a:prstGeom>
          <a:noFill/>
        </p:spPr>
        <p:txBody>
          <a:bodyPr wrap="square" rtlCol="0">
            <a:spAutoFit/>
          </a:bodyPr>
          <a:lstStyle/>
          <a:p>
            <a:pPr>
              <a:lnSpc>
                <a:spcPct val="150000"/>
              </a:lnSpc>
            </a:pPr>
            <a:r>
              <a:rPr lang="fr-FR" sz="2800" b="1" dirty="0">
                <a:latin typeface="Times New Roman" panose="02020603050405020304" pitchFamily="18" charset="0"/>
                <a:cs typeface="Times New Roman" panose="02020603050405020304" pitchFamily="18" charset="0"/>
              </a:rPr>
              <a:t>Headquarter</a:t>
            </a:r>
          </a:p>
          <a:p>
            <a:pPr>
              <a:lnSpc>
                <a:spcPct val="150000"/>
              </a:lnSpc>
            </a:pPr>
            <a:r>
              <a:rPr lang="en-US" sz="2000" dirty="0"/>
              <a:t>Its headquarter is located in </a:t>
            </a:r>
            <a:r>
              <a:rPr lang="fr-FR" sz="2000" dirty="0" err="1"/>
              <a:t>Tsianolondroa</a:t>
            </a:r>
            <a:r>
              <a:rPr lang="fr-FR" sz="2000" dirty="0"/>
              <a:t> Fianarantsoa.</a:t>
            </a:r>
          </a:p>
          <a:p>
            <a:pPr>
              <a:lnSpc>
                <a:spcPct val="150000"/>
              </a:lnSpc>
            </a:pPr>
            <a:endParaRPr lang="fr-FR" sz="2000" dirty="0">
              <a:latin typeface="Times New Roman" panose="02020603050405020304" pitchFamily="18" charset="0"/>
              <a:cs typeface="Times New Roman" panose="02020603050405020304" pitchFamily="18" charset="0"/>
            </a:endParaRPr>
          </a:p>
          <a:p>
            <a:endParaRPr lang="fr-FR" dirty="0"/>
          </a:p>
        </p:txBody>
      </p:sp>
      <p:sp>
        <p:nvSpPr>
          <p:cNvPr id="12" name="Rectangle 11">
            <a:extLst>
              <a:ext uri="{FF2B5EF4-FFF2-40B4-BE49-F238E27FC236}">
                <a16:creationId xmlns:a16="http://schemas.microsoft.com/office/drawing/2014/main" id="{203C9E89-FBB7-B339-27F3-0827265B0E87}"/>
              </a:ext>
            </a:extLst>
          </p:cNvPr>
          <p:cNvSpPr/>
          <p:nvPr/>
        </p:nvSpPr>
        <p:spPr>
          <a:xfrm>
            <a:off x="1439591" y="4081469"/>
            <a:ext cx="520505" cy="548640"/>
          </a:xfrm>
          <a:prstGeom prst="rect">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latin typeface="Times New Roman" panose="02020603050405020304" pitchFamily="18" charset="0"/>
                <a:cs typeface="Times New Roman" panose="02020603050405020304" pitchFamily="18" charset="0"/>
              </a:rPr>
              <a:t>3</a:t>
            </a:r>
          </a:p>
        </p:txBody>
      </p:sp>
      <p:sp>
        <p:nvSpPr>
          <p:cNvPr id="13" name="ZoneTexte 12">
            <a:extLst>
              <a:ext uri="{FF2B5EF4-FFF2-40B4-BE49-F238E27FC236}">
                <a16:creationId xmlns:a16="http://schemas.microsoft.com/office/drawing/2014/main" id="{821B6C07-AAD8-E19C-5509-0F64A0050278}"/>
              </a:ext>
            </a:extLst>
          </p:cNvPr>
          <p:cNvSpPr txBox="1"/>
          <p:nvPr/>
        </p:nvSpPr>
        <p:spPr>
          <a:xfrm>
            <a:off x="2614244" y="3697515"/>
            <a:ext cx="5573153" cy="1938992"/>
          </a:xfrm>
          <a:prstGeom prst="rect">
            <a:avLst/>
          </a:prstGeom>
          <a:noFill/>
        </p:spPr>
        <p:txBody>
          <a:bodyPr wrap="square" rtlCol="0">
            <a:spAutoFit/>
          </a:bodyPr>
          <a:lstStyle/>
          <a:p>
            <a:pPr>
              <a:lnSpc>
                <a:spcPct val="150000"/>
              </a:lnSpc>
            </a:pPr>
            <a:r>
              <a:rPr lang="fr-FR" sz="2800" b="1" dirty="0">
                <a:latin typeface="Times New Roman" panose="02020603050405020304" pitchFamily="18" charset="0"/>
                <a:cs typeface="Times New Roman" panose="02020603050405020304" pitchFamily="18" charset="0"/>
              </a:rPr>
              <a:t>Mission</a:t>
            </a:r>
          </a:p>
          <a:p>
            <a:pPr>
              <a:lnSpc>
                <a:spcPct val="150000"/>
              </a:lnSpc>
            </a:pPr>
            <a:r>
              <a:rPr lang="en-US" sz="2000" dirty="0"/>
              <a:t>The UCF handles the administrative and financial functions of the commune.</a:t>
            </a:r>
            <a:endParaRPr lang="fr-FR" sz="2000" dirty="0">
              <a:latin typeface="Times New Roman" panose="02020603050405020304" pitchFamily="18" charset="0"/>
              <a:cs typeface="Times New Roman" panose="02020603050405020304" pitchFamily="18" charset="0"/>
            </a:endParaRPr>
          </a:p>
          <a:p>
            <a:endParaRPr lang="fr-FR" dirty="0"/>
          </a:p>
        </p:txBody>
      </p:sp>
    </p:spTree>
    <p:extLst>
      <p:ext uri="{BB962C8B-B14F-4D97-AF65-F5344CB8AC3E}">
        <p14:creationId xmlns:p14="http://schemas.microsoft.com/office/powerpoint/2010/main" val="772246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E4AB24D8-1BE9-AD30-6B58-B6B944D48F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5341121" cy="6858000"/>
          </a:xfrm>
          <a:prstGeom prst="rect">
            <a:avLst/>
          </a:prstGeom>
        </p:spPr>
      </p:pic>
      <p:sp>
        <p:nvSpPr>
          <p:cNvPr id="5" name="ZoneTexte 4">
            <a:extLst>
              <a:ext uri="{FF2B5EF4-FFF2-40B4-BE49-F238E27FC236}">
                <a16:creationId xmlns:a16="http://schemas.microsoft.com/office/drawing/2014/main" id="{E9ED8B7F-9F5B-3D68-3A27-77C6B1F7710F}"/>
              </a:ext>
            </a:extLst>
          </p:cNvPr>
          <p:cNvSpPr txBox="1"/>
          <p:nvPr/>
        </p:nvSpPr>
        <p:spPr>
          <a:xfrm>
            <a:off x="5454746" y="283340"/>
            <a:ext cx="6098344" cy="523220"/>
          </a:xfrm>
          <a:prstGeom prst="rect">
            <a:avLst/>
          </a:prstGeom>
          <a:noFill/>
        </p:spPr>
        <p:txBody>
          <a:bodyPr wrap="square">
            <a:spAutoFit/>
          </a:bodyPr>
          <a:lstStyle/>
          <a:p>
            <a:r>
              <a:rPr lang="fr-FR" sz="2800" b="1" dirty="0">
                <a:latin typeface="Times New Roman" panose="02020603050405020304" pitchFamily="18" charset="0"/>
                <a:cs typeface="Times New Roman" panose="02020603050405020304" pitchFamily="18" charset="0"/>
              </a:rPr>
              <a:t>Description of the projet</a:t>
            </a:r>
          </a:p>
        </p:txBody>
      </p:sp>
      <p:sp>
        <p:nvSpPr>
          <p:cNvPr id="6" name="Flèche : chevron 5">
            <a:extLst>
              <a:ext uri="{FF2B5EF4-FFF2-40B4-BE49-F238E27FC236}">
                <a16:creationId xmlns:a16="http://schemas.microsoft.com/office/drawing/2014/main" id="{F76289EB-7359-F052-99DB-97DCBE0459C3}"/>
              </a:ext>
            </a:extLst>
          </p:cNvPr>
          <p:cNvSpPr/>
          <p:nvPr/>
        </p:nvSpPr>
        <p:spPr>
          <a:xfrm rot="5400000">
            <a:off x="5307220" y="1703506"/>
            <a:ext cx="967957" cy="422031"/>
          </a:xfrm>
          <a:prstGeom prst="chevron">
            <a:avLst/>
          </a:prstGeom>
          <a:solidFill>
            <a:schemeClr val="bg1">
              <a:lumMod val="7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7" name="ZoneTexte 6">
            <a:extLst>
              <a:ext uri="{FF2B5EF4-FFF2-40B4-BE49-F238E27FC236}">
                <a16:creationId xmlns:a16="http://schemas.microsoft.com/office/drawing/2014/main" id="{419CB2CC-BB73-2DFC-FA98-8556063187F3}"/>
              </a:ext>
            </a:extLst>
          </p:cNvPr>
          <p:cNvSpPr txBox="1"/>
          <p:nvPr/>
        </p:nvSpPr>
        <p:spPr>
          <a:xfrm>
            <a:off x="5598942" y="1750132"/>
            <a:ext cx="422032" cy="400110"/>
          </a:xfrm>
          <a:prstGeom prst="rect">
            <a:avLst/>
          </a:prstGeom>
          <a:noFill/>
        </p:spPr>
        <p:txBody>
          <a:bodyPr wrap="square" rtlCol="0">
            <a:spAutoFit/>
          </a:bodyPr>
          <a:lstStyle/>
          <a:p>
            <a:pPr algn="ctr"/>
            <a:r>
              <a:rPr lang="fr-FR" sz="2000" b="1" dirty="0">
                <a:solidFill>
                  <a:schemeClr val="bg1"/>
                </a:solidFill>
                <a:latin typeface="Times New Roman" panose="02020603050405020304" pitchFamily="18" charset="0"/>
                <a:cs typeface="Times New Roman" panose="02020603050405020304" pitchFamily="18" charset="0"/>
              </a:rPr>
              <a:t>1</a:t>
            </a:r>
          </a:p>
        </p:txBody>
      </p:sp>
      <p:sp>
        <p:nvSpPr>
          <p:cNvPr id="8" name="ZoneTexte 7">
            <a:extLst>
              <a:ext uri="{FF2B5EF4-FFF2-40B4-BE49-F238E27FC236}">
                <a16:creationId xmlns:a16="http://schemas.microsoft.com/office/drawing/2014/main" id="{2E8AFADA-8E17-8DB5-44D1-F518A737C6FC}"/>
              </a:ext>
            </a:extLst>
          </p:cNvPr>
          <p:cNvSpPr txBox="1"/>
          <p:nvPr/>
        </p:nvSpPr>
        <p:spPr>
          <a:xfrm>
            <a:off x="6386731" y="1372853"/>
            <a:ext cx="5341121" cy="1060290"/>
          </a:xfrm>
          <a:prstGeom prst="rect">
            <a:avLst/>
          </a:prstGeom>
          <a:noFill/>
        </p:spPr>
        <p:txBody>
          <a:bodyPr wrap="square" rtlCol="0">
            <a:spAutoFit/>
          </a:bodyPr>
          <a:lstStyle/>
          <a:p>
            <a:pPr>
              <a:lnSpc>
                <a:spcPct val="150000"/>
              </a:lnSpc>
            </a:pPr>
            <a:r>
              <a:rPr lang="fr-FR" sz="2400" b="1" dirty="0">
                <a:latin typeface="Times New Roman" panose="02020603050405020304" pitchFamily="18" charset="0"/>
                <a:cs typeface="Times New Roman" panose="02020603050405020304" pitchFamily="18" charset="0"/>
              </a:rPr>
              <a:t>Objective</a:t>
            </a:r>
          </a:p>
          <a:p>
            <a:pPr>
              <a:lnSpc>
                <a:spcPct val="150000"/>
              </a:lnSpc>
            </a:pPr>
            <a:r>
              <a:rPr lang="en-US" sz="2000" dirty="0"/>
              <a:t>To facilitate the work of the maintenance agent</a:t>
            </a:r>
            <a:endParaRPr lang="fr-FR" dirty="0"/>
          </a:p>
        </p:txBody>
      </p:sp>
      <p:sp>
        <p:nvSpPr>
          <p:cNvPr id="9" name="Flèche : chevron 8">
            <a:extLst>
              <a:ext uri="{FF2B5EF4-FFF2-40B4-BE49-F238E27FC236}">
                <a16:creationId xmlns:a16="http://schemas.microsoft.com/office/drawing/2014/main" id="{CD8D07AC-0088-FB7D-59FD-E8B4E5E5EDF0}"/>
              </a:ext>
            </a:extLst>
          </p:cNvPr>
          <p:cNvSpPr/>
          <p:nvPr/>
        </p:nvSpPr>
        <p:spPr>
          <a:xfrm rot="5400000">
            <a:off x="5307220" y="3036014"/>
            <a:ext cx="967957" cy="422031"/>
          </a:xfrm>
          <a:prstGeom prst="chevron">
            <a:avLst/>
          </a:prstGeom>
          <a:solidFill>
            <a:schemeClr val="bg1">
              <a:lumMod val="7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10" name="ZoneTexte 9">
            <a:extLst>
              <a:ext uri="{FF2B5EF4-FFF2-40B4-BE49-F238E27FC236}">
                <a16:creationId xmlns:a16="http://schemas.microsoft.com/office/drawing/2014/main" id="{DF8564EA-C859-8AF7-06D6-46DE3678253A}"/>
              </a:ext>
            </a:extLst>
          </p:cNvPr>
          <p:cNvSpPr txBox="1"/>
          <p:nvPr/>
        </p:nvSpPr>
        <p:spPr>
          <a:xfrm>
            <a:off x="5594253" y="3046975"/>
            <a:ext cx="422032" cy="400110"/>
          </a:xfrm>
          <a:prstGeom prst="rect">
            <a:avLst/>
          </a:prstGeom>
          <a:noFill/>
        </p:spPr>
        <p:txBody>
          <a:bodyPr wrap="square" rtlCol="0">
            <a:spAutoFit/>
          </a:bodyPr>
          <a:lstStyle/>
          <a:p>
            <a:pPr algn="ctr"/>
            <a:r>
              <a:rPr lang="fr-FR" sz="2000" b="1" dirty="0">
                <a:solidFill>
                  <a:schemeClr val="bg1"/>
                </a:solidFill>
                <a:latin typeface="Times New Roman" panose="02020603050405020304" pitchFamily="18" charset="0"/>
                <a:cs typeface="Times New Roman" panose="02020603050405020304" pitchFamily="18" charset="0"/>
              </a:rPr>
              <a:t>2</a:t>
            </a:r>
          </a:p>
        </p:txBody>
      </p:sp>
      <p:sp>
        <p:nvSpPr>
          <p:cNvPr id="11" name="ZoneTexte 10">
            <a:extLst>
              <a:ext uri="{FF2B5EF4-FFF2-40B4-BE49-F238E27FC236}">
                <a16:creationId xmlns:a16="http://schemas.microsoft.com/office/drawing/2014/main" id="{EA89E3FE-6478-30D9-CBAD-5AA1E212FEF0}"/>
              </a:ext>
            </a:extLst>
          </p:cNvPr>
          <p:cNvSpPr txBox="1"/>
          <p:nvPr/>
        </p:nvSpPr>
        <p:spPr>
          <a:xfrm>
            <a:off x="6386731" y="2583380"/>
            <a:ext cx="5166359" cy="1384995"/>
          </a:xfrm>
          <a:prstGeom prst="rect">
            <a:avLst/>
          </a:prstGeom>
          <a:noFill/>
        </p:spPr>
        <p:txBody>
          <a:bodyPr wrap="square" rtlCol="0">
            <a:spAutoFit/>
          </a:bodyPr>
          <a:lstStyle/>
          <a:p>
            <a:pPr>
              <a:lnSpc>
                <a:spcPct val="150000"/>
              </a:lnSpc>
            </a:pPr>
            <a:r>
              <a:rPr lang="fr-FR" sz="2400" b="1" dirty="0">
                <a:latin typeface="Times New Roman" panose="02020603050405020304" pitchFamily="18" charset="0"/>
                <a:cs typeface="Times New Roman" panose="02020603050405020304" pitchFamily="18" charset="0"/>
              </a:rPr>
              <a:t>Features</a:t>
            </a:r>
          </a:p>
          <a:p>
            <a:pPr>
              <a:lnSpc>
                <a:spcPct val="150000"/>
              </a:lnSpc>
            </a:pPr>
            <a:r>
              <a:rPr lang="fr-FR" sz="2000" dirty="0">
                <a:latin typeface="Times New Roman" panose="02020603050405020304" pitchFamily="18" charset="0"/>
                <a:cs typeface="Times New Roman" panose="02020603050405020304" pitchFamily="18" charset="0"/>
              </a:rPr>
              <a:t> - Data management.</a:t>
            </a:r>
          </a:p>
          <a:p>
            <a:endParaRPr lang="fr-FR" b="1" dirty="0"/>
          </a:p>
        </p:txBody>
      </p:sp>
      <p:sp>
        <p:nvSpPr>
          <p:cNvPr id="14" name="ZoneTexte 13">
            <a:extLst>
              <a:ext uri="{FF2B5EF4-FFF2-40B4-BE49-F238E27FC236}">
                <a16:creationId xmlns:a16="http://schemas.microsoft.com/office/drawing/2014/main" id="{F7232E7D-EC54-AE60-AFEC-853356B8041F}"/>
              </a:ext>
            </a:extLst>
          </p:cNvPr>
          <p:cNvSpPr txBox="1"/>
          <p:nvPr/>
        </p:nvSpPr>
        <p:spPr>
          <a:xfrm>
            <a:off x="6386729" y="3821149"/>
            <a:ext cx="5166359" cy="1292662"/>
          </a:xfrm>
          <a:prstGeom prst="rect">
            <a:avLst/>
          </a:prstGeom>
          <a:noFill/>
        </p:spPr>
        <p:txBody>
          <a:bodyPr wrap="square" rtlCol="0">
            <a:spAutoFit/>
          </a:bodyPr>
          <a:lstStyle/>
          <a:p>
            <a:pPr>
              <a:lnSpc>
                <a:spcPct val="150000"/>
              </a:lnSpc>
            </a:pPr>
            <a:r>
              <a:rPr lang="fr-FR" dirty="0">
                <a:latin typeface="Times New Roman" panose="02020603050405020304" pitchFamily="18" charset="0"/>
                <a:cs typeface="Times New Roman" panose="02020603050405020304" pitchFamily="18" charset="0"/>
              </a:rPr>
              <a:t> - </a:t>
            </a:r>
            <a:r>
              <a:rPr lang="fr-FR" sz="2000" dirty="0">
                <a:latin typeface="Times New Roman" panose="02020603050405020304" pitchFamily="18" charset="0"/>
                <a:cs typeface="Times New Roman" panose="02020603050405020304" pitchFamily="18" charset="0"/>
              </a:rPr>
              <a:t>Maintenance history.</a:t>
            </a:r>
          </a:p>
          <a:p>
            <a:pPr>
              <a:lnSpc>
                <a:spcPct val="150000"/>
              </a:lnSpc>
            </a:pPr>
            <a:r>
              <a:rPr lang="fr-FR" sz="2000" dirty="0">
                <a:latin typeface="Times New Roman" panose="02020603050405020304" pitchFamily="18" charset="0"/>
                <a:cs typeface="Times New Roman" panose="02020603050405020304" pitchFamily="18" charset="0"/>
              </a:rPr>
              <a:t> - PDF printing of history records.</a:t>
            </a:r>
          </a:p>
          <a:p>
            <a:endParaRPr lang="fr-FR" b="1" dirty="0"/>
          </a:p>
        </p:txBody>
      </p:sp>
      <p:sp>
        <p:nvSpPr>
          <p:cNvPr id="17" name="ZoneTexte 16">
            <a:extLst>
              <a:ext uri="{FF2B5EF4-FFF2-40B4-BE49-F238E27FC236}">
                <a16:creationId xmlns:a16="http://schemas.microsoft.com/office/drawing/2014/main" id="{584738CD-FBC7-2FE4-C0AA-A3A4A51C95F0}"/>
              </a:ext>
            </a:extLst>
          </p:cNvPr>
          <p:cNvSpPr txBox="1"/>
          <p:nvPr/>
        </p:nvSpPr>
        <p:spPr>
          <a:xfrm>
            <a:off x="6386729" y="4994235"/>
            <a:ext cx="5166359" cy="1292662"/>
          </a:xfrm>
          <a:prstGeom prst="rect">
            <a:avLst/>
          </a:prstGeom>
          <a:noFill/>
        </p:spPr>
        <p:txBody>
          <a:bodyPr wrap="square" rtlCol="0">
            <a:spAutoFit/>
          </a:bodyPr>
          <a:lstStyle/>
          <a:p>
            <a:pPr>
              <a:lnSpc>
                <a:spcPct val="150000"/>
              </a:lnSpc>
            </a:pPr>
            <a:r>
              <a:rPr lang="fr-FR" sz="2000" dirty="0">
                <a:latin typeface="Times New Roman" panose="02020603050405020304" pitchFamily="18" charset="0"/>
                <a:cs typeface="Times New Roman" panose="02020603050405020304" pitchFamily="18" charset="0"/>
              </a:rPr>
              <a:t> - Dashboard</a:t>
            </a:r>
          </a:p>
          <a:p>
            <a:pPr>
              <a:lnSpc>
                <a:spcPct val="150000"/>
              </a:lnSpc>
            </a:pPr>
            <a:r>
              <a:rPr lang="fr-FR" sz="2000" dirty="0">
                <a:latin typeface="Times New Roman" panose="02020603050405020304" pitchFamily="18" charset="0"/>
                <a:cs typeface="Times New Roman" panose="02020603050405020304" pitchFamily="18" charset="0"/>
              </a:rPr>
              <a:t> - Sending mails to </a:t>
            </a:r>
            <a:r>
              <a:rPr lang="fr-FR" sz="2000" dirty="0" err="1">
                <a:latin typeface="Times New Roman" panose="02020603050405020304" pitchFamily="18" charset="0"/>
                <a:cs typeface="Times New Roman" panose="02020603050405020304" pitchFamily="18" charset="0"/>
              </a:rPr>
              <a:t>technicians</a:t>
            </a:r>
            <a:r>
              <a:rPr lang="fr-FR" dirty="0">
                <a:latin typeface="Times New Roman" panose="02020603050405020304" pitchFamily="18" charset="0"/>
                <a:cs typeface="Times New Roman" panose="02020603050405020304" pitchFamily="18" charset="0"/>
              </a:rPr>
              <a:t>.</a:t>
            </a:r>
          </a:p>
          <a:p>
            <a:endParaRPr lang="fr-FR" b="1" dirty="0"/>
          </a:p>
        </p:txBody>
      </p:sp>
    </p:spTree>
    <p:extLst>
      <p:ext uri="{BB962C8B-B14F-4D97-AF65-F5344CB8AC3E}">
        <p14:creationId xmlns:p14="http://schemas.microsoft.com/office/powerpoint/2010/main" val="1467702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43DFF734-C5CC-7623-8A2C-8F060501CCC0}"/>
              </a:ext>
            </a:extLst>
          </p:cNvPr>
          <p:cNvSpPr txBox="1"/>
          <p:nvPr/>
        </p:nvSpPr>
        <p:spPr>
          <a:xfrm>
            <a:off x="5454747" y="321771"/>
            <a:ext cx="6098344" cy="1077218"/>
          </a:xfrm>
          <a:prstGeom prst="rect">
            <a:avLst/>
          </a:prstGeom>
          <a:noFill/>
        </p:spPr>
        <p:txBody>
          <a:bodyPr wrap="square">
            <a:spAutoFit/>
          </a:bodyPr>
          <a:lstStyle/>
          <a:p>
            <a:r>
              <a:rPr lang="fr-FR" sz="3200" b="1" dirty="0">
                <a:latin typeface="Times New Roman" panose="02020603050405020304" pitchFamily="18" charset="0"/>
                <a:cs typeface="Times New Roman" panose="02020603050405020304" pitchFamily="18" charset="0"/>
              </a:rPr>
              <a:t>Part II : Analysis and design</a:t>
            </a:r>
          </a:p>
          <a:p>
            <a:endParaRPr lang="fr-FR" sz="3200" b="1" dirty="0">
              <a:latin typeface="Times New Roman" panose="02020603050405020304" pitchFamily="18" charset="0"/>
              <a:cs typeface="Times New Roman" panose="02020603050405020304" pitchFamily="18" charset="0"/>
            </a:endParaRPr>
          </a:p>
        </p:txBody>
      </p:sp>
      <p:sp>
        <p:nvSpPr>
          <p:cNvPr id="5" name="ZoneTexte 4">
            <a:extLst>
              <a:ext uri="{FF2B5EF4-FFF2-40B4-BE49-F238E27FC236}">
                <a16:creationId xmlns:a16="http://schemas.microsoft.com/office/drawing/2014/main" id="{41B4322B-1849-4DB3-B386-C638FFC40BA6}"/>
              </a:ext>
            </a:extLst>
          </p:cNvPr>
          <p:cNvSpPr txBox="1"/>
          <p:nvPr/>
        </p:nvSpPr>
        <p:spPr>
          <a:xfrm>
            <a:off x="5669279" y="1446628"/>
            <a:ext cx="2433711" cy="1569660"/>
          </a:xfrm>
          <a:prstGeom prst="rect">
            <a:avLst/>
          </a:prstGeom>
          <a:noFill/>
        </p:spPr>
        <p:txBody>
          <a:bodyPr wrap="square" rtlCol="0">
            <a:spAutoFit/>
          </a:bodyPr>
          <a:lstStyle/>
          <a:p>
            <a:endParaRPr lang="fr-FR" sz="2000" b="1" dirty="0">
              <a:latin typeface="Times New Roman" panose="02020603050405020304" pitchFamily="18" charset="0"/>
              <a:cs typeface="Times New Roman" panose="02020603050405020304" pitchFamily="18" charset="0"/>
            </a:endParaRPr>
          </a:p>
          <a:p>
            <a:r>
              <a:rPr lang="fr-FR" sz="2000" b="1" dirty="0">
                <a:latin typeface="Times New Roman" panose="02020603050405020304" pitchFamily="18" charset="0"/>
                <a:cs typeface="Times New Roman" panose="02020603050405020304" pitchFamily="18" charset="0"/>
              </a:rPr>
              <a:t>Existing system study</a:t>
            </a:r>
          </a:p>
          <a:p>
            <a:r>
              <a:rPr lang="fr-FR" dirty="0"/>
              <a:t>Understanding current maintenance processes</a:t>
            </a:r>
          </a:p>
        </p:txBody>
      </p:sp>
      <p:sp>
        <p:nvSpPr>
          <p:cNvPr id="6" name="ZoneTexte 5">
            <a:extLst>
              <a:ext uri="{FF2B5EF4-FFF2-40B4-BE49-F238E27FC236}">
                <a16:creationId xmlns:a16="http://schemas.microsoft.com/office/drawing/2014/main" id="{0AF1EF0F-E552-745A-E71A-040EDF7B0C29}"/>
              </a:ext>
            </a:extLst>
          </p:cNvPr>
          <p:cNvSpPr txBox="1"/>
          <p:nvPr/>
        </p:nvSpPr>
        <p:spPr>
          <a:xfrm>
            <a:off x="8832165" y="1460696"/>
            <a:ext cx="2433711" cy="1600438"/>
          </a:xfrm>
          <a:prstGeom prst="rect">
            <a:avLst/>
          </a:prstGeom>
          <a:noFill/>
        </p:spPr>
        <p:txBody>
          <a:bodyPr wrap="square" rtlCol="0">
            <a:spAutoFit/>
          </a:bodyPr>
          <a:lstStyle/>
          <a:p>
            <a:endParaRPr lang="fr-FR" sz="2000" b="1" dirty="0">
              <a:latin typeface="Times New Roman" panose="02020603050405020304" pitchFamily="18" charset="0"/>
              <a:cs typeface="Times New Roman" panose="02020603050405020304" pitchFamily="18" charset="0"/>
            </a:endParaRPr>
          </a:p>
          <a:p>
            <a:r>
              <a:rPr lang="fr-FR" sz="2000" b="1" dirty="0">
                <a:latin typeface="Times New Roman" panose="02020603050405020304" pitchFamily="18" charset="0"/>
                <a:cs typeface="Times New Roman" panose="02020603050405020304" pitchFamily="18" charset="0"/>
              </a:rPr>
              <a:t>Modeling</a:t>
            </a:r>
          </a:p>
          <a:p>
            <a:r>
              <a:rPr lang="fr-FR" sz="2000" dirty="0">
                <a:latin typeface="Times New Roman" panose="02020603050405020304" pitchFamily="18" charset="0"/>
                <a:cs typeface="Times New Roman" panose="02020603050405020304" pitchFamily="18" charset="0"/>
              </a:rPr>
              <a:t>R</a:t>
            </a:r>
            <a:r>
              <a:rPr lang="en-US" sz="2000" dirty="0"/>
              <a:t>epresentation of data and processes,</a:t>
            </a:r>
            <a:endParaRPr lang="fr-FR" dirty="0"/>
          </a:p>
          <a:p>
            <a:endParaRPr lang="fr-FR" dirty="0"/>
          </a:p>
        </p:txBody>
      </p:sp>
      <p:sp>
        <p:nvSpPr>
          <p:cNvPr id="7" name="ZoneTexte 6">
            <a:extLst>
              <a:ext uri="{FF2B5EF4-FFF2-40B4-BE49-F238E27FC236}">
                <a16:creationId xmlns:a16="http://schemas.microsoft.com/office/drawing/2014/main" id="{709D4436-025A-D8B1-FD22-F5F66FE63CC4}"/>
              </a:ext>
            </a:extLst>
          </p:cNvPr>
          <p:cNvSpPr txBox="1"/>
          <p:nvPr/>
        </p:nvSpPr>
        <p:spPr>
          <a:xfrm>
            <a:off x="5556737" y="4358640"/>
            <a:ext cx="2433711" cy="954107"/>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Solutions</a:t>
            </a:r>
          </a:p>
          <a:p>
            <a:r>
              <a:rPr lang="en-US" dirty="0"/>
              <a:t>Proposed solutions to address the problems</a:t>
            </a:r>
            <a:endParaRPr lang="fr-FR" dirty="0"/>
          </a:p>
        </p:txBody>
      </p:sp>
      <p:sp>
        <p:nvSpPr>
          <p:cNvPr id="8" name="ZoneTexte 7">
            <a:extLst>
              <a:ext uri="{FF2B5EF4-FFF2-40B4-BE49-F238E27FC236}">
                <a16:creationId xmlns:a16="http://schemas.microsoft.com/office/drawing/2014/main" id="{0C9BBF29-65D0-7D87-205F-533F313D71E2}"/>
              </a:ext>
            </a:extLst>
          </p:cNvPr>
          <p:cNvSpPr txBox="1"/>
          <p:nvPr/>
        </p:nvSpPr>
        <p:spPr>
          <a:xfrm>
            <a:off x="8832165" y="4358640"/>
            <a:ext cx="2433711" cy="1538883"/>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Methodology and Tools</a:t>
            </a:r>
          </a:p>
          <a:p>
            <a:r>
              <a:rPr lang="fr-FR" dirty="0"/>
              <a:t>M</a:t>
            </a:r>
            <a:r>
              <a:rPr lang="en-US" dirty="0"/>
              <a:t>ethodology and tools for application development.</a:t>
            </a:r>
            <a:endParaRPr lang="fr-FR" dirty="0"/>
          </a:p>
        </p:txBody>
      </p:sp>
      <p:pic>
        <p:nvPicPr>
          <p:cNvPr id="10" name="Image 9">
            <a:extLst>
              <a:ext uri="{FF2B5EF4-FFF2-40B4-BE49-F238E27FC236}">
                <a16:creationId xmlns:a16="http://schemas.microsoft.com/office/drawing/2014/main" id="{8A17B158-9CA7-FE78-EA18-11F97C7488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9279" y="1090984"/>
            <a:ext cx="634921" cy="634921"/>
          </a:xfrm>
          <a:prstGeom prst="rect">
            <a:avLst/>
          </a:prstGeom>
        </p:spPr>
      </p:pic>
      <p:pic>
        <p:nvPicPr>
          <p:cNvPr id="14" name="Image 13">
            <a:extLst>
              <a:ext uri="{FF2B5EF4-FFF2-40B4-BE49-F238E27FC236}">
                <a16:creationId xmlns:a16="http://schemas.microsoft.com/office/drawing/2014/main" id="{D4C5A14A-7787-9E2C-E37E-DC06560F07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48341" y="3679263"/>
            <a:ext cx="690061" cy="690061"/>
          </a:xfrm>
          <a:prstGeom prst="rect">
            <a:avLst/>
          </a:prstGeom>
        </p:spPr>
      </p:pic>
      <p:pic>
        <p:nvPicPr>
          <p:cNvPr id="16" name="Image 15">
            <a:extLst>
              <a:ext uri="{FF2B5EF4-FFF2-40B4-BE49-F238E27FC236}">
                <a16:creationId xmlns:a16="http://schemas.microsoft.com/office/drawing/2014/main" id="{A8949B61-29A6-7A3C-95E9-007713DDBDD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33307" y="1233448"/>
            <a:ext cx="638864" cy="492457"/>
          </a:xfrm>
          <a:prstGeom prst="rect">
            <a:avLst/>
          </a:prstGeom>
        </p:spPr>
      </p:pic>
      <p:pic>
        <p:nvPicPr>
          <p:cNvPr id="9" name="Image 8">
            <a:extLst>
              <a:ext uri="{FF2B5EF4-FFF2-40B4-BE49-F238E27FC236}">
                <a16:creationId xmlns:a16="http://schemas.microsoft.com/office/drawing/2014/main" id="{0B36A1AC-A798-457A-F7C3-8A344FB6874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0"/>
            <a:ext cx="5340626" cy="6858000"/>
          </a:xfrm>
          <a:prstGeom prst="rect">
            <a:avLst/>
          </a:prstGeom>
        </p:spPr>
      </p:pic>
      <p:pic>
        <p:nvPicPr>
          <p:cNvPr id="3" name="Image 2">
            <a:extLst>
              <a:ext uri="{FF2B5EF4-FFF2-40B4-BE49-F238E27FC236}">
                <a16:creationId xmlns:a16="http://schemas.microsoft.com/office/drawing/2014/main" id="{8CBE4025-189E-8E85-CABA-C58BAB84120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01639" y="3556626"/>
            <a:ext cx="812698" cy="812698"/>
          </a:xfrm>
          <a:prstGeom prst="rect">
            <a:avLst/>
          </a:prstGeom>
        </p:spPr>
      </p:pic>
    </p:spTree>
    <p:extLst>
      <p:ext uri="{BB962C8B-B14F-4D97-AF65-F5344CB8AC3E}">
        <p14:creationId xmlns:p14="http://schemas.microsoft.com/office/powerpoint/2010/main" val="3785532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E286D147-2AD3-F4C5-5D8E-81E0832B3FD9}"/>
              </a:ext>
            </a:extLst>
          </p:cNvPr>
          <p:cNvSpPr txBox="1"/>
          <p:nvPr/>
        </p:nvSpPr>
        <p:spPr>
          <a:xfrm>
            <a:off x="0" y="188126"/>
            <a:ext cx="12192000" cy="584775"/>
          </a:xfrm>
          <a:prstGeom prst="rect">
            <a:avLst/>
          </a:prstGeom>
          <a:noFill/>
        </p:spPr>
        <p:txBody>
          <a:bodyPr wrap="square">
            <a:spAutoFit/>
          </a:bodyPr>
          <a:lstStyle/>
          <a:p>
            <a:pPr algn="ctr"/>
            <a:r>
              <a:rPr lang="en-US" sz="3200" b="1" dirty="0">
                <a:latin typeface="Times New Roman" panose="02020603050405020304" pitchFamily="18" charset="0"/>
                <a:cs typeface="Times New Roman" panose="02020603050405020304" pitchFamily="18" charset="0"/>
              </a:rPr>
              <a:t>Critique of the Existing System</a:t>
            </a:r>
            <a:endParaRPr lang="fr-FR" sz="3200" b="1"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3196BCBC-9206-110E-6DFE-349AA6862358}"/>
              </a:ext>
            </a:extLst>
          </p:cNvPr>
          <p:cNvSpPr/>
          <p:nvPr/>
        </p:nvSpPr>
        <p:spPr>
          <a:xfrm>
            <a:off x="480646" y="1492206"/>
            <a:ext cx="5169877" cy="4932040"/>
          </a:xfrm>
          <a:prstGeom prst="rect">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fr-FR" sz="2800" b="1" dirty="0">
                <a:solidFill>
                  <a:schemeClr val="tx1"/>
                </a:solidFill>
                <a:latin typeface="Times New Roman" panose="02020603050405020304" pitchFamily="18" charset="0"/>
                <a:cs typeface="Times New Roman" panose="02020603050405020304" pitchFamily="18" charset="0"/>
              </a:rPr>
              <a:t>Strengths</a:t>
            </a:r>
          </a:p>
          <a:p>
            <a:pPr marL="457200" indent="-457200">
              <a:buFont typeface="Arial" panose="020B0604020202020204" pitchFamily="34" charset="0"/>
              <a:buChar char="•"/>
            </a:pPr>
            <a:r>
              <a:rPr lang="fr-FR" sz="2800" dirty="0">
                <a:solidFill>
                  <a:schemeClr val="tx1"/>
                </a:solidFill>
              </a:rPr>
              <a:t>Simplicity and familiarity</a:t>
            </a:r>
          </a:p>
          <a:p>
            <a:pPr marL="457200" indent="-457200">
              <a:buFont typeface="Arial" panose="020B0604020202020204" pitchFamily="34" charset="0"/>
              <a:buChar char="•"/>
            </a:pPr>
            <a:r>
              <a:rPr lang="en-US" sz="2800" dirty="0">
                <a:solidFill>
                  <a:schemeClr val="tx1"/>
                </a:solidFill>
              </a:rPr>
              <a:t>Preservation of a traditional aspect</a:t>
            </a:r>
            <a:endParaRPr lang="fr-FR" sz="2800" dirty="0">
              <a:solidFill>
                <a:schemeClr val="tx1"/>
              </a:solidFill>
            </a:endParaRPr>
          </a:p>
          <a:p>
            <a:pPr marL="457200" indent="-457200">
              <a:buFont typeface="Arial" panose="020B0604020202020204" pitchFamily="34" charset="0"/>
              <a:buChar char="•"/>
            </a:pPr>
            <a:r>
              <a:rPr lang="fr-FR" sz="2800" dirty="0">
                <a:solidFill>
                  <a:schemeClr val="tx1"/>
                </a:solidFill>
              </a:rPr>
              <a:t>Immediate accessibility</a:t>
            </a:r>
          </a:p>
          <a:p>
            <a:pPr marL="457200" indent="-457200">
              <a:buFont typeface="Arial" panose="020B0604020202020204" pitchFamily="34" charset="0"/>
              <a:buChar char="•"/>
            </a:pPr>
            <a:r>
              <a:rPr lang="fr-FR" sz="2800" dirty="0">
                <a:solidFill>
                  <a:schemeClr val="tx1"/>
                </a:solidFill>
              </a:rPr>
              <a:t>Technological independence</a:t>
            </a:r>
          </a:p>
          <a:p>
            <a:pPr marL="457200" indent="-457200">
              <a:buFont typeface="Arial" panose="020B0604020202020204" pitchFamily="34" charset="0"/>
              <a:buChar char="•"/>
            </a:pPr>
            <a:r>
              <a:rPr lang="fr-FR" sz="2800" dirty="0">
                <a:solidFill>
                  <a:schemeClr val="tx1"/>
                </a:solidFill>
              </a:rPr>
              <a:t>Low cost</a:t>
            </a:r>
          </a:p>
          <a:p>
            <a:pPr marL="457200" indent="-457200">
              <a:buFont typeface="Arial" panose="020B0604020202020204" pitchFamily="34" charset="0"/>
              <a:buChar char="•"/>
            </a:pPr>
            <a:r>
              <a:rPr lang="fr-FR" sz="2800" dirty="0">
                <a:solidFill>
                  <a:schemeClr val="tx1"/>
                </a:solidFill>
              </a:rPr>
              <a:t>Flexibility</a:t>
            </a:r>
            <a:endParaRPr lang="fr-FR" sz="2800" dirty="0">
              <a:solidFill>
                <a:schemeClr val="tx1"/>
              </a:solidFill>
              <a:latin typeface="Times New Roman" panose="02020603050405020304" pitchFamily="18" charset="0"/>
              <a:cs typeface="Times New Roman" panose="02020603050405020304" pitchFamily="18" charset="0"/>
            </a:endParaRPr>
          </a:p>
          <a:p>
            <a:pPr algn="ctr"/>
            <a:endParaRPr lang="fr-FR" sz="2000" dirty="0">
              <a:solidFill>
                <a:schemeClr val="tx1"/>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A991BC97-F7EE-EC51-DE28-DAB544F7F908}"/>
              </a:ext>
            </a:extLst>
          </p:cNvPr>
          <p:cNvSpPr/>
          <p:nvPr/>
        </p:nvSpPr>
        <p:spPr>
          <a:xfrm>
            <a:off x="6541477" y="1492206"/>
            <a:ext cx="5169877" cy="4932040"/>
          </a:xfrm>
          <a:prstGeom prst="rect">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fr-FR" sz="2800" b="1" dirty="0">
              <a:solidFill>
                <a:schemeClr val="tx1"/>
              </a:solidFill>
              <a:latin typeface="Times New Roman" panose="02020603050405020304" pitchFamily="18" charset="0"/>
              <a:cs typeface="Times New Roman" panose="02020603050405020304" pitchFamily="18" charset="0"/>
            </a:endParaRPr>
          </a:p>
          <a:p>
            <a:r>
              <a:rPr lang="fr-FR" sz="2800" b="1" dirty="0">
                <a:solidFill>
                  <a:schemeClr val="tx1"/>
                </a:solidFill>
                <a:latin typeface="Times New Roman" panose="02020603050405020304" pitchFamily="18" charset="0"/>
                <a:cs typeface="Times New Roman" panose="02020603050405020304" pitchFamily="18" charset="0"/>
              </a:rPr>
              <a:t>Weaknesses</a:t>
            </a:r>
          </a:p>
          <a:p>
            <a:pPr marL="342900" indent="-342900">
              <a:buFont typeface="Arial" panose="020B0604020202020204" pitchFamily="34" charset="0"/>
              <a:buChar char="•"/>
            </a:pPr>
            <a:r>
              <a:rPr lang="fr-FR" sz="2800" dirty="0">
                <a:solidFill>
                  <a:schemeClr val="tx1"/>
                </a:solidFill>
              </a:rPr>
              <a:t>Paper-</a:t>
            </a:r>
            <a:r>
              <a:rPr lang="fr-FR" sz="2800" dirty="0" err="1">
                <a:solidFill>
                  <a:schemeClr val="tx1"/>
                </a:solidFill>
              </a:rPr>
              <a:t>based</a:t>
            </a:r>
            <a:r>
              <a:rPr lang="fr-FR" sz="2800" dirty="0">
                <a:solidFill>
                  <a:schemeClr val="tx1"/>
                </a:solidFill>
              </a:rPr>
              <a:t> maintenance processing</a:t>
            </a:r>
          </a:p>
          <a:p>
            <a:pPr marL="342900" indent="-342900">
              <a:buFont typeface="Arial" panose="020B0604020202020204" pitchFamily="34" charset="0"/>
              <a:buChar char="•"/>
            </a:pPr>
            <a:r>
              <a:rPr lang="en-US" sz="2800" dirty="0">
                <a:solidFill>
                  <a:schemeClr val="tx1"/>
                </a:solidFill>
              </a:rPr>
              <a:t>Time loss due to paper handling</a:t>
            </a:r>
            <a:endParaRPr lang="fr-FR" sz="2800" dirty="0">
              <a:solidFill>
                <a:schemeClr val="tx1"/>
              </a:solidFill>
            </a:endParaRPr>
          </a:p>
          <a:p>
            <a:pPr marL="342900" indent="-342900">
              <a:buFont typeface="Arial" panose="020B0604020202020204" pitchFamily="34" charset="0"/>
              <a:buChar char="•"/>
            </a:pPr>
            <a:r>
              <a:rPr lang="en-US" sz="2800" dirty="0">
                <a:solidFill>
                  <a:schemeClr val="tx1"/>
                </a:solidFill>
              </a:rPr>
              <a:t>High risk of human errors</a:t>
            </a:r>
            <a:endParaRPr lang="fr-FR" sz="2800" dirty="0">
              <a:solidFill>
                <a:schemeClr val="tx1"/>
              </a:solidFill>
            </a:endParaRPr>
          </a:p>
          <a:p>
            <a:pPr marL="342900" indent="-342900">
              <a:buFont typeface="Arial" panose="020B0604020202020204" pitchFamily="34" charset="0"/>
              <a:buChar char="•"/>
            </a:pPr>
            <a:r>
              <a:rPr lang="en-US" sz="2800" dirty="0">
                <a:solidFill>
                  <a:schemeClr val="tx1"/>
                </a:solidFill>
              </a:rPr>
              <a:t>Difficulty in tracking and traceability</a:t>
            </a:r>
            <a:endParaRPr lang="fr-FR" sz="2800" dirty="0">
              <a:solidFill>
                <a:schemeClr val="tx1"/>
              </a:solidFill>
            </a:endParaRPr>
          </a:p>
          <a:p>
            <a:pPr marL="342900" indent="-342900">
              <a:buFont typeface="Arial" panose="020B0604020202020204" pitchFamily="34" charset="0"/>
              <a:buChar char="•"/>
            </a:pPr>
            <a:r>
              <a:rPr lang="en-US" sz="2800" dirty="0">
                <a:solidFill>
                  <a:schemeClr val="tx1"/>
                </a:solidFill>
              </a:rPr>
              <a:t>Risk of losing or damaging records</a:t>
            </a:r>
            <a:endParaRPr lang="fr-FR" sz="2800" dirty="0">
              <a:solidFill>
                <a:schemeClr val="tx1"/>
              </a:solidFill>
            </a:endParaRPr>
          </a:p>
          <a:p>
            <a:pPr marL="342900" indent="-342900">
              <a:buFont typeface="Arial" panose="020B0604020202020204" pitchFamily="34" charset="0"/>
              <a:buChar char="•"/>
            </a:pPr>
            <a:r>
              <a:rPr lang="fr-FR" sz="2800" dirty="0">
                <a:solidFill>
                  <a:schemeClr val="tx1"/>
                </a:solidFill>
              </a:rPr>
              <a:t>Lack of data security</a:t>
            </a:r>
            <a:endParaRPr lang="fr-FR" sz="2800" dirty="0">
              <a:solidFill>
                <a:schemeClr val="tx1"/>
              </a:solidFill>
              <a:latin typeface="Times New Roman" panose="02020603050405020304" pitchFamily="18" charset="0"/>
              <a:cs typeface="Times New Roman" panose="02020603050405020304" pitchFamily="18" charset="0"/>
            </a:endParaRPr>
          </a:p>
          <a:p>
            <a:pPr algn="ctr"/>
            <a:endParaRPr lang="fr-FR"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287579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1311</TotalTime>
  <Words>1657</Words>
  <Application>Microsoft Office PowerPoint</Application>
  <PresentationFormat>Grand écran</PresentationFormat>
  <Paragraphs>177</Paragraphs>
  <Slides>26</Slides>
  <Notes>26</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26</vt:i4>
      </vt:variant>
    </vt:vector>
  </HeadingPairs>
  <TitlesOfParts>
    <vt:vector size="32" baseType="lpstr">
      <vt:lpstr>Arial</vt:lpstr>
      <vt:lpstr>Calibri</vt:lpstr>
      <vt:lpstr>Calibri Light</vt:lpstr>
      <vt:lpstr>Times New Roman</vt:lpstr>
      <vt:lpstr>Verdana</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Malala RAKOTOARISON</dc:creator>
  <cp:lastModifiedBy>Malala</cp:lastModifiedBy>
  <cp:revision>180</cp:revision>
  <dcterms:created xsi:type="dcterms:W3CDTF">2024-11-17T06:57:49Z</dcterms:created>
  <dcterms:modified xsi:type="dcterms:W3CDTF">2025-05-22T10:27:16Z</dcterms:modified>
</cp:coreProperties>
</file>