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Body Grotesque Italics" charset="1" panose="02000503040000020004"/>
      <p:regular r:id="rId15"/>
    </p:embeddedFont>
    <p:embeddedFont>
      <p:font typeface="Body Grotesque" charset="1" panose="02000503040000020004"/>
      <p:regular r:id="rId16"/>
    </p:embeddedFont>
    <p:embeddedFont>
      <p:font typeface="Bricolage Grotesque 28" charset="1" panose="020B060504040200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65344" y="0"/>
            <a:ext cx="9522656" cy="10287000"/>
            <a:chOff x="0" y="0"/>
            <a:chExt cx="2508025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08025" cy="2709333"/>
            </a:xfrm>
            <a:custGeom>
              <a:avLst/>
              <a:gdLst/>
              <a:ahLst/>
              <a:cxnLst/>
              <a:rect r="r" b="b" t="t" l="l"/>
              <a:pathLst>
                <a:path h="2709333" w="2508025">
                  <a:moveTo>
                    <a:pt x="0" y="0"/>
                  </a:moveTo>
                  <a:lnTo>
                    <a:pt x="2508025" y="0"/>
                  </a:lnTo>
                  <a:lnTo>
                    <a:pt x="250802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8DB5C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08025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346229" y="0"/>
            <a:ext cx="8360886" cy="10287000"/>
            <a:chOff x="0" y="0"/>
            <a:chExt cx="11147848" cy="13716000"/>
          </a:xfrm>
        </p:grpSpPr>
        <p:pic>
          <p:nvPicPr>
            <p:cNvPr name="Picture 6" id="6"/>
            <p:cNvPicPr>
              <a:picLocks noChangeAspect="true"/>
            </p:cNvPicPr>
            <p:nvPr/>
          </p:nvPicPr>
          <p:blipFill>
            <a:blip r:embed="rId2"/>
            <a:srcRect l="27141" t="0" r="27141" b="0"/>
            <a:stretch>
              <a:fillRect/>
            </a:stretch>
          </p:blipFill>
          <p:spPr>
            <a:xfrm flipH="false" flipV="false">
              <a:off x="0" y="0"/>
              <a:ext cx="11147848" cy="13716000"/>
            </a:xfrm>
            <a:prstGeom prst="rect">
              <a:avLst/>
            </a:prstGeom>
          </p:spPr>
        </p:pic>
      </p:grpSp>
      <p:grpSp>
        <p:nvGrpSpPr>
          <p:cNvPr name="Group 7" id="7"/>
          <p:cNvGrpSpPr/>
          <p:nvPr/>
        </p:nvGrpSpPr>
        <p:grpSpPr>
          <a:xfrm rot="0">
            <a:off x="2105936" y="6726582"/>
            <a:ext cx="4492957" cy="850055"/>
            <a:chOff x="0" y="0"/>
            <a:chExt cx="853974" cy="16156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53974" cy="161569"/>
            </a:xfrm>
            <a:custGeom>
              <a:avLst/>
              <a:gdLst/>
              <a:ahLst/>
              <a:cxnLst/>
              <a:rect r="r" b="b" t="t" l="l"/>
              <a:pathLst>
                <a:path h="161569" w="853974">
                  <a:moveTo>
                    <a:pt x="80785" y="0"/>
                  </a:moveTo>
                  <a:lnTo>
                    <a:pt x="773189" y="0"/>
                  </a:lnTo>
                  <a:cubicBezTo>
                    <a:pt x="817805" y="0"/>
                    <a:pt x="853974" y="36169"/>
                    <a:pt x="853974" y="80785"/>
                  </a:cubicBezTo>
                  <a:lnTo>
                    <a:pt x="853974" y="80785"/>
                  </a:lnTo>
                  <a:cubicBezTo>
                    <a:pt x="853974" y="102210"/>
                    <a:pt x="845462" y="122758"/>
                    <a:pt x="830312" y="137908"/>
                  </a:cubicBezTo>
                  <a:cubicBezTo>
                    <a:pt x="815162" y="153058"/>
                    <a:pt x="794614" y="161569"/>
                    <a:pt x="773189" y="161569"/>
                  </a:cubicBezTo>
                  <a:lnTo>
                    <a:pt x="80785" y="161569"/>
                  </a:lnTo>
                  <a:cubicBezTo>
                    <a:pt x="36169" y="161569"/>
                    <a:pt x="0" y="125401"/>
                    <a:pt x="0" y="80785"/>
                  </a:cubicBezTo>
                  <a:lnTo>
                    <a:pt x="0" y="80785"/>
                  </a:lnTo>
                  <a:cubicBezTo>
                    <a:pt x="0" y="36169"/>
                    <a:pt x="36169" y="0"/>
                    <a:pt x="807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12475B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53974" cy="2091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 i="true">
                  <a:solidFill>
                    <a:srgbClr val="12475B"/>
                  </a:solidFill>
                  <a:latin typeface="Body Grotesque Italics"/>
                  <a:ea typeface="Body Grotesque Italics"/>
                  <a:cs typeface="Body Grotesque Italics"/>
                  <a:sym typeface="Body Grotesque Italics"/>
                </a:rPr>
                <a:t>Outil d’administration réseau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2793081" y="1590029"/>
            <a:ext cx="3118667" cy="549428"/>
            <a:chOff x="0" y="0"/>
            <a:chExt cx="821377" cy="14470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21377" cy="144705"/>
            </a:xfrm>
            <a:custGeom>
              <a:avLst/>
              <a:gdLst/>
              <a:ahLst/>
              <a:cxnLst/>
              <a:rect r="r" b="b" t="t" l="l"/>
              <a:pathLst>
                <a:path h="144705" w="821377">
                  <a:moveTo>
                    <a:pt x="72353" y="0"/>
                  </a:moveTo>
                  <a:lnTo>
                    <a:pt x="749025" y="0"/>
                  </a:lnTo>
                  <a:cubicBezTo>
                    <a:pt x="768214" y="0"/>
                    <a:pt x="786617" y="7623"/>
                    <a:pt x="800186" y="21192"/>
                  </a:cubicBezTo>
                  <a:cubicBezTo>
                    <a:pt x="813754" y="34760"/>
                    <a:pt x="821377" y="53164"/>
                    <a:pt x="821377" y="72353"/>
                  </a:cubicBezTo>
                  <a:lnTo>
                    <a:pt x="821377" y="72353"/>
                  </a:lnTo>
                  <a:cubicBezTo>
                    <a:pt x="821377" y="112312"/>
                    <a:pt x="788984" y="144705"/>
                    <a:pt x="749025" y="144705"/>
                  </a:cubicBezTo>
                  <a:lnTo>
                    <a:pt x="72353" y="144705"/>
                  </a:lnTo>
                  <a:cubicBezTo>
                    <a:pt x="53164" y="144705"/>
                    <a:pt x="34760" y="137083"/>
                    <a:pt x="21192" y="123514"/>
                  </a:cubicBezTo>
                  <a:cubicBezTo>
                    <a:pt x="7623" y="109945"/>
                    <a:pt x="0" y="91542"/>
                    <a:pt x="0" y="72353"/>
                  </a:cubicBezTo>
                  <a:lnTo>
                    <a:pt x="0" y="72353"/>
                  </a:lnTo>
                  <a:cubicBezTo>
                    <a:pt x="0" y="53164"/>
                    <a:pt x="7623" y="34760"/>
                    <a:pt x="21192" y="21192"/>
                  </a:cubicBezTo>
                  <a:cubicBezTo>
                    <a:pt x="34760" y="7623"/>
                    <a:pt x="53164" y="0"/>
                    <a:pt x="72353" y="0"/>
                  </a:cubicBezTo>
                  <a:close/>
                </a:path>
              </a:pathLst>
            </a:custGeom>
            <a:solidFill>
              <a:srgbClr val="8DB5C4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821377" cy="1828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12475B"/>
                  </a:solidFill>
                  <a:latin typeface="Body Grotesque"/>
                  <a:ea typeface="Body Grotesque"/>
                  <a:cs typeface="Body Grotesque"/>
                  <a:sym typeface="Body Grotesque"/>
                </a:rPr>
                <a:t>Malamine Dibaga</a:t>
              </a:r>
            </a:p>
          </p:txBody>
        </p:sp>
      </p:grpSp>
      <p:sp>
        <p:nvSpPr>
          <p:cNvPr name="AutoShape 13" id="13"/>
          <p:cNvSpPr/>
          <p:nvPr/>
        </p:nvSpPr>
        <p:spPr>
          <a:xfrm>
            <a:off x="1028700" y="9301163"/>
            <a:ext cx="6492240" cy="0"/>
          </a:xfrm>
          <a:prstGeom prst="line">
            <a:avLst/>
          </a:prstGeom>
          <a:ln cap="flat" w="9525">
            <a:solidFill>
              <a:srgbClr val="12475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1028700" y="3055544"/>
            <a:ext cx="6647429" cy="2068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7"/>
              </a:lnSpc>
            </a:pPr>
            <a:r>
              <a:rPr lang="en-US" sz="5401" spc="-270">
                <a:solidFill>
                  <a:srgbClr val="12475B"/>
                </a:solidFill>
                <a:latin typeface="Bricolage Grotesque 28"/>
                <a:ea typeface="Bricolage Grotesque 28"/>
                <a:cs typeface="Bricolage Grotesque 28"/>
                <a:sym typeface="Bricolage Grotesque 28"/>
              </a:rPr>
              <a:t>Sécurisation des commandes IR du Broadlink RM3 Mini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24670" y="437411"/>
            <a:ext cx="1305240" cy="874910"/>
            <a:chOff x="0" y="0"/>
            <a:chExt cx="343767" cy="2304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3767" cy="230429"/>
            </a:xfrm>
            <a:custGeom>
              <a:avLst/>
              <a:gdLst/>
              <a:ahLst/>
              <a:cxnLst/>
              <a:rect r="r" b="b" t="t" l="l"/>
              <a:pathLst>
                <a:path h="230429" w="343767">
                  <a:moveTo>
                    <a:pt x="115214" y="0"/>
                  </a:moveTo>
                  <a:lnTo>
                    <a:pt x="228552" y="0"/>
                  </a:lnTo>
                  <a:cubicBezTo>
                    <a:pt x="259109" y="0"/>
                    <a:pt x="288414" y="12139"/>
                    <a:pt x="310021" y="33746"/>
                  </a:cubicBezTo>
                  <a:cubicBezTo>
                    <a:pt x="331628" y="55352"/>
                    <a:pt x="343767" y="84658"/>
                    <a:pt x="343767" y="115214"/>
                  </a:cubicBezTo>
                  <a:lnTo>
                    <a:pt x="343767" y="115214"/>
                  </a:lnTo>
                  <a:cubicBezTo>
                    <a:pt x="343767" y="145771"/>
                    <a:pt x="331628" y="175076"/>
                    <a:pt x="310021" y="196683"/>
                  </a:cubicBezTo>
                  <a:cubicBezTo>
                    <a:pt x="288414" y="218290"/>
                    <a:pt x="259109" y="230429"/>
                    <a:pt x="228552" y="230429"/>
                  </a:cubicBezTo>
                  <a:lnTo>
                    <a:pt x="115214" y="230429"/>
                  </a:lnTo>
                  <a:cubicBezTo>
                    <a:pt x="84658" y="230429"/>
                    <a:pt x="55352" y="218290"/>
                    <a:pt x="33746" y="196683"/>
                  </a:cubicBezTo>
                  <a:cubicBezTo>
                    <a:pt x="12139" y="175076"/>
                    <a:pt x="0" y="145771"/>
                    <a:pt x="0" y="115214"/>
                  </a:cubicBezTo>
                  <a:lnTo>
                    <a:pt x="0" y="115214"/>
                  </a:lnTo>
                  <a:cubicBezTo>
                    <a:pt x="0" y="84658"/>
                    <a:pt x="12139" y="55352"/>
                    <a:pt x="33746" y="33746"/>
                  </a:cubicBezTo>
                  <a:cubicBezTo>
                    <a:pt x="55352" y="12139"/>
                    <a:pt x="84658" y="0"/>
                    <a:pt x="115214" y="0"/>
                  </a:cubicBezTo>
                  <a:close/>
                </a:path>
              </a:pathLst>
            </a:custGeom>
            <a:solidFill>
              <a:srgbClr val="8DB5C4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343767" cy="297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12475B"/>
                  </a:solidFill>
                  <a:latin typeface="Body Grotesque"/>
                  <a:ea typeface="Body Grotesque"/>
                  <a:cs typeface="Body Grotesque"/>
                  <a:sym typeface="Body Grotesque"/>
                </a:rPr>
                <a:t>00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761905" y="418361"/>
            <a:ext cx="5665529" cy="893960"/>
            <a:chOff x="0" y="0"/>
            <a:chExt cx="1076844" cy="1699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6844" cy="169914"/>
            </a:xfrm>
            <a:custGeom>
              <a:avLst/>
              <a:gdLst/>
              <a:ahLst/>
              <a:cxnLst/>
              <a:rect r="r" b="b" t="t" l="l"/>
              <a:pathLst>
                <a:path h="169914" w="1076844">
                  <a:moveTo>
                    <a:pt x="84957" y="0"/>
                  </a:moveTo>
                  <a:lnTo>
                    <a:pt x="991887" y="0"/>
                  </a:lnTo>
                  <a:cubicBezTo>
                    <a:pt x="1014419" y="0"/>
                    <a:pt x="1036028" y="8951"/>
                    <a:pt x="1051960" y="24883"/>
                  </a:cubicBezTo>
                  <a:cubicBezTo>
                    <a:pt x="1067893" y="40816"/>
                    <a:pt x="1076844" y="62425"/>
                    <a:pt x="1076844" y="84957"/>
                  </a:cubicBezTo>
                  <a:lnTo>
                    <a:pt x="1076844" y="84957"/>
                  </a:lnTo>
                  <a:cubicBezTo>
                    <a:pt x="1076844" y="131878"/>
                    <a:pt x="1038807" y="169914"/>
                    <a:pt x="991887" y="169914"/>
                  </a:cubicBezTo>
                  <a:lnTo>
                    <a:pt x="84957" y="169914"/>
                  </a:lnTo>
                  <a:cubicBezTo>
                    <a:pt x="62425" y="169914"/>
                    <a:pt x="40816" y="160964"/>
                    <a:pt x="24883" y="145031"/>
                  </a:cubicBezTo>
                  <a:cubicBezTo>
                    <a:pt x="8951" y="129098"/>
                    <a:pt x="0" y="107489"/>
                    <a:pt x="0" y="84957"/>
                  </a:cubicBezTo>
                  <a:lnTo>
                    <a:pt x="0" y="84957"/>
                  </a:lnTo>
                  <a:cubicBezTo>
                    <a:pt x="0" y="62425"/>
                    <a:pt x="8951" y="40816"/>
                    <a:pt x="24883" y="24883"/>
                  </a:cubicBezTo>
                  <a:cubicBezTo>
                    <a:pt x="40816" y="8951"/>
                    <a:pt x="62425" y="0"/>
                    <a:pt x="849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12475B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076844" cy="236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 i="true">
                  <a:solidFill>
                    <a:srgbClr val="12475B"/>
                  </a:solidFill>
                  <a:latin typeface="Body Grotesque Italics"/>
                  <a:ea typeface="Body Grotesque Italics"/>
                  <a:cs typeface="Body Grotesque Italics"/>
                  <a:sym typeface="Body Grotesque Italics"/>
                </a:rPr>
                <a:t>Présentation du projet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69947" y="1853439"/>
            <a:ext cx="8548106" cy="659215"/>
            <a:chOff x="0" y="0"/>
            <a:chExt cx="1624733" cy="1252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24733" cy="125297"/>
            </a:xfrm>
            <a:custGeom>
              <a:avLst/>
              <a:gdLst/>
              <a:ahLst/>
              <a:cxnLst/>
              <a:rect r="r" b="b" t="t" l="l"/>
              <a:pathLst>
                <a:path h="125297" w="1624733">
                  <a:moveTo>
                    <a:pt x="61587" y="0"/>
                  </a:moveTo>
                  <a:lnTo>
                    <a:pt x="1563147" y="0"/>
                  </a:lnTo>
                  <a:cubicBezTo>
                    <a:pt x="1597160" y="0"/>
                    <a:pt x="1624733" y="27573"/>
                    <a:pt x="1624733" y="61587"/>
                  </a:cubicBezTo>
                  <a:lnTo>
                    <a:pt x="1624733" y="63710"/>
                  </a:lnTo>
                  <a:cubicBezTo>
                    <a:pt x="1624733" y="97723"/>
                    <a:pt x="1597160" y="125297"/>
                    <a:pt x="1563147" y="125297"/>
                  </a:cubicBezTo>
                  <a:lnTo>
                    <a:pt x="61587" y="125297"/>
                  </a:lnTo>
                  <a:cubicBezTo>
                    <a:pt x="27573" y="125297"/>
                    <a:pt x="0" y="97723"/>
                    <a:pt x="0" y="63710"/>
                  </a:cubicBezTo>
                  <a:lnTo>
                    <a:pt x="0" y="61587"/>
                  </a:lnTo>
                  <a:cubicBezTo>
                    <a:pt x="0" y="27573"/>
                    <a:pt x="27573" y="0"/>
                    <a:pt x="61587" y="0"/>
                  </a:cubicBezTo>
                  <a:close/>
                </a:path>
              </a:pathLst>
            </a:custGeom>
            <a:solidFill>
              <a:srgbClr val="12475B"/>
            </a:solidFill>
            <a:ln w="9525" cap="rnd">
              <a:solidFill>
                <a:srgbClr val="12475B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624733" cy="16339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 i="true">
                  <a:solidFill>
                    <a:srgbClr val="E6E6E6"/>
                  </a:solidFill>
                  <a:latin typeface="Body Grotesque Italics"/>
                  <a:ea typeface="Body Grotesque Italics"/>
                  <a:cs typeface="Body Grotesque Italics"/>
                  <a:sym typeface="Body Grotesque Italics"/>
                </a:rPr>
                <a:t>Introduction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617932" y="3617229"/>
            <a:ext cx="4491058" cy="4491058"/>
          </a:xfrm>
          <a:custGeom>
            <a:avLst/>
            <a:gdLst/>
            <a:ahLst/>
            <a:cxnLst/>
            <a:rect r="r" b="b" t="t" l="l"/>
            <a:pathLst>
              <a:path h="4491058" w="4491058">
                <a:moveTo>
                  <a:pt x="0" y="0"/>
                </a:moveTo>
                <a:lnTo>
                  <a:pt x="4491058" y="0"/>
                </a:lnTo>
                <a:lnTo>
                  <a:pt x="4491058" y="4491059"/>
                </a:lnTo>
                <a:lnTo>
                  <a:pt x="0" y="44910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594670" y="3851757"/>
            <a:ext cx="6145547" cy="4022002"/>
          </a:xfrm>
          <a:custGeom>
            <a:avLst/>
            <a:gdLst/>
            <a:ahLst/>
            <a:cxnLst/>
            <a:rect r="r" b="b" t="t" l="l"/>
            <a:pathLst>
              <a:path h="4022002" w="6145547">
                <a:moveTo>
                  <a:pt x="0" y="0"/>
                </a:moveTo>
                <a:lnTo>
                  <a:pt x="6145547" y="0"/>
                </a:lnTo>
                <a:lnTo>
                  <a:pt x="6145547" y="4022002"/>
                </a:lnTo>
                <a:lnTo>
                  <a:pt x="0" y="4022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74" r="0" b="-1274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24670" y="437411"/>
            <a:ext cx="1305240" cy="874910"/>
            <a:chOff x="0" y="0"/>
            <a:chExt cx="343767" cy="2304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3767" cy="230429"/>
            </a:xfrm>
            <a:custGeom>
              <a:avLst/>
              <a:gdLst/>
              <a:ahLst/>
              <a:cxnLst/>
              <a:rect r="r" b="b" t="t" l="l"/>
              <a:pathLst>
                <a:path h="230429" w="343767">
                  <a:moveTo>
                    <a:pt x="115214" y="0"/>
                  </a:moveTo>
                  <a:lnTo>
                    <a:pt x="228552" y="0"/>
                  </a:lnTo>
                  <a:cubicBezTo>
                    <a:pt x="259109" y="0"/>
                    <a:pt x="288414" y="12139"/>
                    <a:pt x="310021" y="33746"/>
                  </a:cubicBezTo>
                  <a:cubicBezTo>
                    <a:pt x="331628" y="55352"/>
                    <a:pt x="343767" y="84658"/>
                    <a:pt x="343767" y="115214"/>
                  </a:cubicBezTo>
                  <a:lnTo>
                    <a:pt x="343767" y="115214"/>
                  </a:lnTo>
                  <a:cubicBezTo>
                    <a:pt x="343767" y="145771"/>
                    <a:pt x="331628" y="175076"/>
                    <a:pt x="310021" y="196683"/>
                  </a:cubicBezTo>
                  <a:cubicBezTo>
                    <a:pt x="288414" y="218290"/>
                    <a:pt x="259109" y="230429"/>
                    <a:pt x="228552" y="230429"/>
                  </a:cubicBezTo>
                  <a:lnTo>
                    <a:pt x="115214" y="230429"/>
                  </a:lnTo>
                  <a:cubicBezTo>
                    <a:pt x="84658" y="230429"/>
                    <a:pt x="55352" y="218290"/>
                    <a:pt x="33746" y="196683"/>
                  </a:cubicBezTo>
                  <a:cubicBezTo>
                    <a:pt x="12139" y="175076"/>
                    <a:pt x="0" y="145771"/>
                    <a:pt x="0" y="115214"/>
                  </a:cubicBezTo>
                  <a:lnTo>
                    <a:pt x="0" y="115214"/>
                  </a:lnTo>
                  <a:cubicBezTo>
                    <a:pt x="0" y="84658"/>
                    <a:pt x="12139" y="55352"/>
                    <a:pt x="33746" y="33746"/>
                  </a:cubicBezTo>
                  <a:cubicBezTo>
                    <a:pt x="55352" y="12139"/>
                    <a:pt x="84658" y="0"/>
                    <a:pt x="115214" y="0"/>
                  </a:cubicBezTo>
                  <a:close/>
                </a:path>
              </a:pathLst>
            </a:custGeom>
            <a:solidFill>
              <a:srgbClr val="8DB5C4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343767" cy="297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12475B"/>
                  </a:solidFill>
                  <a:latin typeface="Body Grotesque"/>
                  <a:ea typeface="Body Grotesque"/>
                  <a:cs typeface="Body Grotesque"/>
                  <a:sym typeface="Body Grotesque"/>
                </a:rPr>
                <a:t>00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761905" y="418361"/>
            <a:ext cx="5665529" cy="893960"/>
            <a:chOff x="0" y="0"/>
            <a:chExt cx="1076844" cy="1699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6844" cy="169914"/>
            </a:xfrm>
            <a:custGeom>
              <a:avLst/>
              <a:gdLst/>
              <a:ahLst/>
              <a:cxnLst/>
              <a:rect r="r" b="b" t="t" l="l"/>
              <a:pathLst>
                <a:path h="169914" w="1076844">
                  <a:moveTo>
                    <a:pt x="84957" y="0"/>
                  </a:moveTo>
                  <a:lnTo>
                    <a:pt x="991887" y="0"/>
                  </a:lnTo>
                  <a:cubicBezTo>
                    <a:pt x="1014419" y="0"/>
                    <a:pt x="1036028" y="8951"/>
                    <a:pt x="1051960" y="24883"/>
                  </a:cubicBezTo>
                  <a:cubicBezTo>
                    <a:pt x="1067893" y="40816"/>
                    <a:pt x="1076844" y="62425"/>
                    <a:pt x="1076844" y="84957"/>
                  </a:cubicBezTo>
                  <a:lnTo>
                    <a:pt x="1076844" y="84957"/>
                  </a:lnTo>
                  <a:cubicBezTo>
                    <a:pt x="1076844" y="131878"/>
                    <a:pt x="1038807" y="169914"/>
                    <a:pt x="991887" y="169914"/>
                  </a:cubicBezTo>
                  <a:lnTo>
                    <a:pt x="84957" y="169914"/>
                  </a:lnTo>
                  <a:cubicBezTo>
                    <a:pt x="62425" y="169914"/>
                    <a:pt x="40816" y="160964"/>
                    <a:pt x="24883" y="145031"/>
                  </a:cubicBezTo>
                  <a:cubicBezTo>
                    <a:pt x="8951" y="129098"/>
                    <a:pt x="0" y="107489"/>
                    <a:pt x="0" y="84957"/>
                  </a:cubicBezTo>
                  <a:lnTo>
                    <a:pt x="0" y="84957"/>
                  </a:lnTo>
                  <a:cubicBezTo>
                    <a:pt x="0" y="62425"/>
                    <a:pt x="8951" y="40816"/>
                    <a:pt x="24883" y="24883"/>
                  </a:cubicBezTo>
                  <a:cubicBezTo>
                    <a:pt x="40816" y="8951"/>
                    <a:pt x="62425" y="0"/>
                    <a:pt x="849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12475B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076844" cy="236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 i="true">
                  <a:solidFill>
                    <a:srgbClr val="12475B"/>
                  </a:solidFill>
                  <a:latin typeface="Body Grotesque Italics"/>
                  <a:ea typeface="Body Grotesque Italics"/>
                  <a:cs typeface="Body Grotesque Italics"/>
                  <a:sym typeface="Body Grotesque Italics"/>
                </a:rPr>
                <a:t>Présentation du projet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138699" y="1745485"/>
            <a:ext cx="12967706" cy="1030213"/>
            <a:chOff x="0" y="0"/>
            <a:chExt cx="2464764" cy="1958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464764" cy="195812"/>
            </a:xfrm>
            <a:custGeom>
              <a:avLst/>
              <a:gdLst/>
              <a:ahLst/>
              <a:cxnLst/>
              <a:rect r="r" b="b" t="t" l="l"/>
              <a:pathLst>
                <a:path h="195812" w="2464764">
                  <a:moveTo>
                    <a:pt x="40597" y="0"/>
                  </a:moveTo>
                  <a:lnTo>
                    <a:pt x="2424167" y="0"/>
                  </a:lnTo>
                  <a:cubicBezTo>
                    <a:pt x="2446588" y="0"/>
                    <a:pt x="2464764" y="18176"/>
                    <a:pt x="2464764" y="40597"/>
                  </a:cubicBezTo>
                  <a:lnTo>
                    <a:pt x="2464764" y="155215"/>
                  </a:lnTo>
                  <a:cubicBezTo>
                    <a:pt x="2464764" y="177636"/>
                    <a:pt x="2446588" y="195812"/>
                    <a:pt x="2424167" y="195812"/>
                  </a:cubicBezTo>
                  <a:lnTo>
                    <a:pt x="40597" y="195812"/>
                  </a:lnTo>
                  <a:cubicBezTo>
                    <a:pt x="18176" y="195812"/>
                    <a:pt x="0" y="177636"/>
                    <a:pt x="0" y="155215"/>
                  </a:cubicBezTo>
                  <a:lnTo>
                    <a:pt x="0" y="40597"/>
                  </a:lnTo>
                  <a:cubicBezTo>
                    <a:pt x="0" y="18176"/>
                    <a:pt x="18176" y="0"/>
                    <a:pt x="40597" y="0"/>
                  </a:cubicBezTo>
                  <a:close/>
                </a:path>
              </a:pathLst>
            </a:custGeom>
            <a:solidFill>
              <a:srgbClr val="12475B"/>
            </a:solidFill>
            <a:ln w="9525" cap="rnd">
              <a:solidFill>
                <a:srgbClr val="12475B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464764" cy="233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 i="true">
                  <a:solidFill>
                    <a:srgbClr val="E6E6E6"/>
                  </a:solidFill>
                  <a:latin typeface="Body Grotesque Italics"/>
                  <a:ea typeface="Body Grotesque Italics"/>
                  <a:cs typeface="Body Grotesque Italics"/>
                  <a:sym typeface="Body Grotesque Italics"/>
                </a:rPr>
                <a:t>Comment sécuriser les commandes IR du Broadlink pour éviter les attaques d’interception et de rejeu ?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6761905" y="3208862"/>
            <a:ext cx="5721294" cy="6860424"/>
          </a:xfrm>
          <a:custGeom>
            <a:avLst/>
            <a:gdLst/>
            <a:ahLst/>
            <a:cxnLst/>
            <a:rect r="r" b="b" t="t" l="l"/>
            <a:pathLst>
              <a:path h="6860424" w="5721294">
                <a:moveTo>
                  <a:pt x="0" y="0"/>
                </a:moveTo>
                <a:lnTo>
                  <a:pt x="5721294" y="0"/>
                </a:lnTo>
                <a:lnTo>
                  <a:pt x="5721294" y="6860424"/>
                </a:lnTo>
                <a:lnTo>
                  <a:pt x="0" y="6860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67" t="-3872" r="-1067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24670" y="437411"/>
            <a:ext cx="1305240" cy="874910"/>
            <a:chOff x="0" y="0"/>
            <a:chExt cx="343767" cy="2304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3767" cy="230429"/>
            </a:xfrm>
            <a:custGeom>
              <a:avLst/>
              <a:gdLst/>
              <a:ahLst/>
              <a:cxnLst/>
              <a:rect r="r" b="b" t="t" l="l"/>
              <a:pathLst>
                <a:path h="230429" w="343767">
                  <a:moveTo>
                    <a:pt x="115214" y="0"/>
                  </a:moveTo>
                  <a:lnTo>
                    <a:pt x="228552" y="0"/>
                  </a:lnTo>
                  <a:cubicBezTo>
                    <a:pt x="259109" y="0"/>
                    <a:pt x="288414" y="12139"/>
                    <a:pt x="310021" y="33746"/>
                  </a:cubicBezTo>
                  <a:cubicBezTo>
                    <a:pt x="331628" y="55352"/>
                    <a:pt x="343767" y="84658"/>
                    <a:pt x="343767" y="115214"/>
                  </a:cubicBezTo>
                  <a:lnTo>
                    <a:pt x="343767" y="115214"/>
                  </a:lnTo>
                  <a:cubicBezTo>
                    <a:pt x="343767" y="145771"/>
                    <a:pt x="331628" y="175076"/>
                    <a:pt x="310021" y="196683"/>
                  </a:cubicBezTo>
                  <a:cubicBezTo>
                    <a:pt x="288414" y="218290"/>
                    <a:pt x="259109" y="230429"/>
                    <a:pt x="228552" y="230429"/>
                  </a:cubicBezTo>
                  <a:lnTo>
                    <a:pt x="115214" y="230429"/>
                  </a:lnTo>
                  <a:cubicBezTo>
                    <a:pt x="84658" y="230429"/>
                    <a:pt x="55352" y="218290"/>
                    <a:pt x="33746" y="196683"/>
                  </a:cubicBezTo>
                  <a:cubicBezTo>
                    <a:pt x="12139" y="175076"/>
                    <a:pt x="0" y="145771"/>
                    <a:pt x="0" y="115214"/>
                  </a:cubicBezTo>
                  <a:lnTo>
                    <a:pt x="0" y="115214"/>
                  </a:lnTo>
                  <a:cubicBezTo>
                    <a:pt x="0" y="84658"/>
                    <a:pt x="12139" y="55352"/>
                    <a:pt x="33746" y="33746"/>
                  </a:cubicBezTo>
                  <a:cubicBezTo>
                    <a:pt x="55352" y="12139"/>
                    <a:pt x="84658" y="0"/>
                    <a:pt x="115214" y="0"/>
                  </a:cubicBezTo>
                  <a:close/>
                </a:path>
              </a:pathLst>
            </a:custGeom>
            <a:solidFill>
              <a:srgbClr val="8DB5C4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343767" cy="297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12475B"/>
                  </a:solidFill>
                  <a:latin typeface="Body Grotesque"/>
                  <a:ea typeface="Body Grotesque"/>
                  <a:cs typeface="Body Grotesque"/>
                  <a:sym typeface="Body Grotesque"/>
                </a:rPr>
                <a:t>00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761905" y="418361"/>
            <a:ext cx="5665529" cy="893960"/>
            <a:chOff x="0" y="0"/>
            <a:chExt cx="1076844" cy="1699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6844" cy="169914"/>
            </a:xfrm>
            <a:custGeom>
              <a:avLst/>
              <a:gdLst/>
              <a:ahLst/>
              <a:cxnLst/>
              <a:rect r="r" b="b" t="t" l="l"/>
              <a:pathLst>
                <a:path h="169914" w="1076844">
                  <a:moveTo>
                    <a:pt x="84957" y="0"/>
                  </a:moveTo>
                  <a:lnTo>
                    <a:pt x="991887" y="0"/>
                  </a:lnTo>
                  <a:cubicBezTo>
                    <a:pt x="1014419" y="0"/>
                    <a:pt x="1036028" y="8951"/>
                    <a:pt x="1051960" y="24883"/>
                  </a:cubicBezTo>
                  <a:cubicBezTo>
                    <a:pt x="1067893" y="40816"/>
                    <a:pt x="1076844" y="62425"/>
                    <a:pt x="1076844" y="84957"/>
                  </a:cubicBezTo>
                  <a:lnTo>
                    <a:pt x="1076844" y="84957"/>
                  </a:lnTo>
                  <a:cubicBezTo>
                    <a:pt x="1076844" y="131878"/>
                    <a:pt x="1038807" y="169914"/>
                    <a:pt x="991887" y="169914"/>
                  </a:cubicBezTo>
                  <a:lnTo>
                    <a:pt x="84957" y="169914"/>
                  </a:lnTo>
                  <a:cubicBezTo>
                    <a:pt x="62425" y="169914"/>
                    <a:pt x="40816" y="160964"/>
                    <a:pt x="24883" y="145031"/>
                  </a:cubicBezTo>
                  <a:cubicBezTo>
                    <a:pt x="8951" y="129098"/>
                    <a:pt x="0" y="107489"/>
                    <a:pt x="0" y="84957"/>
                  </a:cubicBezTo>
                  <a:lnTo>
                    <a:pt x="0" y="84957"/>
                  </a:lnTo>
                  <a:cubicBezTo>
                    <a:pt x="0" y="62425"/>
                    <a:pt x="8951" y="40816"/>
                    <a:pt x="24883" y="24883"/>
                  </a:cubicBezTo>
                  <a:cubicBezTo>
                    <a:pt x="40816" y="8951"/>
                    <a:pt x="62425" y="0"/>
                    <a:pt x="849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12475B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076844" cy="236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 i="true">
                  <a:solidFill>
                    <a:srgbClr val="12475B"/>
                  </a:solidFill>
                  <a:latin typeface="Body Grotesque Italics"/>
                  <a:ea typeface="Body Grotesque Italics"/>
                  <a:cs typeface="Body Grotesque Italics"/>
                  <a:sym typeface="Body Grotesque Italics"/>
                </a:rPr>
                <a:t>Présentation du projet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320617" y="1854342"/>
            <a:ext cx="8548106" cy="1030213"/>
            <a:chOff x="0" y="0"/>
            <a:chExt cx="1624733" cy="1958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24733" cy="195812"/>
            </a:xfrm>
            <a:custGeom>
              <a:avLst/>
              <a:gdLst/>
              <a:ahLst/>
              <a:cxnLst/>
              <a:rect r="r" b="b" t="t" l="l"/>
              <a:pathLst>
                <a:path h="195812" w="1624733">
                  <a:moveTo>
                    <a:pt x="61587" y="0"/>
                  </a:moveTo>
                  <a:lnTo>
                    <a:pt x="1563147" y="0"/>
                  </a:lnTo>
                  <a:cubicBezTo>
                    <a:pt x="1597160" y="0"/>
                    <a:pt x="1624733" y="27573"/>
                    <a:pt x="1624733" y="61587"/>
                  </a:cubicBezTo>
                  <a:lnTo>
                    <a:pt x="1624733" y="134225"/>
                  </a:lnTo>
                  <a:cubicBezTo>
                    <a:pt x="1624733" y="168239"/>
                    <a:pt x="1597160" y="195812"/>
                    <a:pt x="1563147" y="195812"/>
                  </a:cubicBezTo>
                  <a:lnTo>
                    <a:pt x="61587" y="195812"/>
                  </a:lnTo>
                  <a:cubicBezTo>
                    <a:pt x="27573" y="195812"/>
                    <a:pt x="0" y="168239"/>
                    <a:pt x="0" y="134225"/>
                  </a:cubicBezTo>
                  <a:lnTo>
                    <a:pt x="0" y="61587"/>
                  </a:lnTo>
                  <a:cubicBezTo>
                    <a:pt x="0" y="27573"/>
                    <a:pt x="27573" y="0"/>
                    <a:pt x="61587" y="0"/>
                  </a:cubicBezTo>
                  <a:close/>
                </a:path>
              </a:pathLst>
            </a:custGeom>
            <a:solidFill>
              <a:srgbClr val="12475B"/>
            </a:solidFill>
            <a:ln w="9525" cap="rnd">
              <a:solidFill>
                <a:srgbClr val="12475B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624733" cy="233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 i="true">
                  <a:solidFill>
                    <a:srgbClr val="E6E6E6"/>
                  </a:solidFill>
                  <a:latin typeface="Body Grotesque Italics"/>
                  <a:ea typeface="Body Grotesque Italics"/>
                  <a:cs typeface="Body Grotesque Italics"/>
                  <a:sym typeface="Body Grotesque Italics"/>
                </a:rPr>
                <a:t>Montage Hardware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-5400000">
            <a:off x="10589911" y="3319839"/>
            <a:ext cx="4610221" cy="6600702"/>
          </a:xfrm>
          <a:custGeom>
            <a:avLst/>
            <a:gdLst/>
            <a:ahLst/>
            <a:cxnLst/>
            <a:rect r="r" b="b" t="t" l="l"/>
            <a:pathLst>
              <a:path h="6600702" w="4610221">
                <a:moveTo>
                  <a:pt x="0" y="0"/>
                </a:moveTo>
                <a:lnTo>
                  <a:pt x="4610221" y="0"/>
                </a:lnTo>
                <a:lnTo>
                  <a:pt x="4610221" y="6600702"/>
                </a:lnTo>
                <a:lnTo>
                  <a:pt x="0" y="66007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690" t="0" r="-369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278282" y="6261622"/>
            <a:ext cx="6434096" cy="2663678"/>
          </a:xfrm>
          <a:custGeom>
            <a:avLst/>
            <a:gdLst/>
            <a:ahLst/>
            <a:cxnLst/>
            <a:rect r="r" b="b" t="t" l="l"/>
            <a:pathLst>
              <a:path h="2663678" w="6434096">
                <a:moveTo>
                  <a:pt x="0" y="0"/>
                </a:moveTo>
                <a:lnTo>
                  <a:pt x="6434097" y="0"/>
                </a:lnTo>
                <a:lnTo>
                  <a:pt x="6434097" y="2663679"/>
                </a:lnTo>
                <a:lnTo>
                  <a:pt x="0" y="26636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56934" y="3236616"/>
            <a:ext cx="5011294" cy="2668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2499" indent="-206250" lvl="1">
              <a:lnSpc>
                <a:spcPts val="2674"/>
              </a:lnSpc>
              <a:spcBef>
                <a:spcPct val="0"/>
              </a:spcBef>
              <a:buFont typeface="Arial"/>
              <a:buChar char="•"/>
            </a:pPr>
            <a:r>
              <a:rPr lang="en-US" sz="1910" i="true">
                <a:solidFill>
                  <a:srgbClr val="000000"/>
                </a:solidFill>
                <a:latin typeface="Body Grotesque Italics"/>
                <a:ea typeface="Body Grotesque Italics"/>
                <a:cs typeface="Body Grotesque Italics"/>
                <a:sym typeface="Body Grotesque Italics"/>
              </a:rPr>
              <a:t>Arduin</a:t>
            </a:r>
            <a:r>
              <a:rPr lang="en-US" sz="1910" i="true">
                <a:solidFill>
                  <a:srgbClr val="000000"/>
                </a:solidFill>
                <a:latin typeface="Body Grotesque Italics"/>
                <a:ea typeface="Body Grotesque Italics"/>
                <a:cs typeface="Body Grotesque Italics"/>
                <a:sym typeface="Body Grotesque Italics"/>
              </a:rPr>
              <a:t>o UNO</a:t>
            </a:r>
          </a:p>
          <a:p>
            <a:pPr algn="ctr" marL="412499" indent="-206250" lvl="1">
              <a:lnSpc>
                <a:spcPts val="2674"/>
              </a:lnSpc>
              <a:spcBef>
                <a:spcPct val="0"/>
              </a:spcBef>
              <a:buFont typeface="Arial"/>
              <a:buChar char="•"/>
            </a:pPr>
            <a:r>
              <a:rPr lang="en-US" sz="1910" i="true">
                <a:solidFill>
                  <a:srgbClr val="000000"/>
                </a:solidFill>
                <a:latin typeface="Body Grotesque Italics"/>
                <a:ea typeface="Body Grotesque Italics"/>
                <a:cs typeface="Body Grotesque Italics"/>
                <a:sym typeface="Body Grotesque Italics"/>
              </a:rPr>
              <a:t>Récepteur infrarouge (phototransistor IR)</a:t>
            </a:r>
          </a:p>
          <a:p>
            <a:pPr algn="ctr" marL="412499" indent="-206250" lvl="1">
              <a:lnSpc>
                <a:spcPts val="2674"/>
              </a:lnSpc>
              <a:spcBef>
                <a:spcPct val="0"/>
              </a:spcBef>
              <a:buFont typeface="Arial"/>
              <a:buChar char="•"/>
            </a:pPr>
            <a:r>
              <a:rPr lang="en-US" sz="1910" i="true">
                <a:solidFill>
                  <a:srgbClr val="000000"/>
                </a:solidFill>
                <a:latin typeface="Body Grotesque Italics"/>
                <a:ea typeface="Body Grotesque Italics"/>
                <a:cs typeface="Body Grotesque Italics"/>
                <a:sym typeface="Body Grotesque Italics"/>
              </a:rPr>
              <a:t>Résistance pour le recepteur</a:t>
            </a:r>
          </a:p>
          <a:p>
            <a:pPr algn="ctr" marL="412499" indent="-206250" lvl="1">
              <a:lnSpc>
                <a:spcPts val="2674"/>
              </a:lnSpc>
              <a:spcBef>
                <a:spcPct val="0"/>
              </a:spcBef>
              <a:buFont typeface="Arial"/>
              <a:buChar char="•"/>
            </a:pPr>
            <a:r>
              <a:rPr lang="en-US" sz="1910" i="true">
                <a:solidFill>
                  <a:srgbClr val="000000"/>
                </a:solidFill>
                <a:latin typeface="Body Grotesque Italics"/>
                <a:ea typeface="Body Grotesque Italics"/>
                <a:cs typeface="Body Grotesque Italics"/>
                <a:sym typeface="Body Grotesque Italics"/>
              </a:rPr>
              <a:t>LED infrarouge émettrice</a:t>
            </a:r>
          </a:p>
          <a:p>
            <a:pPr algn="ctr" marL="412499" indent="-206250" lvl="1">
              <a:lnSpc>
                <a:spcPts val="2674"/>
              </a:lnSpc>
              <a:spcBef>
                <a:spcPct val="0"/>
              </a:spcBef>
              <a:buFont typeface="Arial"/>
              <a:buChar char="•"/>
            </a:pPr>
            <a:r>
              <a:rPr lang="en-US" sz="1910" i="true">
                <a:solidFill>
                  <a:srgbClr val="000000"/>
                </a:solidFill>
                <a:latin typeface="Body Grotesque Italics"/>
                <a:ea typeface="Body Grotesque Italics"/>
                <a:cs typeface="Body Grotesque Italics"/>
                <a:sym typeface="Body Grotesque Italics"/>
              </a:rPr>
              <a:t>Résistance pour la LED IR</a:t>
            </a:r>
          </a:p>
          <a:p>
            <a:pPr algn="ctr" marL="412499" indent="-206250" lvl="1">
              <a:lnSpc>
                <a:spcPts val="2674"/>
              </a:lnSpc>
              <a:spcBef>
                <a:spcPct val="0"/>
              </a:spcBef>
              <a:buFont typeface="Arial"/>
              <a:buChar char="•"/>
            </a:pPr>
            <a:r>
              <a:rPr lang="en-US" sz="1910" i="true">
                <a:solidFill>
                  <a:srgbClr val="000000"/>
                </a:solidFill>
                <a:latin typeface="Body Grotesque Italics"/>
                <a:ea typeface="Body Grotesque Italics"/>
                <a:cs typeface="Body Grotesque Italics"/>
                <a:sym typeface="Body Grotesque Italics"/>
              </a:rPr>
              <a:t>Fils de connexion et alimentation 5V</a:t>
            </a:r>
          </a:p>
          <a:p>
            <a:pPr algn="ctr" marL="412499" indent="-206250" lvl="1">
              <a:lnSpc>
                <a:spcPts val="2674"/>
              </a:lnSpc>
              <a:spcBef>
                <a:spcPct val="0"/>
              </a:spcBef>
              <a:buFont typeface="Arial"/>
              <a:buChar char="•"/>
            </a:pPr>
            <a:r>
              <a:rPr lang="en-US" sz="1910" i="true">
                <a:solidFill>
                  <a:srgbClr val="000000"/>
                </a:solidFill>
                <a:latin typeface="Body Grotesque Italics"/>
                <a:ea typeface="Body Grotesque Italics"/>
                <a:cs typeface="Body Grotesque Italics"/>
                <a:sym typeface="Body Grotesque Italics"/>
              </a:rPr>
              <a:t>Analog Discovery</a:t>
            </a:r>
          </a:p>
          <a:p>
            <a:pPr algn="ctr">
              <a:lnSpc>
                <a:spcPts val="267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24670" y="437411"/>
            <a:ext cx="1305240" cy="874910"/>
            <a:chOff x="0" y="0"/>
            <a:chExt cx="343767" cy="2304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3767" cy="230429"/>
            </a:xfrm>
            <a:custGeom>
              <a:avLst/>
              <a:gdLst/>
              <a:ahLst/>
              <a:cxnLst/>
              <a:rect r="r" b="b" t="t" l="l"/>
              <a:pathLst>
                <a:path h="230429" w="343767">
                  <a:moveTo>
                    <a:pt x="115214" y="0"/>
                  </a:moveTo>
                  <a:lnTo>
                    <a:pt x="228552" y="0"/>
                  </a:lnTo>
                  <a:cubicBezTo>
                    <a:pt x="259109" y="0"/>
                    <a:pt x="288414" y="12139"/>
                    <a:pt x="310021" y="33746"/>
                  </a:cubicBezTo>
                  <a:cubicBezTo>
                    <a:pt x="331628" y="55352"/>
                    <a:pt x="343767" y="84658"/>
                    <a:pt x="343767" y="115214"/>
                  </a:cubicBezTo>
                  <a:lnTo>
                    <a:pt x="343767" y="115214"/>
                  </a:lnTo>
                  <a:cubicBezTo>
                    <a:pt x="343767" y="145771"/>
                    <a:pt x="331628" y="175076"/>
                    <a:pt x="310021" y="196683"/>
                  </a:cubicBezTo>
                  <a:cubicBezTo>
                    <a:pt x="288414" y="218290"/>
                    <a:pt x="259109" y="230429"/>
                    <a:pt x="228552" y="230429"/>
                  </a:cubicBezTo>
                  <a:lnTo>
                    <a:pt x="115214" y="230429"/>
                  </a:lnTo>
                  <a:cubicBezTo>
                    <a:pt x="84658" y="230429"/>
                    <a:pt x="55352" y="218290"/>
                    <a:pt x="33746" y="196683"/>
                  </a:cubicBezTo>
                  <a:cubicBezTo>
                    <a:pt x="12139" y="175076"/>
                    <a:pt x="0" y="145771"/>
                    <a:pt x="0" y="115214"/>
                  </a:cubicBezTo>
                  <a:lnTo>
                    <a:pt x="0" y="115214"/>
                  </a:lnTo>
                  <a:cubicBezTo>
                    <a:pt x="0" y="84658"/>
                    <a:pt x="12139" y="55352"/>
                    <a:pt x="33746" y="33746"/>
                  </a:cubicBezTo>
                  <a:cubicBezTo>
                    <a:pt x="55352" y="12139"/>
                    <a:pt x="84658" y="0"/>
                    <a:pt x="115214" y="0"/>
                  </a:cubicBezTo>
                  <a:close/>
                </a:path>
              </a:pathLst>
            </a:custGeom>
            <a:solidFill>
              <a:srgbClr val="8DB5C4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343767" cy="297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12475B"/>
                  </a:solidFill>
                  <a:latin typeface="Body Grotesque"/>
                  <a:ea typeface="Body Grotesque"/>
                  <a:cs typeface="Body Grotesque"/>
                  <a:sym typeface="Body Grotesque"/>
                </a:rPr>
                <a:t>00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761905" y="418361"/>
            <a:ext cx="5665529" cy="893960"/>
            <a:chOff x="0" y="0"/>
            <a:chExt cx="1076844" cy="1699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6844" cy="169914"/>
            </a:xfrm>
            <a:custGeom>
              <a:avLst/>
              <a:gdLst/>
              <a:ahLst/>
              <a:cxnLst/>
              <a:rect r="r" b="b" t="t" l="l"/>
              <a:pathLst>
                <a:path h="169914" w="1076844">
                  <a:moveTo>
                    <a:pt x="84957" y="0"/>
                  </a:moveTo>
                  <a:lnTo>
                    <a:pt x="991887" y="0"/>
                  </a:lnTo>
                  <a:cubicBezTo>
                    <a:pt x="1014419" y="0"/>
                    <a:pt x="1036028" y="8951"/>
                    <a:pt x="1051960" y="24883"/>
                  </a:cubicBezTo>
                  <a:cubicBezTo>
                    <a:pt x="1067893" y="40816"/>
                    <a:pt x="1076844" y="62425"/>
                    <a:pt x="1076844" y="84957"/>
                  </a:cubicBezTo>
                  <a:lnTo>
                    <a:pt x="1076844" y="84957"/>
                  </a:lnTo>
                  <a:cubicBezTo>
                    <a:pt x="1076844" y="131878"/>
                    <a:pt x="1038807" y="169914"/>
                    <a:pt x="991887" y="169914"/>
                  </a:cubicBezTo>
                  <a:lnTo>
                    <a:pt x="84957" y="169914"/>
                  </a:lnTo>
                  <a:cubicBezTo>
                    <a:pt x="62425" y="169914"/>
                    <a:pt x="40816" y="160964"/>
                    <a:pt x="24883" y="145031"/>
                  </a:cubicBezTo>
                  <a:cubicBezTo>
                    <a:pt x="8951" y="129098"/>
                    <a:pt x="0" y="107489"/>
                    <a:pt x="0" y="84957"/>
                  </a:cubicBezTo>
                  <a:lnTo>
                    <a:pt x="0" y="84957"/>
                  </a:lnTo>
                  <a:cubicBezTo>
                    <a:pt x="0" y="62425"/>
                    <a:pt x="8951" y="40816"/>
                    <a:pt x="24883" y="24883"/>
                  </a:cubicBezTo>
                  <a:cubicBezTo>
                    <a:pt x="40816" y="8951"/>
                    <a:pt x="62425" y="0"/>
                    <a:pt x="849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12475B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076844" cy="236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 i="true">
                  <a:solidFill>
                    <a:srgbClr val="12475B"/>
                  </a:solidFill>
                  <a:latin typeface="Body Grotesque Italics"/>
                  <a:ea typeface="Body Grotesque Italics"/>
                  <a:cs typeface="Body Grotesque Italics"/>
                  <a:sym typeface="Body Grotesque Italics"/>
                </a:rPr>
                <a:t>Présentation du projet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69947" y="1853439"/>
            <a:ext cx="8548106" cy="1030213"/>
            <a:chOff x="0" y="0"/>
            <a:chExt cx="1624733" cy="1958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24733" cy="195812"/>
            </a:xfrm>
            <a:custGeom>
              <a:avLst/>
              <a:gdLst/>
              <a:ahLst/>
              <a:cxnLst/>
              <a:rect r="r" b="b" t="t" l="l"/>
              <a:pathLst>
                <a:path h="195812" w="1624733">
                  <a:moveTo>
                    <a:pt x="61587" y="0"/>
                  </a:moveTo>
                  <a:lnTo>
                    <a:pt x="1563147" y="0"/>
                  </a:lnTo>
                  <a:cubicBezTo>
                    <a:pt x="1597160" y="0"/>
                    <a:pt x="1624733" y="27573"/>
                    <a:pt x="1624733" y="61587"/>
                  </a:cubicBezTo>
                  <a:lnTo>
                    <a:pt x="1624733" y="134225"/>
                  </a:lnTo>
                  <a:cubicBezTo>
                    <a:pt x="1624733" y="168239"/>
                    <a:pt x="1597160" y="195812"/>
                    <a:pt x="1563147" y="195812"/>
                  </a:cubicBezTo>
                  <a:lnTo>
                    <a:pt x="61587" y="195812"/>
                  </a:lnTo>
                  <a:cubicBezTo>
                    <a:pt x="27573" y="195812"/>
                    <a:pt x="0" y="168239"/>
                    <a:pt x="0" y="134225"/>
                  </a:cubicBezTo>
                  <a:lnTo>
                    <a:pt x="0" y="61587"/>
                  </a:lnTo>
                  <a:cubicBezTo>
                    <a:pt x="0" y="27573"/>
                    <a:pt x="27573" y="0"/>
                    <a:pt x="61587" y="0"/>
                  </a:cubicBezTo>
                  <a:close/>
                </a:path>
              </a:pathLst>
            </a:custGeom>
            <a:solidFill>
              <a:srgbClr val="12475B"/>
            </a:solidFill>
            <a:ln w="9525" cap="rnd">
              <a:solidFill>
                <a:srgbClr val="12475B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624733" cy="233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 i="true">
                  <a:solidFill>
                    <a:srgbClr val="E6E6E6"/>
                  </a:solidFill>
                  <a:latin typeface="Body Grotesque Italics"/>
                  <a:ea typeface="Body Grotesque Italics"/>
                  <a:cs typeface="Body Grotesque Italics"/>
                  <a:sym typeface="Body Grotesque Italics"/>
                </a:rPr>
                <a:t>Principe de l’expérience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3493371" y="3226253"/>
            <a:ext cx="11301259" cy="6032047"/>
          </a:xfrm>
          <a:custGeom>
            <a:avLst/>
            <a:gdLst/>
            <a:ahLst/>
            <a:cxnLst/>
            <a:rect r="r" b="b" t="t" l="l"/>
            <a:pathLst>
              <a:path h="6032047" w="11301259">
                <a:moveTo>
                  <a:pt x="0" y="0"/>
                </a:moveTo>
                <a:lnTo>
                  <a:pt x="11301258" y="0"/>
                </a:lnTo>
                <a:lnTo>
                  <a:pt x="11301258" y="6032047"/>
                </a:lnTo>
                <a:lnTo>
                  <a:pt x="0" y="6032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24670" y="437411"/>
            <a:ext cx="1305240" cy="874910"/>
            <a:chOff x="0" y="0"/>
            <a:chExt cx="343767" cy="2304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3767" cy="230429"/>
            </a:xfrm>
            <a:custGeom>
              <a:avLst/>
              <a:gdLst/>
              <a:ahLst/>
              <a:cxnLst/>
              <a:rect r="r" b="b" t="t" l="l"/>
              <a:pathLst>
                <a:path h="230429" w="343767">
                  <a:moveTo>
                    <a:pt x="115214" y="0"/>
                  </a:moveTo>
                  <a:lnTo>
                    <a:pt x="228552" y="0"/>
                  </a:lnTo>
                  <a:cubicBezTo>
                    <a:pt x="259109" y="0"/>
                    <a:pt x="288414" y="12139"/>
                    <a:pt x="310021" y="33746"/>
                  </a:cubicBezTo>
                  <a:cubicBezTo>
                    <a:pt x="331628" y="55352"/>
                    <a:pt x="343767" y="84658"/>
                    <a:pt x="343767" y="115214"/>
                  </a:cubicBezTo>
                  <a:lnTo>
                    <a:pt x="343767" y="115214"/>
                  </a:lnTo>
                  <a:cubicBezTo>
                    <a:pt x="343767" y="145771"/>
                    <a:pt x="331628" y="175076"/>
                    <a:pt x="310021" y="196683"/>
                  </a:cubicBezTo>
                  <a:cubicBezTo>
                    <a:pt x="288414" y="218290"/>
                    <a:pt x="259109" y="230429"/>
                    <a:pt x="228552" y="230429"/>
                  </a:cubicBezTo>
                  <a:lnTo>
                    <a:pt x="115214" y="230429"/>
                  </a:lnTo>
                  <a:cubicBezTo>
                    <a:pt x="84658" y="230429"/>
                    <a:pt x="55352" y="218290"/>
                    <a:pt x="33746" y="196683"/>
                  </a:cubicBezTo>
                  <a:cubicBezTo>
                    <a:pt x="12139" y="175076"/>
                    <a:pt x="0" y="145771"/>
                    <a:pt x="0" y="115214"/>
                  </a:cubicBezTo>
                  <a:lnTo>
                    <a:pt x="0" y="115214"/>
                  </a:lnTo>
                  <a:cubicBezTo>
                    <a:pt x="0" y="84658"/>
                    <a:pt x="12139" y="55352"/>
                    <a:pt x="33746" y="33746"/>
                  </a:cubicBezTo>
                  <a:cubicBezTo>
                    <a:pt x="55352" y="12139"/>
                    <a:pt x="84658" y="0"/>
                    <a:pt x="115214" y="0"/>
                  </a:cubicBezTo>
                  <a:close/>
                </a:path>
              </a:pathLst>
            </a:custGeom>
            <a:solidFill>
              <a:srgbClr val="8DB5C4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343767" cy="297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12475B"/>
                  </a:solidFill>
                  <a:latin typeface="Body Grotesque"/>
                  <a:ea typeface="Body Grotesque"/>
                  <a:cs typeface="Body Grotesque"/>
                  <a:sym typeface="Body Grotesque"/>
                </a:rPr>
                <a:t>00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761905" y="418361"/>
            <a:ext cx="5665529" cy="893960"/>
            <a:chOff x="0" y="0"/>
            <a:chExt cx="1076844" cy="1699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6844" cy="169914"/>
            </a:xfrm>
            <a:custGeom>
              <a:avLst/>
              <a:gdLst/>
              <a:ahLst/>
              <a:cxnLst/>
              <a:rect r="r" b="b" t="t" l="l"/>
              <a:pathLst>
                <a:path h="169914" w="1076844">
                  <a:moveTo>
                    <a:pt x="84957" y="0"/>
                  </a:moveTo>
                  <a:lnTo>
                    <a:pt x="991887" y="0"/>
                  </a:lnTo>
                  <a:cubicBezTo>
                    <a:pt x="1014419" y="0"/>
                    <a:pt x="1036028" y="8951"/>
                    <a:pt x="1051960" y="24883"/>
                  </a:cubicBezTo>
                  <a:cubicBezTo>
                    <a:pt x="1067893" y="40816"/>
                    <a:pt x="1076844" y="62425"/>
                    <a:pt x="1076844" y="84957"/>
                  </a:cubicBezTo>
                  <a:lnTo>
                    <a:pt x="1076844" y="84957"/>
                  </a:lnTo>
                  <a:cubicBezTo>
                    <a:pt x="1076844" y="131878"/>
                    <a:pt x="1038807" y="169914"/>
                    <a:pt x="991887" y="169914"/>
                  </a:cubicBezTo>
                  <a:lnTo>
                    <a:pt x="84957" y="169914"/>
                  </a:lnTo>
                  <a:cubicBezTo>
                    <a:pt x="62425" y="169914"/>
                    <a:pt x="40816" y="160964"/>
                    <a:pt x="24883" y="145031"/>
                  </a:cubicBezTo>
                  <a:cubicBezTo>
                    <a:pt x="8951" y="129098"/>
                    <a:pt x="0" y="107489"/>
                    <a:pt x="0" y="84957"/>
                  </a:cubicBezTo>
                  <a:lnTo>
                    <a:pt x="0" y="84957"/>
                  </a:lnTo>
                  <a:cubicBezTo>
                    <a:pt x="0" y="62425"/>
                    <a:pt x="8951" y="40816"/>
                    <a:pt x="24883" y="24883"/>
                  </a:cubicBezTo>
                  <a:cubicBezTo>
                    <a:pt x="40816" y="8951"/>
                    <a:pt x="62425" y="0"/>
                    <a:pt x="849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12475B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076844" cy="236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 i="true">
                  <a:solidFill>
                    <a:srgbClr val="12475B"/>
                  </a:solidFill>
                  <a:latin typeface="Body Grotesque Italics"/>
                  <a:ea typeface="Body Grotesque Italics"/>
                  <a:cs typeface="Body Grotesque Italics"/>
                  <a:sym typeface="Body Grotesque Italics"/>
                </a:rPr>
                <a:t>Présentation du projet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69947" y="1853439"/>
            <a:ext cx="8548106" cy="1030213"/>
            <a:chOff x="0" y="0"/>
            <a:chExt cx="1624733" cy="1958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24733" cy="195812"/>
            </a:xfrm>
            <a:custGeom>
              <a:avLst/>
              <a:gdLst/>
              <a:ahLst/>
              <a:cxnLst/>
              <a:rect r="r" b="b" t="t" l="l"/>
              <a:pathLst>
                <a:path h="195812" w="1624733">
                  <a:moveTo>
                    <a:pt x="61587" y="0"/>
                  </a:moveTo>
                  <a:lnTo>
                    <a:pt x="1563147" y="0"/>
                  </a:lnTo>
                  <a:cubicBezTo>
                    <a:pt x="1597160" y="0"/>
                    <a:pt x="1624733" y="27573"/>
                    <a:pt x="1624733" y="61587"/>
                  </a:cubicBezTo>
                  <a:lnTo>
                    <a:pt x="1624733" y="134225"/>
                  </a:lnTo>
                  <a:cubicBezTo>
                    <a:pt x="1624733" y="168239"/>
                    <a:pt x="1597160" y="195812"/>
                    <a:pt x="1563147" y="195812"/>
                  </a:cubicBezTo>
                  <a:lnTo>
                    <a:pt x="61587" y="195812"/>
                  </a:lnTo>
                  <a:cubicBezTo>
                    <a:pt x="27573" y="195812"/>
                    <a:pt x="0" y="168239"/>
                    <a:pt x="0" y="134225"/>
                  </a:cubicBezTo>
                  <a:lnTo>
                    <a:pt x="0" y="61587"/>
                  </a:lnTo>
                  <a:cubicBezTo>
                    <a:pt x="0" y="27573"/>
                    <a:pt x="27573" y="0"/>
                    <a:pt x="61587" y="0"/>
                  </a:cubicBezTo>
                  <a:close/>
                </a:path>
              </a:pathLst>
            </a:custGeom>
            <a:solidFill>
              <a:srgbClr val="12475B"/>
            </a:solidFill>
            <a:ln w="9525" cap="rnd">
              <a:solidFill>
                <a:srgbClr val="12475B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624733" cy="233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 i="true">
                  <a:solidFill>
                    <a:srgbClr val="E6E6E6"/>
                  </a:solidFill>
                  <a:latin typeface="Body Grotesque Italics"/>
                  <a:ea typeface="Body Grotesque Italics"/>
                  <a:cs typeface="Body Grotesque Italics"/>
                  <a:sym typeface="Body Grotesque Italics"/>
                </a:rPr>
                <a:t>Analyse physique du signal IR avec Waveforms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91347" y="4546319"/>
            <a:ext cx="16467953" cy="3890554"/>
          </a:xfrm>
          <a:custGeom>
            <a:avLst/>
            <a:gdLst/>
            <a:ahLst/>
            <a:cxnLst/>
            <a:rect r="r" b="b" t="t" l="l"/>
            <a:pathLst>
              <a:path h="3890554" w="16467953">
                <a:moveTo>
                  <a:pt x="0" y="0"/>
                </a:moveTo>
                <a:lnTo>
                  <a:pt x="16467953" y="0"/>
                </a:lnTo>
                <a:lnTo>
                  <a:pt x="16467953" y="3890554"/>
                </a:lnTo>
                <a:lnTo>
                  <a:pt x="0" y="38905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91347" y="3152493"/>
            <a:ext cx="16467953" cy="850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i="true">
                <a:solidFill>
                  <a:srgbClr val="000000"/>
                </a:solidFill>
                <a:latin typeface="Body Grotesque Italics"/>
                <a:ea typeface="Body Grotesque Italics"/>
                <a:cs typeface="Body Grotesque Italics"/>
                <a:sym typeface="Body Grotesque Italics"/>
              </a:rPr>
              <a:t>Lorsqu’un bouton est pressé sur la télécommande, un signal infrarouge codé est émis sous forme de trame numérique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868788" y="8941698"/>
            <a:ext cx="5459254" cy="412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 i="true">
                <a:solidFill>
                  <a:srgbClr val="000000"/>
                </a:solidFill>
                <a:latin typeface="Body Grotesque Italics"/>
                <a:ea typeface="Body Grotesque Italics"/>
                <a:cs typeface="Body Grotesque Italics"/>
                <a:sym typeface="Body Grotesque Italics"/>
              </a:rPr>
              <a:t>Bit de start + Bit de data + Bit de stop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24670" y="437411"/>
            <a:ext cx="1305240" cy="874910"/>
            <a:chOff x="0" y="0"/>
            <a:chExt cx="343767" cy="2304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3767" cy="230429"/>
            </a:xfrm>
            <a:custGeom>
              <a:avLst/>
              <a:gdLst/>
              <a:ahLst/>
              <a:cxnLst/>
              <a:rect r="r" b="b" t="t" l="l"/>
              <a:pathLst>
                <a:path h="230429" w="343767">
                  <a:moveTo>
                    <a:pt x="115214" y="0"/>
                  </a:moveTo>
                  <a:lnTo>
                    <a:pt x="228552" y="0"/>
                  </a:lnTo>
                  <a:cubicBezTo>
                    <a:pt x="259109" y="0"/>
                    <a:pt x="288414" y="12139"/>
                    <a:pt x="310021" y="33746"/>
                  </a:cubicBezTo>
                  <a:cubicBezTo>
                    <a:pt x="331628" y="55352"/>
                    <a:pt x="343767" y="84658"/>
                    <a:pt x="343767" y="115214"/>
                  </a:cubicBezTo>
                  <a:lnTo>
                    <a:pt x="343767" y="115214"/>
                  </a:lnTo>
                  <a:cubicBezTo>
                    <a:pt x="343767" y="145771"/>
                    <a:pt x="331628" y="175076"/>
                    <a:pt x="310021" y="196683"/>
                  </a:cubicBezTo>
                  <a:cubicBezTo>
                    <a:pt x="288414" y="218290"/>
                    <a:pt x="259109" y="230429"/>
                    <a:pt x="228552" y="230429"/>
                  </a:cubicBezTo>
                  <a:lnTo>
                    <a:pt x="115214" y="230429"/>
                  </a:lnTo>
                  <a:cubicBezTo>
                    <a:pt x="84658" y="230429"/>
                    <a:pt x="55352" y="218290"/>
                    <a:pt x="33746" y="196683"/>
                  </a:cubicBezTo>
                  <a:cubicBezTo>
                    <a:pt x="12139" y="175076"/>
                    <a:pt x="0" y="145771"/>
                    <a:pt x="0" y="115214"/>
                  </a:cubicBezTo>
                  <a:lnTo>
                    <a:pt x="0" y="115214"/>
                  </a:lnTo>
                  <a:cubicBezTo>
                    <a:pt x="0" y="84658"/>
                    <a:pt x="12139" y="55352"/>
                    <a:pt x="33746" y="33746"/>
                  </a:cubicBezTo>
                  <a:cubicBezTo>
                    <a:pt x="55352" y="12139"/>
                    <a:pt x="84658" y="0"/>
                    <a:pt x="115214" y="0"/>
                  </a:cubicBezTo>
                  <a:close/>
                </a:path>
              </a:pathLst>
            </a:custGeom>
            <a:solidFill>
              <a:srgbClr val="8DB5C4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343767" cy="297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12475B"/>
                  </a:solidFill>
                  <a:latin typeface="Body Grotesque"/>
                  <a:ea typeface="Body Grotesque"/>
                  <a:cs typeface="Body Grotesque"/>
                  <a:sym typeface="Body Grotesque"/>
                </a:rPr>
                <a:t>00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761905" y="418361"/>
            <a:ext cx="5665529" cy="893960"/>
            <a:chOff x="0" y="0"/>
            <a:chExt cx="1076844" cy="1699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6844" cy="169914"/>
            </a:xfrm>
            <a:custGeom>
              <a:avLst/>
              <a:gdLst/>
              <a:ahLst/>
              <a:cxnLst/>
              <a:rect r="r" b="b" t="t" l="l"/>
              <a:pathLst>
                <a:path h="169914" w="1076844">
                  <a:moveTo>
                    <a:pt x="84957" y="0"/>
                  </a:moveTo>
                  <a:lnTo>
                    <a:pt x="991887" y="0"/>
                  </a:lnTo>
                  <a:cubicBezTo>
                    <a:pt x="1014419" y="0"/>
                    <a:pt x="1036028" y="8951"/>
                    <a:pt x="1051960" y="24883"/>
                  </a:cubicBezTo>
                  <a:cubicBezTo>
                    <a:pt x="1067893" y="40816"/>
                    <a:pt x="1076844" y="62425"/>
                    <a:pt x="1076844" y="84957"/>
                  </a:cubicBezTo>
                  <a:lnTo>
                    <a:pt x="1076844" y="84957"/>
                  </a:lnTo>
                  <a:cubicBezTo>
                    <a:pt x="1076844" y="131878"/>
                    <a:pt x="1038807" y="169914"/>
                    <a:pt x="991887" y="169914"/>
                  </a:cubicBezTo>
                  <a:lnTo>
                    <a:pt x="84957" y="169914"/>
                  </a:lnTo>
                  <a:cubicBezTo>
                    <a:pt x="62425" y="169914"/>
                    <a:pt x="40816" y="160964"/>
                    <a:pt x="24883" y="145031"/>
                  </a:cubicBezTo>
                  <a:cubicBezTo>
                    <a:pt x="8951" y="129098"/>
                    <a:pt x="0" y="107489"/>
                    <a:pt x="0" y="84957"/>
                  </a:cubicBezTo>
                  <a:lnTo>
                    <a:pt x="0" y="84957"/>
                  </a:lnTo>
                  <a:cubicBezTo>
                    <a:pt x="0" y="62425"/>
                    <a:pt x="8951" y="40816"/>
                    <a:pt x="24883" y="24883"/>
                  </a:cubicBezTo>
                  <a:cubicBezTo>
                    <a:pt x="40816" y="8951"/>
                    <a:pt x="62425" y="0"/>
                    <a:pt x="849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12475B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076844" cy="236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 i="true">
                  <a:solidFill>
                    <a:srgbClr val="12475B"/>
                  </a:solidFill>
                  <a:latin typeface="Body Grotesque Italics"/>
                  <a:ea typeface="Body Grotesque Italics"/>
                  <a:cs typeface="Body Grotesque Italics"/>
                  <a:sym typeface="Body Grotesque Italics"/>
                </a:rPr>
                <a:t>Présentation du projet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69947" y="1853439"/>
            <a:ext cx="8548106" cy="1030213"/>
            <a:chOff x="0" y="0"/>
            <a:chExt cx="1624733" cy="1958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24733" cy="195812"/>
            </a:xfrm>
            <a:custGeom>
              <a:avLst/>
              <a:gdLst/>
              <a:ahLst/>
              <a:cxnLst/>
              <a:rect r="r" b="b" t="t" l="l"/>
              <a:pathLst>
                <a:path h="195812" w="1624733">
                  <a:moveTo>
                    <a:pt x="61587" y="0"/>
                  </a:moveTo>
                  <a:lnTo>
                    <a:pt x="1563147" y="0"/>
                  </a:lnTo>
                  <a:cubicBezTo>
                    <a:pt x="1597160" y="0"/>
                    <a:pt x="1624733" y="27573"/>
                    <a:pt x="1624733" y="61587"/>
                  </a:cubicBezTo>
                  <a:lnTo>
                    <a:pt x="1624733" y="134225"/>
                  </a:lnTo>
                  <a:cubicBezTo>
                    <a:pt x="1624733" y="168239"/>
                    <a:pt x="1597160" y="195812"/>
                    <a:pt x="1563147" y="195812"/>
                  </a:cubicBezTo>
                  <a:lnTo>
                    <a:pt x="61587" y="195812"/>
                  </a:lnTo>
                  <a:cubicBezTo>
                    <a:pt x="27573" y="195812"/>
                    <a:pt x="0" y="168239"/>
                    <a:pt x="0" y="134225"/>
                  </a:cubicBezTo>
                  <a:lnTo>
                    <a:pt x="0" y="61587"/>
                  </a:lnTo>
                  <a:cubicBezTo>
                    <a:pt x="0" y="27573"/>
                    <a:pt x="27573" y="0"/>
                    <a:pt x="61587" y="0"/>
                  </a:cubicBezTo>
                  <a:close/>
                </a:path>
              </a:pathLst>
            </a:custGeom>
            <a:solidFill>
              <a:srgbClr val="12475B"/>
            </a:solidFill>
            <a:ln w="9525" cap="rnd">
              <a:solidFill>
                <a:srgbClr val="12475B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624733" cy="233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 i="true">
                  <a:solidFill>
                    <a:srgbClr val="E6E6E6"/>
                  </a:solidFill>
                  <a:latin typeface="Body Grotesque Italics"/>
                  <a:ea typeface="Body Grotesque Italics"/>
                  <a:cs typeface="Body Grotesque Italics"/>
                  <a:sym typeface="Body Grotesque Italics"/>
                </a:rPr>
                <a:t>Code Arduino (C/C++)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5164367" y="3172116"/>
            <a:ext cx="7959265" cy="6269524"/>
          </a:xfrm>
          <a:custGeom>
            <a:avLst/>
            <a:gdLst/>
            <a:ahLst/>
            <a:cxnLst/>
            <a:rect r="r" b="b" t="t" l="l"/>
            <a:pathLst>
              <a:path h="6269524" w="7959265">
                <a:moveTo>
                  <a:pt x="0" y="0"/>
                </a:moveTo>
                <a:lnTo>
                  <a:pt x="7959266" y="0"/>
                </a:lnTo>
                <a:lnTo>
                  <a:pt x="7959266" y="6269524"/>
                </a:lnTo>
                <a:lnTo>
                  <a:pt x="0" y="62695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324670" y="437411"/>
            <a:ext cx="1305240" cy="874910"/>
            <a:chOff x="0" y="0"/>
            <a:chExt cx="343767" cy="2304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43767" cy="230429"/>
            </a:xfrm>
            <a:custGeom>
              <a:avLst/>
              <a:gdLst/>
              <a:ahLst/>
              <a:cxnLst/>
              <a:rect r="r" b="b" t="t" l="l"/>
              <a:pathLst>
                <a:path h="230429" w="343767">
                  <a:moveTo>
                    <a:pt x="115214" y="0"/>
                  </a:moveTo>
                  <a:lnTo>
                    <a:pt x="228552" y="0"/>
                  </a:lnTo>
                  <a:cubicBezTo>
                    <a:pt x="259109" y="0"/>
                    <a:pt x="288414" y="12139"/>
                    <a:pt x="310021" y="33746"/>
                  </a:cubicBezTo>
                  <a:cubicBezTo>
                    <a:pt x="331628" y="55352"/>
                    <a:pt x="343767" y="84658"/>
                    <a:pt x="343767" y="115214"/>
                  </a:cubicBezTo>
                  <a:lnTo>
                    <a:pt x="343767" y="115214"/>
                  </a:lnTo>
                  <a:cubicBezTo>
                    <a:pt x="343767" y="145771"/>
                    <a:pt x="331628" y="175076"/>
                    <a:pt x="310021" y="196683"/>
                  </a:cubicBezTo>
                  <a:cubicBezTo>
                    <a:pt x="288414" y="218290"/>
                    <a:pt x="259109" y="230429"/>
                    <a:pt x="228552" y="230429"/>
                  </a:cubicBezTo>
                  <a:lnTo>
                    <a:pt x="115214" y="230429"/>
                  </a:lnTo>
                  <a:cubicBezTo>
                    <a:pt x="84658" y="230429"/>
                    <a:pt x="55352" y="218290"/>
                    <a:pt x="33746" y="196683"/>
                  </a:cubicBezTo>
                  <a:cubicBezTo>
                    <a:pt x="12139" y="175076"/>
                    <a:pt x="0" y="145771"/>
                    <a:pt x="0" y="115214"/>
                  </a:cubicBezTo>
                  <a:lnTo>
                    <a:pt x="0" y="115214"/>
                  </a:lnTo>
                  <a:cubicBezTo>
                    <a:pt x="0" y="84658"/>
                    <a:pt x="12139" y="55352"/>
                    <a:pt x="33746" y="33746"/>
                  </a:cubicBezTo>
                  <a:cubicBezTo>
                    <a:pt x="55352" y="12139"/>
                    <a:pt x="84658" y="0"/>
                    <a:pt x="115214" y="0"/>
                  </a:cubicBezTo>
                  <a:close/>
                </a:path>
              </a:pathLst>
            </a:custGeom>
            <a:solidFill>
              <a:srgbClr val="8DB5C4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343767" cy="29710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5599"/>
                </a:lnSpc>
                <a:spcBef>
                  <a:spcPct val="0"/>
                </a:spcBef>
              </a:pPr>
              <a:r>
                <a:rPr lang="en-US" sz="3999">
                  <a:solidFill>
                    <a:srgbClr val="12475B"/>
                  </a:solidFill>
                  <a:latin typeface="Body Grotesque"/>
                  <a:ea typeface="Body Grotesque"/>
                  <a:cs typeface="Body Grotesque"/>
                  <a:sym typeface="Body Grotesque"/>
                </a:rPr>
                <a:t>00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761905" y="418361"/>
            <a:ext cx="5665529" cy="893960"/>
            <a:chOff x="0" y="0"/>
            <a:chExt cx="1076844" cy="16991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76844" cy="169914"/>
            </a:xfrm>
            <a:custGeom>
              <a:avLst/>
              <a:gdLst/>
              <a:ahLst/>
              <a:cxnLst/>
              <a:rect r="r" b="b" t="t" l="l"/>
              <a:pathLst>
                <a:path h="169914" w="1076844">
                  <a:moveTo>
                    <a:pt x="84957" y="0"/>
                  </a:moveTo>
                  <a:lnTo>
                    <a:pt x="991887" y="0"/>
                  </a:lnTo>
                  <a:cubicBezTo>
                    <a:pt x="1014419" y="0"/>
                    <a:pt x="1036028" y="8951"/>
                    <a:pt x="1051960" y="24883"/>
                  </a:cubicBezTo>
                  <a:cubicBezTo>
                    <a:pt x="1067893" y="40816"/>
                    <a:pt x="1076844" y="62425"/>
                    <a:pt x="1076844" y="84957"/>
                  </a:cubicBezTo>
                  <a:lnTo>
                    <a:pt x="1076844" y="84957"/>
                  </a:lnTo>
                  <a:cubicBezTo>
                    <a:pt x="1076844" y="131878"/>
                    <a:pt x="1038807" y="169914"/>
                    <a:pt x="991887" y="169914"/>
                  </a:cubicBezTo>
                  <a:lnTo>
                    <a:pt x="84957" y="169914"/>
                  </a:lnTo>
                  <a:cubicBezTo>
                    <a:pt x="62425" y="169914"/>
                    <a:pt x="40816" y="160964"/>
                    <a:pt x="24883" y="145031"/>
                  </a:cubicBezTo>
                  <a:cubicBezTo>
                    <a:pt x="8951" y="129098"/>
                    <a:pt x="0" y="107489"/>
                    <a:pt x="0" y="84957"/>
                  </a:cubicBezTo>
                  <a:lnTo>
                    <a:pt x="0" y="84957"/>
                  </a:lnTo>
                  <a:cubicBezTo>
                    <a:pt x="0" y="62425"/>
                    <a:pt x="8951" y="40816"/>
                    <a:pt x="24883" y="24883"/>
                  </a:cubicBezTo>
                  <a:cubicBezTo>
                    <a:pt x="40816" y="8951"/>
                    <a:pt x="62425" y="0"/>
                    <a:pt x="849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12475B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076844" cy="2365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5599"/>
                </a:lnSpc>
              </a:pPr>
              <a:r>
                <a:rPr lang="en-US" sz="3999" i="true">
                  <a:solidFill>
                    <a:srgbClr val="12475B"/>
                  </a:solidFill>
                  <a:latin typeface="Body Grotesque Italics"/>
                  <a:ea typeface="Body Grotesque Italics"/>
                  <a:cs typeface="Body Grotesque Italics"/>
                  <a:sym typeface="Body Grotesque Italics"/>
                </a:rPr>
                <a:t>Présentation du projet 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4869947" y="1853439"/>
            <a:ext cx="8548106" cy="1030213"/>
            <a:chOff x="0" y="0"/>
            <a:chExt cx="1624733" cy="19581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24733" cy="195812"/>
            </a:xfrm>
            <a:custGeom>
              <a:avLst/>
              <a:gdLst/>
              <a:ahLst/>
              <a:cxnLst/>
              <a:rect r="r" b="b" t="t" l="l"/>
              <a:pathLst>
                <a:path h="195812" w="1624733">
                  <a:moveTo>
                    <a:pt x="61587" y="0"/>
                  </a:moveTo>
                  <a:lnTo>
                    <a:pt x="1563147" y="0"/>
                  </a:lnTo>
                  <a:cubicBezTo>
                    <a:pt x="1597160" y="0"/>
                    <a:pt x="1624733" y="27573"/>
                    <a:pt x="1624733" y="61587"/>
                  </a:cubicBezTo>
                  <a:lnTo>
                    <a:pt x="1624733" y="134225"/>
                  </a:lnTo>
                  <a:cubicBezTo>
                    <a:pt x="1624733" y="168239"/>
                    <a:pt x="1597160" y="195812"/>
                    <a:pt x="1563147" y="195812"/>
                  </a:cubicBezTo>
                  <a:lnTo>
                    <a:pt x="61587" y="195812"/>
                  </a:lnTo>
                  <a:cubicBezTo>
                    <a:pt x="27573" y="195812"/>
                    <a:pt x="0" y="168239"/>
                    <a:pt x="0" y="134225"/>
                  </a:cubicBezTo>
                  <a:lnTo>
                    <a:pt x="0" y="61587"/>
                  </a:lnTo>
                  <a:cubicBezTo>
                    <a:pt x="0" y="27573"/>
                    <a:pt x="27573" y="0"/>
                    <a:pt x="61587" y="0"/>
                  </a:cubicBezTo>
                  <a:close/>
                </a:path>
              </a:pathLst>
            </a:custGeom>
            <a:solidFill>
              <a:srgbClr val="12475B"/>
            </a:solidFill>
            <a:ln w="9525" cap="rnd">
              <a:solidFill>
                <a:srgbClr val="12475B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624733" cy="233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 i="true">
                  <a:solidFill>
                    <a:srgbClr val="E6E6E6"/>
                  </a:solidFill>
                  <a:latin typeface="Body Grotesque Italics"/>
                  <a:ea typeface="Body Grotesque Italics"/>
                  <a:cs typeface="Body Grotesque Italics"/>
                  <a:sym typeface="Body Grotesque Italics"/>
                </a:rPr>
                <a:t>Moniteur Série – preuve du rejeu IR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516274" y="3732104"/>
            <a:ext cx="13255452" cy="5186102"/>
          </a:xfrm>
          <a:custGeom>
            <a:avLst/>
            <a:gdLst/>
            <a:ahLst/>
            <a:cxnLst/>
            <a:rect r="r" b="b" t="t" l="l"/>
            <a:pathLst>
              <a:path h="5186102" w="13255452">
                <a:moveTo>
                  <a:pt x="0" y="0"/>
                </a:moveTo>
                <a:lnTo>
                  <a:pt x="13255452" y="0"/>
                </a:lnTo>
                <a:lnTo>
                  <a:pt x="13255452" y="5186102"/>
                </a:lnTo>
                <a:lnTo>
                  <a:pt x="0" y="518610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02041" y="6739519"/>
            <a:ext cx="5283918" cy="850055"/>
            <a:chOff x="0" y="0"/>
            <a:chExt cx="1004311" cy="16156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04311" cy="161569"/>
            </a:xfrm>
            <a:custGeom>
              <a:avLst/>
              <a:gdLst/>
              <a:ahLst/>
              <a:cxnLst/>
              <a:rect r="r" b="b" t="t" l="l"/>
              <a:pathLst>
                <a:path h="161569" w="1004311">
                  <a:moveTo>
                    <a:pt x="80785" y="0"/>
                  </a:moveTo>
                  <a:lnTo>
                    <a:pt x="923526" y="0"/>
                  </a:lnTo>
                  <a:cubicBezTo>
                    <a:pt x="968143" y="0"/>
                    <a:pt x="1004311" y="36169"/>
                    <a:pt x="1004311" y="80785"/>
                  </a:cubicBezTo>
                  <a:lnTo>
                    <a:pt x="1004311" y="80785"/>
                  </a:lnTo>
                  <a:cubicBezTo>
                    <a:pt x="1004311" y="102210"/>
                    <a:pt x="995800" y="122758"/>
                    <a:pt x="980650" y="137908"/>
                  </a:cubicBezTo>
                  <a:cubicBezTo>
                    <a:pt x="965500" y="153058"/>
                    <a:pt x="944952" y="161569"/>
                    <a:pt x="923526" y="161569"/>
                  </a:cubicBezTo>
                  <a:lnTo>
                    <a:pt x="80785" y="161569"/>
                  </a:lnTo>
                  <a:cubicBezTo>
                    <a:pt x="36169" y="161569"/>
                    <a:pt x="0" y="125401"/>
                    <a:pt x="0" y="80785"/>
                  </a:cubicBezTo>
                  <a:lnTo>
                    <a:pt x="0" y="80785"/>
                  </a:lnTo>
                  <a:cubicBezTo>
                    <a:pt x="0" y="36169"/>
                    <a:pt x="36169" y="0"/>
                    <a:pt x="8078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" cap="rnd">
              <a:solidFill>
                <a:srgbClr val="12475B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004311" cy="20919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 i="true">
                  <a:solidFill>
                    <a:srgbClr val="12475B"/>
                  </a:solidFill>
                  <a:latin typeface="Body Grotesque Italics"/>
                  <a:ea typeface="Body Grotesque Italics"/>
                  <a:cs typeface="Body Grotesque Italics"/>
                  <a:sym typeface="Body Grotesque Italics"/>
                </a:rPr>
                <a:t>Avez-vous des questions ?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424493" y="3256053"/>
            <a:ext cx="11439015" cy="3209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74"/>
              </a:lnSpc>
            </a:pPr>
            <a:r>
              <a:rPr lang="en-US" sz="12499" spc="-624">
                <a:solidFill>
                  <a:srgbClr val="12475B"/>
                </a:solidFill>
                <a:latin typeface="Bricolage Grotesque 28"/>
                <a:ea typeface="Bricolage Grotesque 28"/>
                <a:cs typeface="Bricolage Grotesque 28"/>
                <a:sym typeface="Bricolage Grotesque 28"/>
              </a:rPr>
              <a:t>Merci pour votre attention !</a:t>
            </a:r>
          </a:p>
        </p:txBody>
      </p:sp>
      <p:sp>
        <p:nvSpPr>
          <p:cNvPr name="AutoShape 6" id="6"/>
          <p:cNvSpPr/>
          <p:nvPr/>
        </p:nvSpPr>
        <p:spPr>
          <a:xfrm>
            <a:off x="1028700" y="9301163"/>
            <a:ext cx="6492240" cy="0"/>
          </a:xfrm>
          <a:prstGeom prst="line">
            <a:avLst/>
          </a:prstGeom>
          <a:ln cap="flat" w="9525">
            <a:solidFill>
              <a:srgbClr val="12475B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7405774" y="1791497"/>
            <a:ext cx="3476452" cy="908873"/>
            <a:chOff x="0" y="0"/>
            <a:chExt cx="915609" cy="2393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5609" cy="239374"/>
            </a:xfrm>
            <a:custGeom>
              <a:avLst/>
              <a:gdLst/>
              <a:ahLst/>
              <a:cxnLst/>
              <a:rect r="r" b="b" t="t" l="l"/>
              <a:pathLst>
                <a:path h="239374" w="915609">
                  <a:moveTo>
                    <a:pt x="119687" y="0"/>
                  </a:moveTo>
                  <a:lnTo>
                    <a:pt x="795922" y="0"/>
                  </a:lnTo>
                  <a:cubicBezTo>
                    <a:pt x="827665" y="0"/>
                    <a:pt x="858108" y="12610"/>
                    <a:pt x="880553" y="35056"/>
                  </a:cubicBezTo>
                  <a:cubicBezTo>
                    <a:pt x="902999" y="57501"/>
                    <a:pt x="915609" y="87944"/>
                    <a:pt x="915609" y="119687"/>
                  </a:cubicBezTo>
                  <a:lnTo>
                    <a:pt x="915609" y="119687"/>
                  </a:lnTo>
                  <a:cubicBezTo>
                    <a:pt x="915609" y="185788"/>
                    <a:pt x="862023" y="239374"/>
                    <a:pt x="795922" y="239374"/>
                  </a:cubicBezTo>
                  <a:lnTo>
                    <a:pt x="119687" y="239374"/>
                  </a:lnTo>
                  <a:cubicBezTo>
                    <a:pt x="53586" y="239374"/>
                    <a:pt x="0" y="185788"/>
                    <a:pt x="0" y="119687"/>
                  </a:cubicBezTo>
                  <a:lnTo>
                    <a:pt x="0" y="119687"/>
                  </a:lnTo>
                  <a:cubicBezTo>
                    <a:pt x="0" y="53586"/>
                    <a:pt x="53586" y="0"/>
                    <a:pt x="119687" y="0"/>
                  </a:cubicBezTo>
                  <a:close/>
                </a:path>
              </a:pathLst>
            </a:custGeom>
            <a:solidFill>
              <a:srgbClr val="8DB5C4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915609" cy="27747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079"/>
                </a:lnSpc>
                <a:spcBef>
                  <a:spcPct val="0"/>
                </a:spcBef>
              </a:pPr>
              <a:r>
                <a:rPr lang="en-US" sz="2199">
                  <a:solidFill>
                    <a:srgbClr val="12475B"/>
                  </a:solidFill>
                  <a:latin typeface="Body Grotesque"/>
                  <a:ea typeface="Body Grotesque"/>
                  <a:cs typeface="Body Grotesque"/>
                  <a:sym typeface="Body Grotesque"/>
                </a:rPr>
                <a:t>Outil d’administration réseau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DAGhanxGs3k</dc:identifier>
  <dcterms:modified xsi:type="dcterms:W3CDTF">2011-08-01T06:04:30Z</dcterms:modified>
  <cp:revision>1</cp:revision>
  <dc:title>Présentation partie physique</dc:title>
</cp:coreProperties>
</file>