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312" r:id="rId23"/>
    <p:sldId id="313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95" r:id="rId56"/>
    <p:sldId id="296" r:id="rId57"/>
    <p:sldId id="2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9"/>
  </p:normalViewPr>
  <p:slideViewPr>
    <p:cSldViewPr snapToGrid="0" snapToObjects="1">
      <p:cViewPr varScale="1">
        <p:scale>
          <a:sx n="104" d="100"/>
          <a:sy n="1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2877-5D35-BC43-9627-3429D4F502DB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C2D61-2D74-9642-9766-CA79D9BC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0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5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6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8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8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3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4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0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9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8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7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3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5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4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7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0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4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8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8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4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6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3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1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1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7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7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3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8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D49C-1026-994F-9F1B-E6935555309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b.nodesource.com/setup_*.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4" Type="http://schemas.openxmlformats.org/officeDocument/2006/relationships/hyperlink" Target="http://sass-lang.com/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npmjs.com/package/gul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npmjs.com/package/gulp-header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npmjs.com/package/gulp-sourcemap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pmjs.com/package/gulp-sa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pmjs.com/package/gulp-cssnano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npmjs.com/package/gulp-autoprefix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npmjs.com/package/gulp-conca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npmjs.com/package/gulp-jshin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npmjs.com/package/gulp-uglif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npmjs.com/package/gulp-watch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npmjs.com/package/gulp-cop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npmjs.com/package/gulp-zi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npmjs.com/package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npmjs.com/packag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mponents.org/" TargetMode="External"/><Relationship Id="rId4" Type="http://schemas.openxmlformats.org/officeDocument/2006/relationships/hyperlink" Target="http://nodejs.org/" TargetMode="External"/><Relationship Id="rId5" Type="http://schemas.openxmlformats.org/officeDocument/2006/relationships/hyperlink" Target="http://npmjs.com/" TargetMode="External"/><Relationship Id="rId6" Type="http://schemas.openxmlformats.org/officeDocument/2006/relationships/hyperlink" Target="http://jshint.com/" TargetMode="External"/><Relationship Id="rId7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ONGIS SCHOOL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FRONTEND DEV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5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TAG HTML DENGAN KONSEP WEB COMPONENTS: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&lt;html </a:t>
            </a:r>
            <a:r>
              <a:rPr lang="en-US" sz="1600" dirty="0" err="1">
                <a:solidFill>
                  <a:schemeClr val="accent1"/>
                </a:solidFill>
              </a:rPr>
              <a:t>lang</a:t>
            </a:r>
            <a:r>
              <a:rPr lang="en-US" sz="1600" dirty="0">
                <a:solidFill>
                  <a:schemeClr val="accent1"/>
                </a:solidFill>
              </a:rPr>
              <a:t>=”</a:t>
            </a:r>
            <a:r>
              <a:rPr lang="en-US" sz="1600" dirty="0" err="1">
                <a:solidFill>
                  <a:schemeClr val="accent1"/>
                </a:solidFill>
              </a:rPr>
              <a:t>en</a:t>
            </a:r>
            <a:r>
              <a:rPr lang="en-US" sz="1600" dirty="0">
                <a:solidFill>
                  <a:schemeClr val="accent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&lt;title&gt; … &lt;/title&gt;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&lt;meta charset=”UTF-8”&gt;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&lt;meta name=”” content=”width=device-width, initial-scale=1”&gt;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&lt;link </a:t>
            </a:r>
            <a:r>
              <a:rPr lang="en-US" sz="1600" dirty="0" err="1">
                <a:solidFill>
                  <a:schemeClr val="accent1"/>
                </a:solidFill>
              </a:rPr>
              <a:t>href</a:t>
            </a:r>
            <a:r>
              <a:rPr lang="en-US" sz="1600" dirty="0">
                <a:solidFill>
                  <a:schemeClr val="accent1"/>
                </a:solidFill>
              </a:rPr>
              <a:t>=”.</a:t>
            </a:r>
            <a:r>
              <a:rPr lang="en-US" sz="1600" dirty="0" err="1">
                <a:solidFill>
                  <a:schemeClr val="accent1"/>
                </a:solidFill>
              </a:rPr>
              <a:t>css</a:t>
            </a:r>
            <a:r>
              <a:rPr lang="en-US" sz="1600" dirty="0">
                <a:solidFill>
                  <a:schemeClr val="accent1"/>
                </a:solidFill>
              </a:rPr>
              <a:t>” </a:t>
            </a:r>
            <a:r>
              <a:rPr lang="en-US" sz="1600" dirty="0" err="1">
                <a:solidFill>
                  <a:schemeClr val="accent1"/>
                </a:solidFill>
              </a:rPr>
              <a:t>rel</a:t>
            </a:r>
            <a:r>
              <a:rPr lang="en-US" sz="1600" dirty="0">
                <a:solidFill>
                  <a:schemeClr val="accent1"/>
                </a:solidFill>
              </a:rPr>
              <a:t>=”stylesheet”&gt;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&lt;script </a:t>
            </a:r>
            <a:r>
              <a:rPr lang="en-US" sz="1600" dirty="0" err="1">
                <a:solidFill>
                  <a:schemeClr val="accent1"/>
                </a:solidFill>
              </a:rPr>
              <a:t>src</a:t>
            </a:r>
            <a:r>
              <a:rPr lang="en-US" sz="1600" dirty="0">
                <a:solidFill>
                  <a:schemeClr val="accent1"/>
                </a:solidFill>
              </a:rPr>
              <a:t>=”.</a:t>
            </a:r>
            <a:r>
              <a:rPr lang="en-US" sz="1600" dirty="0" err="1">
                <a:solidFill>
                  <a:schemeClr val="accent1"/>
                </a:solidFill>
              </a:rPr>
              <a:t>js</a:t>
            </a:r>
            <a:r>
              <a:rPr lang="en-US" sz="1600" dirty="0">
                <a:solidFill>
                  <a:schemeClr val="accent1"/>
                </a:solidFill>
              </a:rPr>
              <a:t>” type=”text/</a:t>
            </a:r>
            <a:r>
              <a:rPr lang="en-US" sz="1600" dirty="0" err="1">
                <a:solidFill>
                  <a:schemeClr val="accent1"/>
                </a:solidFill>
              </a:rPr>
              <a:t>javascript</a:t>
            </a:r>
            <a:r>
              <a:rPr lang="en-US" sz="1600" dirty="0">
                <a:solidFill>
                  <a:schemeClr val="accent1"/>
                </a:solidFill>
              </a:rPr>
              <a:t>”&gt;&lt;/script&gt;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</a:t>
            </a:r>
            <a:r>
              <a:rPr lang="en-US" sz="1600" dirty="0">
                <a:solidFill>
                  <a:schemeClr val="accent1"/>
                </a:solidFill>
              </a:rPr>
              <a:t>link </a:t>
            </a:r>
            <a:r>
              <a:rPr lang="en-US" sz="1600" dirty="0" err="1">
                <a:solidFill>
                  <a:schemeClr val="accent1"/>
                </a:solidFill>
              </a:rPr>
              <a:t>rel</a:t>
            </a:r>
            <a:r>
              <a:rPr lang="en-US" sz="1600" dirty="0">
                <a:solidFill>
                  <a:schemeClr val="accent1"/>
                </a:solidFill>
              </a:rPr>
              <a:t>=”import” </a:t>
            </a:r>
            <a:r>
              <a:rPr lang="en-US" sz="1600" dirty="0" err="1">
                <a:solidFill>
                  <a:schemeClr val="accent1"/>
                </a:solidFill>
              </a:rPr>
              <a:t>href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header.html</a:t>
            </a:r>
            <a:r>
              <a:rPr lang="en-US" sz="1600" dirty="0">
                <a:solidFill>
                  <a:schemeClr val="accent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</a:t>
            </a:r>
            <a:r>
              <a:rPr lang="en-US" sz="1600" dirty="0">
                <a:solidFill>
                  <a:schemeClr val="accent1"/>
                </a:solidFill>
              </a:rPr>
              <a:t>link </a:t>
            </a:r>
            <a:r>
              <a:rPr lang="en-US" sz="1600" dirty="0" err="1">
                <a:solidFill>
                  <a:schemeClr val="accent1"/>
                </a:solidFill>
              </a:rPr>
              <a:t>rel</a:t>
            </a:r>
            <a:r>
              <a:rPr lang="en-US" sz="1600" dirty="0">
                <a:solidFill>
                  <a:schemeClr val="accent1"/>
                </a:solidFill>
              </a:rPr>
              <a:t>=”import” </a:t>
            </a:r>
            <a:r>
              <a:rPr lang="en-US" sz="1600" dirty="0" err="1">
                <a:solidFill>
                  <a:schemeClr val="accent1"/>
                </a:solidFill>
              </a:rPr>
              <a:t>href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section.html</a:t>
            </a:r>
            <a:r>
              <a:rPr lang="en-US" sz="1600" dirty="0">
                <a:solidFill>
                  <a:schemeClr val="accent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</a:t>
            </a:r>
            <a:r>
              <a:rPr lang="en-US" sz="1600" dirty="0">
                <a:solidFill>
                  <a:schemeClr val="accent1"/>
                </a:solidFill>
              </a:rPr>
              <a:t>link </a:t>
            </a:r>
            <a:r>
              <a:rPr lang="en-US" sz="1600" dirty="0" err="1">
                <a:solidFill>
                  <a:schemeClr val="accent1"/>
                </a:solidFill>
              </a:rPr>
              <a:t>rel</a:t>
            </a:r>
            <a:r>
              <a:rPr lang="en-US" sz="1600" dirty="0">
                <a:solidFill>
                  <a:schemeClr val="accent1"/>
                </a:solidFill>
              </a:rPr>
              <a:t>=”import” </a:t>
            </a:r>
            <a:r>
              <a:rPr lang="en-US" sz="1600" dirty="0" err="1">
                <a:solidFill>
                  <a:schemeClr val="accent1"/>
                </a:solidFill>
              </a:rPr>
              <a:t>href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footer.html</a:t>
            </a:r>
            <a:r>
              <a:rPr lang="en-US" sz="1600" dirty="0">
                <a:solidFill>
                  <a:schemeClr val="accent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1600" dirty="0"/>
              <a:t> 		</a:t>
            </a:r>
          </a:p>
        </p:txBody>
      </p:sp>
    </p:spTree>
    <p:extLst>
      <p:ext uri="{BB962C8B-B14F-4D97-AF65-F5344CB8AC3E}">
        <p14:creationId xmlns:p14="http://schemas.microsoft.com/office/powerpoint/2010/main" val="18355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TAG HTML DENGAN KONSEP WEB COMPONENTS: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/>
                </a:solidFill>
              </a:rPr>
              <a:t>&lt;</a:t>
            </a:r>
            <a:r>
              <a:rPr lang="en-US" sz="1600" dirty="0">
                <a:solidFill>
                  <a:schemeClr val="accent1"/>
                </a:solidFill>
              </a:rPr>
              <a:t>script </a:t>
            </a:r>
            <a:r>
              <a:rPr lang="en-US" sz="1600" dirty="0" err="1">
                <a:solidFill>
                  <a:schemeClr val="accent1"/>
                </a:solidFill>
              </a:rPr>
              <a:t>src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header.js</a:t>
            </a:r>
            <a:r>
              <a:rPr lang="en-US" sz="1600" dirty="0">
                <a:solidFill>
                  <a:schemeClr val="accent1"/>
                </a:solidFill>
              </a:rPr>
              <a:t>” type=”text/</a:t>
            </a:r>
            <a:r>
              <a:rPr lang="en-US" sz="1600" dirty="0" err="1">
                <a:solidFill>
                  <a:schemeClr val="accent1"/>
                </a:solidFill>
              </a:rPr>
              <a:t>javascript</a:t>
            </a:r>
            <a:r>
              <a:rPr lang="en-US" sz="1600" dirty="0">
                <a:solidFill>
                  <a:schemeClr val="accent1"/>
                </a:solidFill>
              </a:rPr>
              <a:t>”&gt;&lt;/script&gt;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</a:t>
            </a:r>
            <a:r>
              <a:rPr lang="en-US" sz="1600" dirty="0">
                <a:solidFill>
                  <a:schemeClr val="accent1"/>
                </a:solidFill>
              </a:rPr>
              <a:t>script </a:t>
            </a:r>
            <a:r>
              <a:rPr lang="en-US" sz="1600" dirty="0" err="1">
                <a:solidFill>
                  <a:schemeClr val="accent1"/>
                </a:solidFill>
              </a:rPr>
              <a:t>src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section.js</a:t>
            </a:r>
            <a:r>
              <a:rPr lang="en-US" sz="1600" dirty="0">
                <a:solidFill>
                  <a:schemeClr val="accent1"/>
                </a:solidFill>
              </a:rPr>
              <a:t>” type=”text/</a:t>
            </a:r>
            <a:r>
              <a:rPr lang="en-US" sz="1600" dirty="0" err="1">
                <a:solidFill>
                  <a:schemeClr val="accent1"/>
                </a:solidFill>
              </a:rPr>
              <a:t>javascript</a:t>
            </a:r>
            <a:r>
              <a:rPr lang="en-US" sz="1600" dirty="0">
                <a:solidFill>
                  <a:schemeClr val="accent1"/>
                </a:solidFill>
              </a:rPr>
              <a:t>”&gt;&lt;/script&gt;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</a:t>
            </a:r>
            <a:r>
              <a:rPr lang="en-US" sz="1600" dirty="0">
                <a:solidFill>
                  <a:schemeClr val="accent1"/>
                </a:solidFill>
              </a:rPr>
              <a:t>script </a:t>
            </a:r>
            <a:r>
              <a:rPr lang="en-US" sz="1600" dirty="0" err="1">
                <a:solidFill>
                  <a:schemeClr val="accent1"/>
                </a:solidFill>
              </a:rPr>
              <a:t>src</a:t>
            </a:r>
            <a:r>
              <a:rPr lang="en-US" sz="1600" dirty="0">
                <a:solidFill>
                  <a:schemeClr val="accent1"/>
                </a:solidFill>
              </a:rPr>
              <a:t>=”./app/</a:t>
            </a:r>
            <a:r>
              <a:rPr lang="en-US" sz="1600" dirty="0" err="1">
                <a:solidFill>
                  <a:schemeClr val="accent1"/>
                </a:solidFill>
              </a:rPr>
              <a:t>footer.js</a:t>
            </a:r>
            <a:r>
              <a:rPr lang="en-US" sz="1600" dirty="0">
                <a:solidFill>
                  <a:schemeClr val="accent1"/>
                </a:solidFill>
              </a:rPr>
              <a:t>” type=”text/</a:t>
            </a:r>
            <a:r>
              <a:rPr lang="en-US" sz="1600" dirty="0" err="1">
                <a:solidFill>
                  <a:schemeClr val="accent1"/>
                </a:solidFill>
              </a:rPr>
              <a:t>javascript</a:t>
            </a:r>
            <a:r>
              <a:rPr lang="en-US" sz="1600" dirty="0">
                <a:solidFill>
                  <a:schemeClr val="accent1"/>
                </a:solidFill>
              </a:rPr>
              <a:t>”&gt;&lt;/script&gt;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&lt;body&gt;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&lt;header&gt;&lt;/header&gt;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&lt;section&gt;&lt;/section&gt;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&lt;footer&gt;&lt;/footer&gt;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&lt;/body&gt;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175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2000" dirty="0"/>
              <a:t>app</a:t>
            </a:r>
          </a:p>
          <a:p>
            <a:pPr marL="0" indent="0">
              <a:buNone/>
            </a:pPr>
            <a:r>
              <a:rPr lang="en-US" sz="2000" dirty="0" smtClean="0"/>
              <a:t>	---------</a:t>
            </a:r>
            <a:r>
              <a:rPr lang="en-US" sz="2000" dirty="0"/>
              <a:t>	.html / .</a:t>
            </a:r>
            <a:r>
              <a:rPr lang="en-US" sz="2000" dirty="0" err="1"/>
              <a:t>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---------	.</a:t>
            </a:r>
            <a:r>
              <a:rPr lang="en-US" sz="2000" dirty="0" err="1"/>
              <a:t>css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---------</a:t>
            </a:r>
            <a:r>
              <a:rPr lang="en-US" sz="2000" dirty="0"/>
              <a:t>	.</a:t>
            </a:r>
            <a:r>
              <a:rPr lang="en-US" sz="2000" dirty="0" err="1"/>
              <a:t>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image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fonts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index.html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0827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KELEBIHAN MENGGUNAKAN KONSEP WEB COMPONENTS: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 smtClean="0"/>
              <a:t>seiring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standarisasi</a:t>
            </a:r>
            <a:r>
              <a:rPr lang="en-US" sz="2400" dirty="0" smtClean="0"/>
              <a:t> </a:t>
            </a:r>
            <a:r>
              <a:rPr lang="en-US" sz="2400" dirty="0"/>
              <a:t>HTML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memecah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web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Frontend Dev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penanganan</a:t>
            </a:r>
            <a:r>
              <a:rPr lang="en-US" sz="2400" dirty="0"/>
              <a:t> project.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render blocking.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Memungkinkan</a:t>
            </a:r>
            <a:r>
              <a:rPr lang="en-US" sz="2400" dirty="0"/>
              <a:t> website /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ringan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website / </a:t>
            </a:r>
            <a:r>
              <a:rPr lang="en-US" sz="2400" dirty="0" err="1"/>
              <a:t>aplikasi</a:t>
            </a:r>
            <a:r>
              <a:rPr lang="en-US" sz="2400" dirty="0"/>
              <a:t> web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98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DUKUNGAN BROWSER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en-US" sz="3200" dirty="0"/>
              <a:t>Chrome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Opera</a:t>
            </a:r>
            <a:endParaRPr lang="en-US" sz="3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Safari</a:t>
            </a:r>
            <a:endParaRPr lang="en-US" sz="3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Firefox</a:t>
            </a:r>
            <a:endParaRPr lang="en-US" sz="3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Edge </a:t>
            </a:r>
            <a:r>
              <a:rPr lang="en-US" sz="3200" dirty="0"/>
              <a:t>/ IE9+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Android </a:t>
            </a:r>
            <a:r>
              <a:rPr lang="en-US" sz="3200" dirty="0"/>
              <a:t>Browser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dirty="0" smtClean="0"/>
              <a:t>Apple </a:t>
            </a:r>
            <a:r>
              <a:rPr lang="en-US" sz="3200" dirty="0"/>
              <a:t>Mobile Safari (+iOS8)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0507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INTEGRASI PROJECT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1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project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dist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src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</a:t>
            </a:r>
            <a:r>
              <a:rPr lang="en-US" sz="2400" dirty="0" err="1"/>
              <a:t>css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sass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----------------------------- </a:t>
            </a:r>
            <a:r>
              <a:rPr lang="en-US" sz="2400" dirty="0" err="1" smtClean="0"/>
              <a:t>style.sass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components</a:t>
            </a:r>
          </a:p>
          <a:p>
            <a:pPr marL="0" indent="0">
              <a:buNone/>
            </a:pPr>
            <a:r>
              <a:rPr lang="en-US" sz="2400" dirty="0" smtClean="0"/>
              <a:t>	------------------------------------------------	_</a:t>
            </a:r>
            <a:r>
              <a:rPr lang="en-US" sz="2400" dirty="0" err="1" smtClean="0"/>
              <a:t>file.sass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</a:t>
            </a:r>
            <a:r>
              <a:rPr lang="en-US" sz="2400" dirty="0"/>
              <a:t>	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</a:t>
            </a:r>
            <a:r>
              <a:rPr lang="en-US" sz="2400" dirty="0" err="1" smtClean="0"/>
              <a:t>file.js</a:t>
            </a: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</a:t>
            </a:r>
            <a:r>
              <a:rPr lang="en-US" sz="2400" dirty="0"/>
              <a:t>	</a:t>
            </a:r>
            <a:r>
              <a:rPr lang="en-US" sz="2400" dirty="0" err="1" smtClean="0"/>
              <a:t>img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</a:t>
            </a:r>
            <a:r>
              <a:rPr lang="en-US" sz="2400" dirty="0" smtClean="0"/>
              <a:t>app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</a:t>
            </a:r>
            <a:r>
              <a:rPr lang="en-US" sz="2400" dirty="0" err="1" smtClean="0"/>
              <a:t>file.js</a:t>
            </a:r>
            <a:r>
              <a:rPr lang="en-US" sz="2400" dirty="0"/>
              <a:t> </a:t>
            </a:r>
            <a:r>
              <a:rPr lang="en-US" sz="2400" dirty="0" smtClean="0"/>
              <a:t>/ </a:t>
            </a:r>
            <a:r>
              <a:rPr lang="en-US" sz="2400" dirty="0" err="1" smtClean="0"/>
              <a:t>file.html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fonts</a:t>
            </a:r>
          </a:p>
          <a:p>
            <a:pPr marL="0" indent="0">
              <a:buNone/>
            </a:pPr>
            <a:r>
              <a:rPr lang="en-US" sz="2400" dirty="0" smtClean="0"/>
              <a:t>	------------------- </a:t>
            </a:r>
            <a:r>
              <a:rPr lang="en-US" sz="2400" dirty="0" err="1"/>
              <a:t>index.html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TASK RUNNER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APA ITU TASK RUNNER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Tool </a:t>
            </a:r>
            <a:r>
              <a:rPr lang="en-US" sz="2400" dirty="0" err="1"/>
              <a:t>pembantu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otomatis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SESI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KONSEP WEB COMPONENTS &amp; TASK RUNNER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CUSTOM ELEMENTS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SHADOW DOM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IMPORT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TEMPLATE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FINISHING PROJECT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TUJUAN PENGGUNAAN TASK RUNNER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Kira-</a:t>
            </a:r>
            <a:r>
              <a:rPr lang="en-US" sz="2400" dirty="0" err="1" smtClean="0"/>
              <a:t>kira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frontend Dev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website /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web?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err="1"/>
              <a:t>node.js</a:t>
            </a:r>
            <a:r>
              <a:rPr lang="en-US" sz="2400" b="1" dirty="0"/>
              <a:t> &amp; </a:t>
            </a:r>
            <a:r>
              <a:rPr lang="en-US" sz="2400" b="1" dirty="0" err="1" smtClean="0"/>
              <a:t>npm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library </a:t>
            </a:r>
            <a:r>
              <a:rPr lang="en-US" sz="2400" dirty="0"/>
              <a:t>packager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err="1"/>
              <a:t>instalasi</a:t>
            </a:r>
            <a:r>
              <a:rPr lang="en-US" sz="2000" dirty="0"/>
              <a:t> via terminal : </a:t>
            </a:r>
          </a:p>
          <a:p>
            <a:pPr marL="0" indent="0">
              <a:buNone/>
            </a:pPr>
            <a:r>
              <a:rPr lang="en-US" sz="2000" dirty="0" err="1"/>
              <a:t>linux</a:t>
            </a:r>
            <a:r>
              <a:rPr lang="en-US" sz="2000" dirty="0"/>
              <a:t> </a:t>
            </a:r>
            <a:r>
              <a:rPr lang="en-US" sz="2000" dirty="0" err="1"/>
              <a:t>ubuntu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914400" lvl="2" indent="0">
              <a:buNone/>
            </a:pPr>
            <a:r>
              <a:rPr lang="en-US" dirty="0"/>
              <a:t>curl –</a:t>
            </a:r>
            <a:r>
              <a:rPr lang="en-US" dirty="0" err="1"/>
              <a:t>sL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https://deb.nodesource.com/setup_*.x</a:t>
            </a:r>
            <a:r>
              <a:rPr lang="en-US" dirty="0"/>
              <a:t> | </a:t>
            </a:r>
            <a:r>
              <a:rPr lang="en-US" dirty="0" err="1"/>
              <a:t>sudo</a:t>
            </a:r>
            <a:r>
              <a:rPr lang="en-US" dirty="0"/>
              <a:t> –E bash –</a:t>
            </a:r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–y </a:t>
            </a:r>
            <a:r>
              <a:rPr lang="en-US" dirty="0" err="1" smtClean="0"/>
              <a:t>nodejs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7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	windows: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smtClean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mac :</a:t>
            </a:r>
            <a:endParaRPr lang="en-US" sz="2000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brew </a:t>
            </a:r>
            <a:r>
              <a:rPr lang="en-US" dirty="0">
                <a:solidFill>
                  <a:schemeClr val="accent1"/>
                </a:solidFill>
              </a:rPr>
              <a:t>install node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Node </a:t>
            </a:r>
            <a:r>
              <a:rPr lang="en-US" sz="2000" dirty="0"/>
              <a:t>JS source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://nodejs.org/en/download/</a:t>
            </a:r>
            <a:r>
              <a:rPr lang="en-US" sz="2000" u="sng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://nodejs.org/en/download/package-manager/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5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instalasi</a:t>
            </a:r>
            <a:r>
              <a:rPr lang="en-US" sz="2000" dirty="0"/>
              <a:t> </a:t>
            </a:r>
            <a:r>
              <a:rPr lang="en-US" sz="2000" dirty="0" err="1"/>
              <a:t>buka</a:t>
            </a:r>
            <a:r>
              <a:rPr lang="en-US" sz="2000" dirty="0"/>
              <a:t> terminal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folder project 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000" dirty="0" err="1"/>
              <a:t>ketik</a:t>
            </a:r>
            <a:r>
              <a:rPr lang="en-US" sz="2000" dirty="0"/>
              <a:t> </a:t>
            </a:r>
            <a:r>
              <a:rPr lang="en-US" sz="2000" dirty="0" err="1" smtClean="0"/>
              <a:t>perintah</a:t>
            </a:r>
            <a:endParaRPr lang="en-US" sz="20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npm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init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US" sz="2000" dirty="0" err="1"/>
              <a:t>akhiri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“yes</a:t>
            </a:r>
            <a:r>
              <a:rPr lang="en-US" sz="2000" dirty="0" smtClean="0"/>
              <a:t>”</a:t>
            </a:r>
            <a:r>
              <a:rPr lang="en-US" sz="2000" dirty="0"/>
              <a:t>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css</a:t>
            </a:r>
            <a:r>
              <a:rPr lang="en-US" sz="2400" dirty="0" smtClean="0"/>
              <a:t> preprocessor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/>
              <a:t>: 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linux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sudo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apt-get install ruby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sudo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su</a:t>
            </a:r>
            <a:r>
              <a:rPr lang="en-US" sz="2400" dirty="0">
                <a:solidFill>
                  <a:schemeClr val="accent1"/>
                </a:solidFill>
              </a:rPr>
              <a:t> –c “gem install sass”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windows :</a:t>
            </a:r>
            <a:r>
              <a:rPr lang="en-US" sz="2400" dirty="0"/>
              <a:t>	</a:t>
            </a:r>
          </a:p>
          <a:p>
            <a:pPr marL="914400" lvl="2" indent="0">
              <a:buNone/>
            </a:pPr>
            <a:r>
              <a:rPr lang="en-US" sz="2400" dirty="0" smtClean="0"/>
              <a:t>	install </a:t>
            </a:r>
            <a:r>
              <a:rPr lang="en-US" sz="2400" dirty="0"/>
              <a:t>ruby package </a:t>
            </a:r>
            <a:r>
              <a:rPr lang="en-US" sz="2400" dirty="0" err="1"/>
              <a:t>hasil</a:t>
            </a:r>
            <a:r>
              <a:rPr lang="en-US" sz="2400" dirty="0"/>
              <a:t> download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u="sng" dirty="0">
                <a:hlinkClick r:id="rId3"/>
              </a:rPr>
              <a:t>http://rubyinstaller.org/</a:t>
            </a:r>
            <a:r>
              <a:rPr lang="en-US" sz="2400" dirty="0"/>
              <a:t> </a:t>
            </a:r>
          </a:p>
          <a:p>
            <a:pPr marL="914400" lvl="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buka</a:t>
            </a:r>
            <a:r>
              <a:rPr lang="en-US" sz="2400" dirty="0" smtClean="0"/>
              <a:t> </a:t>
            </a:r>
            <a:r>
              <a:rPr lang="en-US" sz="2400" dirty="0"/>
              <a:t>terminal </a:t>
            </a:r>
            <a:r>
              <a:rPr lang="en-US" sz="2400" dirty="0" err="1"/>
              <a:t>ketik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1"/>
                </a:solidFill>
              </a:rPr>
              <a:t>gem </a:t>
            </a:r>
            <a:r>
              <a:rPr lang="en-US" sz="2400" dirty="0">
                <a:solidFill>
                  <a:schemeClr val="accent1"/>
                </a:solidFill>
              </a:rPr>
              <a:t>install </a:t>
            </a:r>
            <a:r>
              <a:rPr lang="en-US" sz="2400" dirty="0" smtClean="0">
                <a:solidFill>
                  <a:schemeClr val="accent1"/>
                </a:solidFill>
              </a:rPr>
              <a:t>sass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/>
              <a:t>	mac 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1"/>
                </a:solidFill>
              </a:rPr>
              <a:t>gem </a:t>
            </a:r>
            <a:r>
              <a:rPr lang="en-US" sz="2400" dirty="0">
                <a:solidFill>
                  <a:schemeClr val="accent1"/>
                </a:solidFill>
              </a:rPr>
              <a:t>install sass </a:t>
            </a:r>
          </a:p>
          <a:p>
            <a:pPr marL="0" indent="0">
              <a:buNone/>
            </a:pP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doc 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 smtClean="0">
                <a:hlinkClick r:id="rId4"/>
              </a:rPr>
              <a:t>http</a:t>
            </a:r>
            <a:r>
              <a:rPr lang="en-US" sz="2400" u="sng" dirty="0">
                <a:hlinkClick r:id="rId4"/>
              </a:rPr>
              <a:t>://sass-lang.com/install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gulp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instalasi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/>
              <a:t>install gulp –save-dev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 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</a:t>
            </a:r>
            <a:r>
              <a:rPr lang="en-US" sz="2400" u="sng" dirty="0" smtClean="0">
                <a:hlinkClick r:id="rId3"/>
              </a:rPr>
              <a:t>www.npmjs.com/package/gulp</a:t>
            </a:r>
            <a:endParaRPr lang="en-US" sz="2400" u="sng" dirty="0" smtClean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 smtClean="0"/>
              <a:t> : ( ? ) ( 1 )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 smtClean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4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gulp-header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instalasi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gulp-header –save-dev</a:t>
            </a:r>
          </a:p>
          <a:p>
            <a:pPr marL="0" indent="0">
              <a:buNone/>
            </a:pPr>
            <a:r>
              <a:rPr lang="en-US" sz="2400" dirty="0" smtClean="0"/>
              <a:t> </a:t>
            </a:r>
          </a:p>
          <a:p>
            <a:pPr marL="0" indent="0">
              <a:buNone/>
            </a:pPr>
            <a:r>
              <a:rPr lang="en-US" sz="2400" dirty="0" smtClean="0"/>
              <a:t>doc:</a:t>
            </a:r>
          </a:p>
          <a:p>
            <a:pPr marL="0" indent="0">
              <a:buNone/>
            </a:pPr>
            <a:r>
              <a:rPr lang="en-US" sz="2400" u="sng" dirty="0" smtClean="0">
                <a:hlinkClick r:id="rId3"/>
              </a:rPr>
              <a:t>https://www.npmjs.com/package/gulp-header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 smtClean="0"/>
              <a:t> : ( ? ) ( 2 )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 smtClean="0"/>
              <a:t>	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gulp-</a:t>
            </a:r>
            <a:r>
              <a:rPr lang="en-US" sz="2400" b="1" dirty="0" err="1" smtClean="0"/>
              <a:t>sourcemaps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sourcemaps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https://www.npmjs.com/package/gulp-sourcemaps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( 3 )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/>
              <a:t>gulp-sass</a:t>
            </a:r>
          </a:p>
          <a:p>
            <a:pPr marL="0" indent="0">
              <a:buNone/>
            </a:pPr>
            <a:r>
              <a:rPr lang="en-US" sz="2400" dirty="0" err="1" smtClean="0"/>
              <a:t>instalasi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gulp-sass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 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https://www.npmjs.com/package/gulp-sass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( 4 )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SESI 1 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KONSEP WEB COMPONENTS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&amp; TASK RUNNER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</a:t>
            </a:r>
            <a:r>
              <a:rPr lang="en-US" sz="2400" b="1" dirty="0" err="1"/>
              <a:t>cssnano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cssnano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 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https://www.npmjs.com/package/gulp-cssnano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( 5 )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</a:t>
            </a:r>
            <a:r>
              <a:rPr lang="en-US" sz="2400" b="1" dirty="0" err="1"/>
              <a:t>autoprefixer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autoprefixer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 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https://www.npmjs.com/package/gulp-autoprefixer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( 6 )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</a:t>
            </a:r>
            <a:r>
              <a:rPr lang="en-US" sz="2400" b="1" dirty="0" err="1"/>
              <a:t>concat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concat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 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https://www.npmjs.com/package/gulp-concat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( 7 )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</a:t>
            </a:r>
            <a:r>
              <a:rPr lang="en-US" sz="2400" b="1" dirty="0" err="1"/>
              <a:t>jshint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jshint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https://www.npmjs.com/package/gulp-jshint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( 8 )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</a:t>
            </a:r>
            <a:r>
              <a:rPr lang="en-US" sz="2400" b="1" dirty="0" err="1"/>
              <a:t>uglify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</a:t>
            </a:r>
            <a:r>
              <a:rPr lang="en-US" sz="2400" dirty="0" err="1"/>
              <a:t>uglify</a:t>
            </a:r>
            <a:r>
              <a:rPr lang="en-US" sz="2400" dirty="0"/>
              <a:t>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https://www.npmjs.com/package/gulp-uglify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( 9 ) </a:t>
            </a:r>
            <a:r>
              <a:rPr lang="is-IS" sz="2400" dirty="0" smtClean="0"/>
              <a:t>…..........................................................................................................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gulp-watch</a:t>
            </a:r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gulp-watch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https://www.npmjs.com/package/gulp-watch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( 10 ) </a:t>
            </a:r>
            <a:r>
              <a:rPr lang="is-IS" sz="2400" dirty="0" smtClean="0"/>
              <a:t>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gulp-copy</a:t>
            </a:r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gulp-copy 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https://www.npmjs.com/package/gulp-copy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( 11 ) </a:t>
            </a:r>
            <a:r>
              <a:rPr lang="is-IS" sz="2400" dirty="0" smtClean="0"/>
              <a:t>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7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gulp-zip</a:t>
            </a:r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smtClean="0"/>
              <a:t>gulp-zip </a:t>
            </a:r>
            <a:r>
              <a:rPr lang="en-US" sz="2400" dirty="0"/>
              <a:t>–save-dev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doc: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</a:t>
            </a:r>
            <a:r>
              <a:rPr lang="en-US" sz="2400" u="sng" dirty="0" smtClean="0">
                <a:hlinkClick r:id="rId3"/>
              </a:rPr>
              <a:t>www.npmjs.com/package/gulp-zip</a:t>
            </a:r>
            <a:r>
              <a:rPr lang="en-US" sz="2400" u="sng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( 12 ) </a:t>
            </a:r>
            <a:r>
              <a:rPr lang="is-IS" sz="2400" dirty="0" smtClean="0"/>
              <a:t>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6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browser-sync</a:t>
            </a:r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browser-sync –save-dev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doc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://www.npmjs.com/package/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( 13 ) </a:t>
            </a:r>
            <a:r>
              <a:rPr lang="is-IS" sz="2400" dirty="0" smtClean="0"/>
              <a:t>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7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INSTALASI TASK RUNNER &amp; INTEGRASI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err="1"/>
              <a:t>jshint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instalasi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npm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jshint</a:t>
            </a:r>
            <a:r>
              <a:rPr lang="en-US" sz="2400" dirty="0" smtClean="0"/>
              <a:t> –save-dev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doc :</a:t>
            </a:r>
          </a:p>
          <a:p>
            <a:pPr marL="0" indent="0">
              <a:buNone/>
            </a:pPr>
            <a:r>
              <a:rPr lang="en-US" sz="2400" u="sng" dirty="0">
                <a:hlinkClick r:id="rId3"/>
              </a:rPr>
              <a:t>https://</a:t>
            </a:r>
            <a:r>
              <a:rPr lang="en-US" sz="2400" u="sng" dirty="0" smtClean="0">
                <a:hlinkClick r:id="rId3"/>
              </a:rPr>
              <a:t>www.npmjs.com/package/</a:t>
            </a:r>
            <a:r>
              <a:rPr lang="en-US" sz="2400" u="sng" dirty="0" err="1" smtClean="0"/>
              <a:t>jshint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err="1" smtClean="0"/>
              <a:t>Tugas</a:t>
            </a:r>
            <a:r>
              <a:rPr lang="en-US" sz="2400" dirty="0"/>
              <a:t> </a:t>
            </a:r>
            <a:r>
              <a:rPr lang="en-US" sz="2400" dirty="0" smtClean="0"/>
              <a:t>: ( ? ) ( 14 ) </a:t>
            </a:r>
            <a:r>
              <a:rPr lang="is-IS" sz="2400" dirty="0" smtClean="0"/>
              <a:t>..........................................................................................................</a:t>
            </a: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KONSEP WEB COMPONENTS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Web component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/ </a:t>
            </a:r>
            <a:r>
              <a:rPr lang="en-US" dirty="0" err="1"/>
              <a:t>kumpulan</a:t>
            </a:r>
            <a:r>
              <a:rPr lang="en-US" dirty="0"/>
              <a:t> API Platform web yang </a:t>
            </a:r>
            <a:r>
              <a:rPr lang="en-US" dirty="0" err="1"/>
              <a:t>memungkinkan</a:t>
            </a:r>
            <a:r>
              <a:rPr lang="en-US" dirty="0"/>
              <a:t> Frontend Dev </a:t>
            </a:r>
            <a:r>
              <a:rPr lang="en-US" dirty="0" err="1"/>
              <a:t>membuat</a:t>
            </a:r>
            <a:r>
              <a:rPr lang="en-US" dirty="0"/>
              <a:t> tag HTML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website,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website.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widget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web, Frontend Dev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khawatir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browser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browser modern,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7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1. edit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author": "</a:t>
            </a:r>
            <a:r>
              <a:rPr lang="en-US" dirty="0" err="1">
                <a:solidFill>
                  <a:srgbClr val="FF0000"/>
                </a:solidFill>
              </a:rPr>
              <a:t>Mifan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Twan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Ardana</a:t>
            </a:r>
            <a:r>
              <a:rPr lang="en-US" dirty="0">
                <a:solidFill>
                  <a:srgbClr val="FF0000"/>
                </a:solidFill>
              </a:rPr>
              <a:t>",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enjadi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"author":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  		"name": "</a:t>
            </a:r>
            <a:r>
              <a:rPr lang="en-US" dirty="0" err="1">
                <a:solidFill>
                  <a:srgbClr val="FF0000"/>
                </a:solidFill>
              </a:rPr>
              <a:t>Mifan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Twan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Ardana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  		"homepage": "http://</a:t>
            </a:r>
            <a:r>
              <a:rPr lang="en-US" dirty="0" err="1">
                <a:solidFill>
                  <a:srgbClr val="FF0000"/>
                </a:solidFill>
              </a:rPr>
              <a:t>vidiproject.com</a:t>
            </a:r>
            <a:r>
              <a:rPr lang="en-US" dirty="0">
                <a:solidFill>
                  <a:srgbClr val="FF0000"/>
                </a:solidFill>
              </a:rPr>
              <a:t>/"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  		},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buat</a:t>
            </a:r>
            <a:r>
              <a:rPr lang="en-US" sz="2400" dirty="0" smtClean="0"/>
              <a:t> file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gulpfile.js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3. Isi file </a:t>
            </a:r>
            <a:r>
              <a:rPr lang="en-US" sz="2400" dirty="0" err="1" smtClean="0"/>
              <a:t>gulpfile.js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'use </a:t>
            </a:r>
            <a:r>
              <a:rPr lang="en-US" sz="2000" dirty="0">
                <a:solidFill>
                  <a:schemeClr val="accent1"/>
                </a:solidFill>
              </a:rPr>
              <a:t>strict</a:t>
            </a:r>
            <a:r>
              <a:rPr lang="en-US" sz="2000" dirty="0" smtClean="0">
                <a:solidFill>
                  <a:schemeClr val="accent1"/>
                </a:solidFill>
              </a:rPr>
              <a:t>';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//</a:t>
            </a:r>
            <a:r>
              <a:rPr lang="en-US" sz="2000" dirty="0">
                <a:solidFill>
                  <a:schemeClr val="accent1"/>
                </a:solidFill>
              </a:rPr>
              <a:t>global </a:t>
            </a:r>
            <a:r>
              <a:rPr lang="en-US" sz="2000" dirty="0" smtClean="0">
                <a:solidFill>
                  <a:schemeClr val="accent1"/>
                </a:solidFill>
              </a:rPr>
              <a:t>variable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	sources     	= require('./</a:t>
            </a:r>
            <a:r>
              <a:rPr lang="en-US" sz="2000" dirty="0" err="1">
                <a:solidFill>
                  <a:schemeClr val="accent1"/>
                </a:solidFill>
              </a:rPr>
              <a:t>package.json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1828800" lvl="4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gulp          </a:t>
            </a:r>
            <a:r>
              <a:rPr lang="en-US" sz="2000" dirty="0">
                <a:solidFill>
                  <a:schemeClr val="accent1"/>
                </a:solidFill>
              </a:rPr>
              <a:t>	= require('gulp'),</a:t>
            </a:r>
          </a:p>
          <a:p>
            <a:pPr marL="1828800" lvl="4" indent="0"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browserSync</a:t>
            </a:r>
            <a:r>
              <a:rPr lang="en-US" sz="2000" dirty="0" smtClean="0">
                <a:solidFill>
                  <a:schemeClr val="accent1"/>
                </a:solidFill>
              </a:rPr>
              <a:t>   </a:t>
            </a:r>
            <a:r>
              <a:rPr lang="en-US" sz="2000" dirty="0">
                <a:solidFill>
                  <a:schemeClr val="accent1"/>
                </a:solidFill>
              </a:rPr>
              <a:t>	= require('browser-sync').create(),</a:t>
            </a:r>
          </a:p>
          <a:p>
            <a:pPr marL="1828800" lvl="4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header        </a:t>
            </a:r>
            <a:r>
              <a:rPr lang="en-US" sz="2000" dirty="0">
                <a:solidFill>
                  <a:schemeClr val="accent1"/>
                </a:solidFill>
              </a:rPr>
              <a:t>	= require('gulp-header'),</a:t>
            </a:r>
          </a:p>
          <a:p>
            <a:pPr marL="1828800" lvl="4" indent="0"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sourcemaps</a:t>
            </a:r>
            <a:r>
              <a:rPr lang="en-US" sz="2000" dirty="0" smtClean="0">
                <a:solidFill>
                  <a:schemeClr val="accent1"/>
                </a:solidFill>
              </a:rPr>
              <a:t>  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sourcemaps</a:t>
            </a:r>
            <a:r>
              <a:rPr lang="en-US" sz="2000" dirty="0" smtClean="0">
                <a:solidFill>
                  <a:schemeClr val="accent1"/>
                </a:solidFill>
              </a:rPr>
              <a:t>'),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2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banner		= </a:t>
            </a:r>
            <a:r>
              <a:rPr lang="en-US" sz="2000" dirty="0">
                <a:solidFill>
                  <a:schemeClr val="accent1"/>
                </a:solidFill>
              </a:rPr>
              <a:t>[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'/**',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 &lt;%= </a:t>
            </a:r>
            <a:r>
              <a:rPr lang="en-US" sz="2000" dirty="0" err="1">
                <a:solidFill>
                  <a:schemeClr val="accent1"/>
                </a:solidFill>
              </a:rPr>
              <a:t>sources.name</a:t>
            </a:r>
            <a:r>
              <a:rPr lang="en-US" sz="2000" dirty="0">
                <a:solidFill>
                  <a:schemeClr val="accent1"/>
                </a:solidFill>
              </a:rPr>
              <a:t> %&gt; - &lt;%= </a:t>
            </a:r>
            <a:r>
              <a:rPr lang="en-US" sz="2000" dirty="0" err="1">
                <a:solidFill>
                  <a:schemeClr val="accent1"/>
                </a:solidFill>
              </a:rPr>
              <a:t>sources.description</a:t>
            </a:r>
            <a:r>
              <a:rPr lang="en-US" sz="2000" dirty="0">
                <a:solidFill>
                  <a:schemeClr val="accent1"/>
                </a:solidFill>
              </a:rPr>
              <a:t> %&gt;',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 @author &lt;%= </a:t>
            </a:r>
            <a:r>
              <a:rPr lang="en-US" sz="2000" dirty="0" err="1">
                <a:solidFill>
                  <a:schemeClr val="accent1"/>
                </a:solidFill>
              </a:rPr>
              <a:t>sources.author.name</a:t>
            </a:r>
            <a:r>
              <a:rPr lang="en-US" sz="2000" dirty="0">
                <a:solidFill>
                  <a:schemeClr val="accent1"/>
                </a:solidFill>
              </a:rPr>
              <a:t> %&gt;',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 @version v&lt;%= </a:t>
            </a:r>
            <a:r>
              <a:rPr lang="en-US" sz="2000" dirty="0" err="1">
                <a:solidFill>
                  <a:schemeClr val="accent1"/>
                </a:solidFill>
              </a:rPr>
              <a:t>sources.version</a:t>
            </a:r>
            <a:r>
              <a:rPr lang="en-US" sz="2000" dirty="0">
                <a:solidFill>
                  <a:schemeClr val="accent1"/>
                </a:solidFill>
              </a:rPr>
              <a:t> %&gt;',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 @link &lt;%= </a:t>
            </a:r>
            <a:r>
              <a:rPr lang="en-US" sz="2000" dirty="0" err="1">
                <a:solidFill>
                  <a:schemeClr val="accent1"/>
                </a:solidFill>
              </a:rPr>
              <a:t>sources.author.homepage</a:t>
            </a:r>
            <a:r>
              <a:rPr lang="en-US" sz="2000" dirty="0">
                <a:solidFill>
                  <a:schemeClr val="accent1"/>
                </a:solidFill>
              </a:rPr>
              <a:t> %&gt;',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 @license &lt;%= </a:t>
            </a:r>
            <a:r>
              <a:rPr lang="en-US" sz="2000" dirty="0" err="1">
                <a:solidFill>
                  <a:schemeClr val="accent1"/>
                </a:solidFill>
              </a:rPr>
              <a:t>sources.license</a:t>
            </a:r>
            <a:r>
              <a:rPr lang="en-US" sz="2000" dirty="0">
                <a:solidFill>
                  <a:schemeClr val="accent1"/>
                </a:solidFill>
              </a:rPr>
              <a:t> %&gt;',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 </a:t>
            </a:r>
            <a:r>
              <a:rPr lang="en-US" sz="2000" dirty="0">
                <a:solidFill>
                  <a:schemeClr val="accent1"/>
                </a:solidFill>
              </a:rPr>
              <a:t>*/',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''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		</a:t>
            </a:r>
            <a:r>
              <a:rPr lang="en-US" sz="2000" dirty="0" smtClean="0">
                <a:solidFill>
                  <a:schemeClr val="accent1"/>
                </a:solidFill>
              </a:rPr>
              <a:t>	].</a:t>
            </a:r>
            <a:r>
              <a:rPr lang="en-US" sz="2000" dirty="0">
                <a:solidFill>
                  <a:schemeClr val="accent1"/>
                </a:solidFill>
              </a:rPr>
              <a:t>join('\n');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400" dirty="0" err="1">
                <a:solidFill>
                  <a:schemeClr val="accent1"/>
                </a:solidFill>
              </a:rPr>
              <a:t>var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	</a:t>
            </a:r>
            <a:r>
              <a:rPr lang="en-US" sz="1400" dirty="0" err="1" smtClean="0">
                <a:solidFill>
                  <a:schemeClr val="accent1"/>
                </a:solidFill>
              </a:rPr>
              <a:t>browser_support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'last 2 versions',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'&gt; 5%',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'Firefox ESR',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 &gt;= 10",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</a:t>
            </a:r>
            <a:r>
              <a:rPr lang="en-US" sz="1400" dirty="0" err="1">
                <a:solidFill>
                  <a:schemeClr val="accent1"/>
                </a:solidFill>
              </a:rPr>
              <a:t>ie_mob</a:t>
            </a:r>
            <a:r>
              <a:rPr lang="en-US" sz="1400" dirty="0">
                <a:solidFill>
                  <a:schemeClr val="accent1"/>
                </a:solidFill>
              </a:rPr>
              <a:t> &gt;= 10",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</a:t>
            </a:r>
            <a:r>
              <a:rPr lang="en-US" sz="1400" dirty="0" err="1">
                <a:solidFill>
                  <a:schemeClr val="accent1"/>
                </a:solidFill>
              </a:rPr>
              <a:t>ff</a:t>
            </a:r>
            <a:r>
              <a:rPr lang="en-US" sz="1400" dirty="0">
                <a:solidFill>
                  <a:schemeClr val="accent1"/>
                </a:solidFill>
              </a:rPr>
              <a:t> &gt;= 30",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"chrome &gt;= 34",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"safari &gt;= 7",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"opera &gt;= 23",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</a:t>
            </a:r>
            <a:r>
              <a:rPr lang="en-US" sz="1400" dirty="0" err="1">
                <a:solidFill>
                  <a:schemeClr val="accent1"/>
                </a:solidFill>
              </a:rPr>
              <a:t>ios</a:t>
            </a:r>
            <a:r>
              <a:rPr lang="en-US" sz="1400" dirty="0">
                <a:solidFill>
                  <a:schemeClr val="accent1"/>
                </a:solidFill>
              </a:rPr>
              <a:t> &gt;= 7",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"android &gt;= 4.4",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  			"bb &gt;= 10"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                  		],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date			= new Date().</a:t>
            </a:r>
            <a:r>
              <a:rPr lang="en-US" sz="2000" dirty="0" err="1">
                <a:solidFill>
                  <a:schemeClr val="accent1"/>
                </a:solidFill>
              </a:rPr>
              <a:t>toISOString</a:t>
            </a:r>
            <a:r>
              <a:rPr lang="en-US" sz="2000" dirty="0">
                <a:solidFill>
                  <a:schemeClr val="accent1"/>
                </a:solidFill>
              </a:rPr>
              <a:t>().slice(0,10);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//</a:t>
            </a:r>
            <a:r>
              <a:rPr lang="en-US" sz="2000" dirty="0" err="1">
                <a:solidFill>
                  <a:schemeClr val="accent1"/>
                </a:solidFill>
              </a:rPr>
              <a:t>css</a:t>
            </a:r>
            <a:r>
              <a:rPr lang="en-US" sz="2000" dirty="0">
                <a:solidFill>
                  <a:schemeClr val="accent1"/>
                </a:solidFill>
              </a:rPr>
              <a:t>-task variable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	sass          	= require('gulp-</a:t>
            </a:r>
            <a:r>
              <a:rPr lang="en-US" sz="2000" dirty="0" err="1">
                <a:solidFill>
                  <a:schemeClr val="accent1"/>
                </a:solidFill>
              </a:rPr>
              <a:t>sass'</a:t>
            </a:r>
            <a:r>
              <a:rPr lang="en-US" sz="2000" dirty="0">
                <a:solidFill>
                  <a:schemeClr val="accent1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cssnano</a:t>
            </a:r>
            <a:r>
              <a:rPr lang="en-US" sz="2000" dirty="0" smtClean="0">
                <a:solidFill>
                  <a:schemeClr val="accent1"/>
                </a:solidFill>
              </a:rPr>
              <a:t>     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cssnano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autoprefixer</a:t>
            </a:r>
            <a:r>
              <a:rPr lang="en-US" sz="2000" dirty="0" smtClean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autoprefixer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//</a:t>
            </a:r>
            <a:r>
              <a:rPr lang="en-US" sz="2000" dirty="0" err="1">
                <a:solidFill>
                  <a:schemeClr val="accent1"/>
                </a:solidFill>
              </a:rPr>
              <a:t>js</a:t>
            </a:r>
            <a:r>
              <a:rPr lang="en-US" sz="2000" dirty="0">
                <a:solidFill>
                  <a:schemeClr val="accent1"/>
                </a:solidFill>
              </a:rPr>
              <a:t>-task variable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concat</a:t>
            </a:r>
            <a:r>
              <a:rPr lang="en-US" sz="2000" dirty="0" smtClean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concat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jshint</a:t>
            </a:r>
            <a:r>
              <a:rPr lang="en-US" sz="2000" dirty="0" smtClean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jshint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uglify</a:t>
            </a:r>
            <a:r>
              <a:rPr lang="en-US" sz="2000" dirty="0" smtClean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1"/>
                </a:solidFill>
              </a:rPr>
              <a:t>	= require('gulp-</a:t>
            </a:r>
            <a:r>
              <a:rPr lang="en-US" sz="2000" dirty="0" err="1">
                <a:solidFill>
                  <a:schemeClr val="accent1"/>
                </a:solidFill>
              </a:rPr>
              <a:t>uglify</a:t>
            </a:r>
            <a:r>
              <a:rPr lang="en-US" sz="2000" dirty="0">
                <a:solidFill>
                  <a:schemeClr val="accent1"/>
                </a:solidFill>
              </a:rPr>
              <a:t>'),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5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//staging &amp; delivery variable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copy          </a:t>
            </a:r>
            <a:r>
              <a:rPr lang="en-US" sz="2000" dirty="0">
                <a:solidFill>
                  <a:schemeClr val="accent1"/>
                </a:solidFill>
              </a:rPr>
              <a:t>	= require('gulp-copy'),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smtClean="0">
                <a:solidFill>
                  <a:schemeClr val="accent1"/>
                </a:solidFill>
              </a:rPr>
              <a:t>	zip           </a:t>
            </a:r>
            <a:r>
              <a:rPr lang="en-US" sz="2000" dirty="0">
                <a:solidFill>
                  <a:schemeClr val="accent1"/>
                </a:solidFill>
              </a:rPr>
              <a:t>	= require('gulp-zip');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1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</a:t>
            </a:r>
            <a:r>
              <a:rPr lang="en-US" sz="1800" dirty="0" err="1">
                <a:solidFill>
                  <a:schemeClr val="accent1"/>
                </a:solidFill>
              </a:rPr>
              <a:t>css</a:t>
            </a:r>
            <a:r>
              <a:rPr lang="en-US" sz="1800" dirty="0">
                <a:solidFill>
                  <a:schemeClr val="accent1"/>
                </a:solidFill>
              </a:rPr>
              <a:t> task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gulp.task</a:t>
            </a:r>
            <a:r>
              <a:rPr lang="en-US" sz="1800" dirty="0">
                <a:solidFill>
                  <a:schemeClr val="accent1"/>
                </a:solidFill>
              </a:rPr>
              <a:t>('sass', 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return </a:t>
            </a:r>
            <a:r>
              <a:rPr lang="en-US" sz="1800" dirty="0" err="1">
                <a:solidFill>
                  <a:schemeClr val="accent1"/>
                </a:solidFill>
              </a:rPr>
              <a:t>gulp.src</a:t>
            </a:r>
            <a:r>
              <a:rPr lang="en-US" sz="1800" dirty="0">
                <a:solidFill>
                  <a:schemeClr val="accent1"/>
                </a:solidFill>
              </a:rPr>
              <a:t>("./</a:t>
            </a:r>
            <a:r>
              <a:rPr lang="en-US" sz="1800" dirty="0" err="1">
                <a:solidFill>
                  <a:schemeClr val="accent1"/>
                </a:solidFill>
              </a:rPr>
              <a:t>src</a:t>
            </a:r>
            <a:r>
              <a:rPr lang="en-US" sz="1800" dirty="0">
                <a:solidFill>
                  <a:schemeClr val="accent1"/>
                </a:solidFill>
              </a:rPr>
              <a:t>/sass/**/*.sass")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sourcemaps.init</a:t>
            </a:r>
            <a:r>
              <a:rPr lang="en-US" sz="18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.pipe(sass({</a:t>
            </a:r>
            <a:r>
              <a:rPr lang="en-US" sz="1800" dirty="0" err="1">
                <a:solidFill>
                  <a:schemeClr val="accent1"/>
                </a:solidFill>
              </a:rPr>
              <a:t>outputStyle</a:t>
            </a:r>
            <a:r>
              <a:rPr lang="en-US" sz="1800" dirty="0">
                <a:solidFill>
                  <a:schemeClr val="accent1"/>
                </a:solidFill>
              </a:rPr>
              <a:t>: 'compressed', </a:t>
            </a:r>
            <a:r>
              <a:rPr lang="en-US" sz="1800" dirty="0" err="1">
                <a:solidFill>
                  <a:schemeClr val="accent1"/>
                </a:solidFill>
              </a:rPr>
              <a:t>errLogToConsole</a:t>
            </a:r>
            <a:r>
              <a:rPr lang="en-US" sz="1800" dirty="0">
                <a:solidFill>
                  <a:schemeClr val="accent1"/>
                </a:solidFill>
              </a:rPr>
              <a:t>: true}).on('error', </a:t>
            </a:r>
            <a:r>
              <a:rPr lang="en-US" sz="1800" dirty="0" err="1">
                <a:solidFill>
                  <a:schemeClr val="accent1"/>
                </a:solidFill>
              </a:rPr>
              <a:t>sass.logError</a:t>
            </a:r>
            <a:r>
              <a:rPr lang="en-US" sz="1800" dirty="0">
                <a:solidFill>
                  <a:schemeClr val="accent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concat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  <a:r>
              <a:rPr lang="en-US" sz="1800" dirty="0" err="1">
                <a:solidFill>
                  <a:schemeClr val="accent1"/>
                </a:solidFill>
              </a:rPr>
              <a:t>sources.name</a:t>
            </a:r>
            <a:r>
              <a:rPr lang="en-US" sz="1800" dirty="0">
                <a:solidFill>
                  <a:schemeClr val="accent1"/>
                </a:solidFill>
              </a:rPr>
              <a:t> + '.</a:t>
            </a:r>
            <a:r>
              <a:rPr lang="en-US" sz="1800" dirty="0" err="1">
                <a:solidFill>
                  <a:schemeClr val="accent1"/>
                </a:solidFill>
              </a:rPr>
              <a:t>min.css</a:t>
            </a:r>
            <a:r>
              <a:rPr lang="en-US" sz="1800" dirty="0">
                <a:solidFill>
                  <a:schemeClr val="accent1"/>
                </a:solidFill>
              </a:rPr>
              <a:t>'))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cssnano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  <a:r>
              <a:rPr lang="en-US" sz="1800" dirty="0" err="1">
                <a:solidFill>
                  <a:schemeClr val="accent1"/>
                </a:solidFill>
              </a:rPr>
              <a:t>autoprefixer</a:t>
            </a:r>
            <a:r>
              <a:rPr lang="en-US" sz="1800" dirty="0">
                <a:solidFill>
                  <a:schemeClr val="accent1"/>
                </a:solidFill>
              </a:rPr>
              <a:t>: {browsers: </a:t>
            </a:r>
            <a:r>
              <a:rPr lang="en-US" sz="1800" dirty="0" err="1">
                <a:solidFill>
                  <a:schemeClr val="accent1"/>
                </a:solidFill>
              </a:rPr>
              <a:t>browser_support</a:t>
            </a:r>
            <a:r>
              <a:rPr lang="en-US" sz="1800" dirty="0">
                <a:solidFill>
                  <a:schemeClr val="accent1"/>
                </a:solidFill>
              </a:rPr>
              <a:t>, add: true} }))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sourcemaps.write</a:t>
            </a:r>
            <a:r>
              <a:rPr lang="en-US" sz="1800" dirty="0">
                <a:solidFill>
                  <a:schemeClr val="accent1"/>
                </a:solidFill>
              </a:rPr>
              <a:t>('../maps'))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.pipe(header(banner, {sources : sources}))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gulp.dest</a:t>
            </a:r>
            <a:r>
              <a:rPr lang="en-US" sz="1800" dirty="0">
                <a:solidFill>
                  <a:schemeClr val="accent1"/>
                </a:solidFill>
              </a:rPr>
              <a:t>("./</a:t>
            </a:r>
            <a:r>
              <a:rPr lang="en-US" sz="1800" dirty="0" err="1">
                <a:solidFill>
                  <a:schemeClr val="accent1"/>
                </a:solidFill>
              </a:rPr>
              <a:t>src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css</a:t>
            </a:r>
            <a:r>
              <a:rPr lang="en-US" sz="1800" dirty="0">
                <a:solidFill>
                  <a:schemeClr val="accent1"/>
                </a:solidFill>
              </a:rPr>
              <a:t>/"))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browserSync.stream</a:t>
            </a:r>
            <a:r>
              <a:rPr lang="en-US" sz="18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err="1">
                <a:solidFill>
                  <a:schemeClr val="accent1"/>
                </a:solidFill>
              </a:rPr>
              <a:t>javascript</a:t>
            </a:r>
            <a:r>
              <a:rPr lang="en-US" sz="1400" dirty="0">
                <a:solidFill>
                  <a:schemeClr val="accent1"/>
                </a:solidFill>
              </a:rPr>
              <a:t> task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1"/>
                </a:solidFill>
              </a:rPr>
              <a:t>gulp.task</a:t>
            </a:r>
            <a:r>
              <a:rPr lang="en-US" sz="1400" dirty="0">
                <a:solidFill>
                  <a:schemeClr val="accent1"/>
                </a:solidFill>
              </a:rPr>
              <a:t>('</a:t>
            </a:r>
            <a:r>
              <a:rPr lang="en-US" sz="1400" dirty="0" err="1">
                <a:solidFill>
                  <a:schemeClr val="accent1"/>
                </a:solidFill>
              </a:rPr>
              <a:t>javascript</a:t>
            </a:r>
            <a:r>
              <a:rPr lang="en-US" sz="1400" dirty="0">
                <a:solidFill>
                  <a:schemeClr val="accent1"/>
                </a:solidFill>
              </a:rPr>
              <a:t>', function()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	return </a:t>
            </a:r>
            <a:r>
              <a:rPr lang="en-US" sz="1400" dirty="0" err="1">
                <a:solidFill>
                  <a:schemeClr val="accent1"/>
                </a:solidFill>
              </a:rPr>
              <a:t>gulp.src</a:t>
            </a:r>
            <a:r>
              <a:rPr lang="en-US" sz="1400" dirty="0">
                <a:solidFill>
                  <a:schemeClr val="accent1"/>
                </a:solidFill>
              </a:rPr>
              <a:t>('./</a:t>
            </a:r>
            <a:r>
              <a:rPr lang="en-US" sz="1400" dirty="0" err="1">
                <a:solidFill>
                  <a:schemeClr val="accent1"/>
                </a:solidFill>
              </a:rPr>
              <a:t>src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en-US" sz="1400" dirty="0" err="1">
                <a:solidFill>
                  <a:schemeClr val="accent1"/>
                </a:solidFill>
              </a:rPr>
              <a:t>js</a:t>
            </a:r>
            <a:r>
              <a:rPr lang="en-US" sz="1400" dirty="0">
                <a:solidFill>
                  <a:schemeClr val="accent1"/>
                </a:solidFill>
              </a:rPr>
              <a:t>/**/*.</a:t>
            </a:r>
            <a:r>
              <a:rPr lang="en-US" sz="1400" dirty="0" err="1">
                <a:solidFill>
                  <a:schemeClr val="accent1"/>
                </a:solidFill>
              </a:rPr>
              <a:t>js</a:t>
            </a:r>
            <a:r>
              <a:rPr lang="en-US" sz="1400" dirty="0">
                <a:solidFill>
                  <a:schemeClr val="accent1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jshint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jshint.reporter</a:t>
            </a:r>
            <a:r>
              <a:rPr lang="en-US" sz="1400" dirty="0">
                <a:solidFill>
                  <a:schemeClr val="accent1"/>
                </a:solidFill>
              </a:rPr>
              <a:t>('default'))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jshint.reporter</a:t>
            </a:r>
            <a:r>
              <a:rPr lang="en-US" sz="1400" dirty="0">
                <a:solidFill>
                  <a:schemeClr val="accent1"/>
                </a:solidFill>
              </a:rPr>
              <a:t>('fail'))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sourcemaps.init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concat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sources.name</a:t>
            </a:r>
            <a:r>
              <a:rPr lang="en-US" sz="1400" dirty="0">
                <a:solidFill>
                  <a:schemeClr val="accent1"/>
                </a:solidFill>
              </a:rPr>
              <a:t> + '.</a:t>
            </a:r>
            <a:r>
              <a:rPr lang="en-US" sz="1400" dirty="0" err="1">
                <a:solidFill>
                  <a:schemeClr val="accent1"/>
                </a:solidFill>
              </a:rPr>
              <a:t>min.js</a:t>
            </a:r>
            <a:r>
              <a:rPr lang="en-US" sz="1400" dirty="0">
                <a:solidFill>
                  <a:schemeClr val="accent1"/>
                </a:solidFill>
              </a:rPr>
              <a:t>'))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uglify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sourcemaps.write</a:t>
            </a:r>
            <a:r>
              <a:rPr lang="en-US" sz="1400" dirty="0">
                <a:solidFill>
                  <a:schemeClr val="accent1"/>
                </a:solidFill>
              </a:rPr>
              <a:t>('../maps'))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.pipe(header(banner, {sources : sources}))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gulp.dest</a:t>
            </a:r>
            <a:r>
              <a:rPr lang="en-US" sz="1400" dirty="0">
                <a:solidFill>
                  <a:schemeClr val="accent1"/>
                </a:solidFill>
              </a:rPr>
              <a:t>('./</a:t>
            </a:r>
            <a:r>
              <a:rPr lang="en-US" sz="1400" dirty="0" err="1">
                <a:solidFill>
                  <a:schemeClr val="accent1"/>
                </a:solidFill>
              </a:rPr>
              <a:t>src</a:t>
            </a:r>
            <a:r>
              <a:rPr lang="en-US" sz="1400" dirty="0">
                <a:solidFill>
                  <a:schemeClr val="accent1"/>
                </a:solidFill>
              </a:rPr>
              <a:t>/app/'))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    		.pipe(</a:t>
            </a:r>
            <a:r>
              <a:rPr lang="en-US" sz="1400" dirty="0" err="1">
                <a:solidFill>
                  <a:schemeClr val="accent1"/>
                </a:solidFill>
              </a:rPr>
              <a:t>browserSync.stream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3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// html task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gulp.task</a:t>
            </a:r>
            <a:r>
              <a:rPr lang="en-US" sz="1800" dirty="0">
                <a:solidFill>
                  <a:schemeClr val="accent1"/>
                </a:solidFill>
              </a:rPr>
              <a:t>('html', 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	return </a:t>
            </a:r>
            <a:r>
              <a:rPr lang="en-US" sz="1800" dirty="0" err="1">
                <a:solidFill>
                  <a:schemeClr val="accent1"/>
                </a:solidFill>
              </a:rPr>
              <a:t>gulp.src</a:t>
            </a:r>
            <a:r>
              <a:rPr lang="en-US" sz="1800" dirty="0">
                <a:solidFill>
                  <a:schemeClr val="accent1"/>
                </a:solidFill>
              </a:rPr>
              <a:t>('./</a:t>
            </a:r>
            <a:r>
              <a:rPr lang="en-US" sz="1800" dirty="0" err="1">
                <a:solidFill>
                  <a:schemeClr val="accent1"/>
                </a:solidFill>
              </a:rPr>
              <a:t>src</a:t>
            </a:r>
            <a:r>
              <a:rPr lang="en-US" sz="1800" dirty="0">
                <a:solidFill>
                  <a:schemeClr val="accent1"/>
                </a:solidFill>
              </a:rPr>
              <a:t>/*.html')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gulp.dest</a:t>
            </a:r>
            <a:r>
              <a:rPr lang="en-US" sz="1800" dirty="0">
                <a:solidFill>
                  <a:schemeClr val="accent1"/>
                </a:solidFill>
              </a:rPr>
              <a:t>('./</a:t>
            </a:r>
            <a:r>
              <a:rPr lang="en-US" sz="1800" dirty="0" err="1">
                <a:solidFill>
                  <a:schemeClr val="accent1"/>
                </a:solidFill>
              </a:rPr>
              <a:t>src</a:t>
            </a:r>
            <a:r>
              <a:rPr lang="en-US" sz="1800" dirty="0">
                <a:solidFill>
                  <a:schemeClr val="accent1"/>
                </a:solidFill>
              </a:rPr>
              <a:t>'))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		.pipe(</a:t>
            </a:r>
            <a:r>
              <a:rPr lang="en-US" sz="1800" dirty="0" err="1">
                <a:solidFill>
                  <a:schemeClr val="accent1"/>
                </a:solidFill>
              </a:rPr>
              <a:t>browserSync.stream</a:t>
            </a:r>
            <a:r>
              <a:rPr lang="en-US" sz="18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5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// static server &amp; task watch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gulp.task</a:t>
            </a:r>
            <a:r>
              <a:rPr lang="en-US" sz="2000" dirty="0">
                <a:solidFill>
                  <a:schemeClr val="accent1"/>
                </a:solidFill>
              </a:rPr>
              <a:t>('default', function()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 err="1">
                <a:solidFill>
                  <a:schemeClr val="accent1"/>
                </a:solidFill>
              </a:rPr>
              <a:t>browserSync.init</a:t>
            </a:r>
            <a:r>
              <a:rPr lang="en-US" sz="2000" dirty="0">
                <a:solidFill>
                  <a:schemeClr val="accent1"/>
                </a:solidFill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server: "./</a:t>
            </a:r>
            <a:r>
              <a:rPr lang="en-US" sz="2000" dirty="0" err="1">
                <a:solidFill>
                  <a:schemeClr val="accent1"/>
                </a:solidFill>
              </a:rPr>
              <a:t>src</a:t>
            </a:r>
            <a:r>
              <a:rPr lang="en-US" sz="2000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});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	</a:t>
            </a:r>
            <a:r>
              <a:rPr lang="en-US" sz="2000" dirty="0" err="1">
                <a:solidFill>
                  <a:schemeClr val="accent1"/>
                </a:solidFill>
              </a:rPr>
              <a:t>gulp.watch</a:t>
            </a:r>
            <a:r>
              <a:rPr lang="en-US" sz="2000" dirty="0">
                <a:solidFill>
                  <a:schemeClr val="accent1"/>
                </a:solidFill>
              </a:rPr>
              <a:t>('</a:t>
            </a:r>
            <a:r>
              <a:rPr lang="en-US" sz="2000" dirty="0" err="1">
                <a:solidFill>
                  <a:schemeClr val="accent1"/>
                </a:solidFill>
              </a:rPr>
              <a:t>src</a:t>
            </a:r>
            <a:r>
              <a:rPr lang="en-US" sz="2000" dirty="0">
                <a:solidFill>
                  <a:schemeClr val="accent1"/>
                </a:solidFill>
              </a:rPr>
              <a:t>/sass/**/*.sass', function (event)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console.log</a:t>
            </a:r>
            <a:r>
              <a:rPr lang="en-US" sz="2000" dirty="0">
                <a:solidFill>
                  <a:schemeClr val="accent1"/>
                </a:solidFill>
              </a:rPr>
              <a:t>(event);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gulp.start</a:t>
            </a:r>
            <a:r>
              <a:rPr lang="en-US" sz="2000" dirty="0">
                <a:solidFill>
                  <a:schemeClr val="accent1"/>
                </a:solidFill>
              </a:rPr>
              <a:t>('sass');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KONSEP WEB COMPONENTS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project, web components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web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DOM. Frontend Dev </a:t>
            </a:r>
            <a:r>
              <a:rPr lang="en-US" dirty="0" err="1"/>
              <a:t>leluasa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HTML </a:t>
            </a:r>
            <a:r>
              <a:rPr lang="en-US" dirty="0" err="1"/>
              <a:t>dengan</a:t>
            </a:r>
            <a:r>
              <a:rPr lang="en-US" dirty="0"/>
              <a:t> element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61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gulp.watch</a:t>
            </a:r>
            <a:r>
              <a:rPr lang="en-US" sz="2000" dirty="0">
                <a:solidFill>
                  <a:schemeClr val="accent1"/>
                </a:solidFill>
              </a:rPr>
              <a:t>('</a:t>
            </a:r>
            <a:r>
              <a:rPr lang="en-US" sz="2000" dirty="0" err="1">
                <a:solidFill>
                  <a:schemeClr val="accent1"/>
                </a:solidFill>
              </a:rPr>
              <a:t>src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sz="2000" dirty="0" err="1">
                <a:solidFill>
                  <a:schemeClr val="accent1"/>
                </a:solidFill>
              </a:rPr>
              <a:t>js</a:t>
            </a:r>
            <a:r>
              <a:rPr lang="en-US" sz="2000" dirty="0">
                <a:solidFill>
                  <a:schemeClr val="accent1"/>
                </a:solidFill>
              </a:rPr>
              <a:t>/**/*.</a:t>
            </a:r>
            <a:r>
              <a:rPr lang="en-US" sz="2000" dirty="0" err="1">
                <a:solidFill>
                  <a:schemeClr val="accent1"/>
                </a:solidFill>
              </a:rPr>
              <a:t>js</a:t>
            </a:r>
            <a:r>
              <a:rPr lang="en-US" sz="2000" dirty="0">
                <a:solidFill>
                  <a:schemeClr val="accent1"/>
                </a:solidFill>
              </a:rPr>
              <a:t>', function (event)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console.log</a:t>
            </a:r>
            <a:r>
              <a:rPr lang="en-US" sz="2000" dirty="0">
                <a:solidFill>
                  <a:schemeClr val="accent1"/>
                </a:solidFill>
              </a:rPr>
              <a:t>(event);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gulp.start</a:t>
            </a:r>
            <a:r>
              <a:rPr lang="en-US" sz="2000" dirty="0">
                <a:solidFill>
                  <a:schemeClr val="accent1"/>
                </a:solidFill>
              </a:rPr>
              <a:t>('</a:t>
            </a:r>
            <a:r>
              <a:rPr lang="en-US" sz="2000" dirty="0" err="1">
                <a:solidFill>
                  <a:schemeClr val="accent1"/>
                </a:solidFill>
              </a:rPr>
              <a:t>javascript</a:t>
            </a:r>
            <a:r>
              <a:rPr lang="en-US" sz="2000" dirty="0">
                <a:solidFill>
                  <a:schemeClr val="accent1"/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});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</a:t>
            </a:r>
            <a:r>
              <a:rPr lang="en-US" sz="2000" dirty="0" err="1">
                <a:solidFill>
                  <a:schemeClr val="accent1"/>
                </a:solidFill>
              </a:rPr>
              <a:t>gulp.watch</a:t>
            </a:r>
            <a:r>
              <a:rPr lang="en-US" sz="2000" dirty="0">
                <a:solidFill>
                  <a:schemeClr val="accent1"/>
                </a:solidFill>
              </a:rPr>
              <a:t>('</a:t>
            </a:r>
            <a:r>
              <a:rPr lang="en-US" sz="2000" dirty="0" err="1">
                <a:solidFill>
                  <a:schemeClr val="accent1"/>
                </a:solidFill>
              </a:rPr>
              <a:t>src</a:t>
            </a:r>
            <a:r>
              <a:rPr lang="en-US" sz="2000" dirty="0">
                <a:solidFill>
                  <a:schemeClr val="accent1"/>
                </a:solidFill>
              </a:rPr>
              <a:t>/**/*.html', function (event)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console.log</a:t>
            </a:r>
            <a:r>
              <a:rPr lang="en-US" sz="2000" dirty="0">
                <a:solidFill>
                  <a:schemeClr val="accent1"/>
                </a:solidFill>
              </a:rPr>
              <a:t>(event);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</a:t>
            </a:r>
            <a:r>
              <a:rPr lang="en-US" sz="2000" dirty="0" err="1">
                <a:solidFill>
                  <a:schemeClr val="accent1"/>
                </a:solidFill>
              </a:rPr>
              <a:t>gulp.start</a:t>
            </a:r>
            <a:r>
              <a:rPr lang="en-US" sz="2000" dirty="0">
                <a:solidFill>
                  <a:schemeClr val="accent1"/>
                </a:solidFill>
              </a:rPr>
              <a:t>('html').on('change', </a:t>
            </a:r>
            <a:r>
              <a:rPr lang="en-US" sz="2000" dirty="0" err="1">
                <a:solidFill>
                  <a:schemeClr val="accent1"/>
                </a:solidFill>
              </a:rPr>
              <a:t>browserSync.reload</a:t>
            </a:r>
            <a:r>
              <a:rPr lang="en-US" sz="2000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});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</a:t>
            </a:r>
            <a:r>
              <a:rPr lang="en-US" sz="2000" dirty="0">
                <a:solidFill>
                  <a:schemeClr val="accent1"/>
                </a:solidFill>
              </a:rPr>
              <a:t>delivery &amp; compress ( integrated with web &amp; apps 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gulp.task</a:t>
            </a:r>
            <a:r>
              <a:rPr lang="en-US" sz="2000" dirty="0">
                <a:solidFill>
                  <a:schemeClr val="accent1"/>
                </a:solidFill>
              </a:rPr>
              <a:t>('</a:t>
            </a:r>
            <a:r>
              <a:rPr lang="en-US" sz="2000" dirty="0" err="1">
                <a:solidFill>
                  <a:schemeClr val="accent1"/>
                </a:solidFill>
              </a:rPr>
              <a:t>dist</a:t>
            </a:r>
            <a:r>
              <a:rPr lang="en-US" sz="2000" dirty="0">
                <a:solidFill>
                  <a:schemeClr val="accent1"/>
                </a:solidFill>
              </a:rPr>
              <a:t>', function(){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	return </a:t>
            </a:r>
            <a:r>
              <a:rPr lang="en-US" sz="2000" dirty="0" err="1">
                <a:solidFill>
                  <a:schemeClr val="accent1"/>
                </a:solidFill>
              </a:rPr>
              <a:t>gulp.src</a:t>
            </a:r>
            <a:r>
              <a:rPr lang="en-US" sz="2000" dirty="0">
                <a:solidFill>
                  <a:schemeClr val="accent1"/>
                </a:solidFill>
              </a:rPr>
              <a:t>('./</a:t>
            </a:r>
            <a:r>
              <a:rPr lang="en-US" sz="2000" dirty="0" err="1">
                <a:solidFill>
                  <a:schemeClr val="accent1"/>
                </a:solidFill>
              </a:rPr>
              <a:t>src</a:t>
            </a:r>
            <a:r>
              <a:rPr lang="en-US" sz="2000" dirty="0">
                <a:solidFill>
                  <a:schemeClr val="accent1"/>
                </a:solidFill>
              </a:rPr>
              <a:t>/**/*')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.pipe(zip( 'prod_'+ </a:t>
            </a:r>
            <a:r>
              <a:rPr lang="en-US" sz="2000" dirty="0" err="1">
                <a:solidFill>
                  <a:schemeClr val="accent1"/>
                </a:solidFill>
              </a:rPr>
              <a:t>sources.name</a:t>
            </a:r>
            <a:r>
              <a:rPr lang="en-US" sz="2000" dirty="0">
                <a:solidFill>
                  <a:schemeClr val="accent1"/>
                </a:solidFill>
              </a:rPr>
              <a:t> + '_' + date +'.zip'))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	.pipe(</a:t>
            </a:r>
            <a:r>
              <a:rPr lang="en-US" sz="2000" dirty="0" err="1">
                <a:solidFill>
                  <a:schemeClr val="accent1"/>
                </a:solidFill>
              </a:rPr>
              <a:t>gulp.dest</a:t>
            </a:r>
            <a:r>
              <a:rPr lang="en-US" sz="2000" dirty="0">
                <a:solidFill>
                  <a:schemeClr val="accent1"/>
                </a:solidFill>
              </a:rPr>
              <a:t>('./</a:t>
            </a:r>
            <a:r>
              <a:rPr lang="en-US" sz="2000" dirty="0" err="1">
                <a:solidFill>
                  <a:schemeClr val="accent1"/>
                </a:solidFill>
              </a:rPr>
              <a:t>dist</a:t>
            </a:r>
            <a:r>
              <a:rPr lang="en-US" sz="2000" dirty="0">
                <a:solidFill>
                  <a:schemeClr val="accent1"/>
                </a:solidFill>
              </a:rPr>
              <a:t>'))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9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/>
              <a:t>file </a:t>
            </a:r>
            <a:r>
              <a:rPr lang="en-US" sz="2000" dirty="0" err="1"/>
              <a:t>global.js</a:t>
            </a:r>
            <a:r>
              <a:rPr lang="en-US" sz="2000" dirty="0"/>
              <a:t> di folder </a:t>
            </a:r>
            <a:r>
              <a:rPr lang="en-US" sz="2000" dirty="0" err="1"/>
              <a:t>src</a:t>
            </a:r>
            <a:r>
              <a:rPr lang="en-US" sz="2000" dirty="0"/>
              <a:t>/</a:t>
            </a:r>
            <a:r>
              <a:rPr lang="en-US" sz="2000" dirty="0" err="1"/>
              <a:t>js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5.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console.log</a:t>
            </a:r>
            <a:r>
              <a:rPr lang="en-US" sz="2000" dirty="0">
                <a:solidFill>
                  <a:schemeClr val="accent1"/>
                </a:solidFill>
              </a:rPr>
              <a:t>(‘test global </a:t>
            </a:r>
            <a:r>
              <a:rPr lang="en-US" sz="2000" dirty="0" err="1">
                <a:solidFill>
                  <a:schemeClr val="accent1"/>
                </a:solidFill>
              </a:rPr>
              <a:t>js’</a:t>
            </a:r>
            <a:r>
              <a:rPr lang="en-US" sz="2000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lvl="0" indent="0">
              <a:buNone/>
            </a:pPr>
            <a:r>
              <a:rPr lang="en-US" sz="2000" dirty="0" smtClean="0"/>
              <a:t>6.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/>
              <a:t>file </a:t>
            </a:r>
            <a:r>
              <a:rPr lang="en-US" sz="2000" dirty="0" err="1"/>
              <a:t>style.sass</a:t>
            </a:r>
            <a:r>
              <a:rPr lang="en-US" sz="2000" dirty="0"/>
              <a:t> di folder </a:t>
            </a:r>
            <a:r>
              <a:rPr lang="en-US" sz="2000" dirty="0" err="1"/>
              <a:t>src</a:t>
            </a:r>
            <a:r>
              <a:rPr lang="en-US" sz="2000" dirty="0"/>
              <a:t>/sass</a:t>
            </a:r>
          </a:p>
          <a:p>
            <a:pPr marL="0" lvl="0" indent="0"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@</a:t>
            </a:r>
            <a:r>
              <a:rPr lang="en-US" sz="2000" dirty="0">
                <a:solidFill>
                  <a:schemeClr val="accent1"/>
                </a:solidFill>
              </a:rPr>
              <a:t>import components/global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lvl="0" indent="0"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/>
              <a:t>folder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components di folder </a:t>
            </a:r>
            <a:r>
              <a:rPr lang="en-US" sz="2000" dirty="0" err="1" smtClean="0"/>
              <a:t>src</a:t>
            </a:r>
            <a:r>
              <a:rPr lang="en-US" sz="2000" dirty="0" smtClean="0"/>
              <a:t>/sass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1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9. </a:t>
            </a: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/>
              <a:t>file _</a:t>
            </a:r>
            <a:r>
              <a:rPr lang="en-US" sz="2000" dirty="0" err="1"/>
              <a:t>global.sass</a:t>
            </a:r>
            <a:r>
              <a:rPr lang="en-US" sz="2000" dirty="0"/>
              <a:t> di folder </a:t>
            </a:r>
            <a:r>
              <a:rPr lang="en-US" sz="2000" dirty="0" err="1"/>
              <a:t>src</a:t>
            </a:r>
            <a:r>
              <a:rPr lang="en-US" sz="2000" dirty="0"/>
              <a:t>/sass/components </a:t>
            </a:r>
            <a:r>
              <a:rPr lang="en-US" sz="2000" dirty="0" err="1"/>
              <a:t>tadi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10.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*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	padding</a:t>
            </a:r>
            <a:r>
              <a:rPr lang="en-US" sz="2000" dirty="0">
                <a:solidFill>
                  <a:schemeClr val="accent1"/>
                </a:solidFill>
              </a:rPr>
              <a:t>: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	margin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0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11. </a:t>
            </a:r>
            <a:r>
              <a:rPr lang="en-US" sz="2000" dirty="0" err="1" smtClean="0"/>
              <a:t>ketik</a:t>
            </a:r>
            <a:r>
              <a:rPr lang="en-US" sz="2000" dirty="0" smtClean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gulp</a:t>
            </a:r>
            <a:endParaRPr lang="en-US" sz="2000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KONFIGURASI TASK RUNNER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12. 	</a:t>
            </a:r>
            <a:r>
              <a:rPr lang="en-US" sz="2000" dirty="0" err="1" smtClean="0"/>
              <a:t>perhatikan</a:t>
            </a:r>
            <a:r>
              <a:rPr lang="en-US" sz="2000" dirty="0" smtClean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terminal </a:t>
            </a:r>
            <a:r>
              <a:rPr lang="en-US" sz="2000" dirty="0" err="1"/>
              <a:t>setiap</a:t>
            </a:r>
            <a:r>
              <a:rPr lang="en-US" sz="2000" dirty="0"/>
              <a:t> kali </a:t>
            </a:r>
            <a:r>
              <a:rPr lang="en-US" sz="2000" dirty="0" err="1"/>
              <a:t>terjadi</a:t>
            </a:r>
            <a:r>
              <a:rPr lang="en-US" sz="2000" dirty="0"/>
              <a:t> event “add” , “change” </a:t>
            </a:r>
            <a:r>
              <a:rPr lang="en-US" sz="2000" dirty="0" err="1"/>
              <a:t>atau</a:t>
            </a:r>
            <a:r>
              <a:rPr lang="en-US" sz="2000" dirty="0"/>
              <a:t> “unlink”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pekerjaan</a:t>
            </a:r>
            <a:r>
              <a:rPr lang="en-US" sz="2000" dirty="0" smtClean="0"/>
              <a:t> </a:t>
            </a:r>
            <a:r>
              <a:rPr lang="en-US" sz="2000" dirty="0"/>
              <a:t>dev </a:t>
            </a:r>
            <a:r>
              <a:rPr lang="en-US" sz="2000" dirty="0" err="1"/>
              <a:t>berlangsung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r>
              <a:rPr lang="en-US" sz="2000" dirty="0" smtClean="0"/>
              <a:t>13.	</a:t>
            </a:r>
            <a:r>
              <a:rPr lang="en-US" sz="2000" dirty="0" err="1" smtClean="0"/>
              <a:t>keluar</a:t>
            </a:r>
            <a:r>
              <a:rPr lang="en-US" sz="2000" dirty="0" smtClean="0"/>
              <a:t> </a:t>
            </a:r>
            <a:r>
              <a:rPr lang="en-US" sz="2000" dirty="0"/>
              <a:t>gulp </a:t>
            </a:r>
            <a:r>
              <a:rPr lang="en-US" sz="2000" dirty="0" err="1"/>
              <a:t>dengan</a:t>
            </a:r>
            <a:r>
              <a:rPr lang="en-US" sz="2000" dirty="0"/>
              <a:t> keyboard key :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CTRL </a:t>
            </a:r>
            <a:r>
              <a:rPr lang="en-US" sz="2000" dirty="0">
                <a:solidFill>
                  <a:schemeClr val="accent1"/>
                </a:solidFill>
              </a:rPr>
              <a:t>+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</a:t>
            </a:r>
          </a:p>
          <a:p>
            <a:pPr marL="0" lvl="0" indent="0">
              <a:buNone/>
            </a:pPr>
            <a:r>
              <a:rPr lang="en-US" sz="2000" dirty="0" smtClean="0"/>
              <a:t>14.	</a:t>
            </a:r>
            <a:r>
              <a:rPr lang="en-US" sz="2000" dirty="0" err="1" smtClean="0"/>
              <a:t>ketik</a:t>
            </a:r>
            <a:r>
              <a:rPr lang="en-US" sz="2000" dirty="0" smtClean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terminal 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/>
                </a:solidFill>
              </a:rPr>
              <a:t>gulp </a:t>
            </a:r>
            <a:r>
              <a:rPr lang="en-US" sz="2000" dirty="0" err="1">
                <a:solidFill>
                  <a:schemeClr val="accent1"/>
                </a:solidFill>
              </a:rPr>
              <a:t>dist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lvl="0" indent="0">
              <a:buNone/>
            </a:pPr>
            <a:r>
              <a:rPr lang="en-US" sz="2000" dirty="0"/>
              <a:t>(?) (15) </a:t>
            </a:r>
            <a:r>
              <a:rPr lang="en-US" sz="2000" dirty="0" err="1"/>
              <a:t>alur</a:t>
            </a:r>
            <a:r>
              <a:rPr lang="en-US" sz="2000" dirty="0"/>
              <a:t> task runner …………………………………………………………………………………………………….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346" y="5511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NEXT ???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CUSTOM ELEMENT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50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CREDIT: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hlinkClick r:id="rId3"/>
              </a:rPr>
              <a:t>http://webcomponents.org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4"/>
              </a:rPr>
              <a:t>http://nodejs.org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5"/>
              </a:rPr>
              <a:t>http://npmjs.com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6"/>
              </a:rPr>
              <a:t>http://jshint.com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7"/>
              </a:rPr>
              <a:t>http://sass-lang.com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GLOSARIUM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DOM </a:t>
            </a:r>
            <a:r>
              <a:rPr lang="en-US" sz="2400" dirty="0"/>
              <a:t>( DOCUMENT OBJECT MODEL 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yang </a:t>
            </a:r>
            <a:r>
              <a:rPr lang="en-US" sz="2400" dirty="0" err="1"/>
              <a:t>tampil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website / </a:t>
            </a:r>
            <a:r>
              <a:rPr lang="en-US" sz="2400" dirty="0" err="1"/>
              <a:t>aplikasi</a:t>
            </a:r>
            <a:r>
              <a:rPr lang="en-US" sz="2400" dirty="0"/>
              <a:t> web.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SPESIFIKASI UTAMA WEB COMPONENTS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CUSTOM ELEMENTS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SHADOW DOM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HTML IMPORT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HTML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TAG HTML STANDAR: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&lt;html </a:t>
            </a:r>
            <a:r>
              <a:rPr lang="en-US" sz="1600" dirty="0" err="1">
                <a:solidFill>
                  <a:schemeClr val="accent1"/>
                </a:solidFill>
              </a:rPr>
              <a:t>lang</a:t>
            </a:r>
            <a:r>
              <a:rPr lang="en-US" sz="1600" dirty="0">
                <a:solidFill>
                  <a:schemeClr val="accent1"/>
                </a:solidFill>
              </a:rPr>
              <a:t>=”</a:t>
            </a:r>
            <a:r>
              <a:rPr lang="en-US" sz="1600" dirty="0" err="1">
                <a:solidFill>
                  <a:schemeClr val="accent1"/>
                </a:solidFill>
              </a:rPr>
              <a:t>en</a:t>
            </a:r>
            <a:r>
              <a:rPr lang="en-US" sz="1600" dirty="0">
                <a:solidFill>
                  <a:schemeClr val="accent1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&lt;title&gt; … &lt;/title&gt;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&lt;meta charset=”UTF-8”&gt;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&lt;meta name=”” content=”width=device-width, initial-scale=1”&gt;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&lt;link </a:t>
            </a:r>
            <a:r>
              <a:rPr lang="en-US" sz="1600" dirty="0" err="1">
                <a:solidFill>
                  <a:schemeClr val="accent1"/>
                </a:solidFill>
              </a:rPr>
              <a:t>href</a:t>
            </a:r>
            <a:r>
              <a:rPr lang="en-US" sz="1600" dirty="0">
                <a:solidFill>
                  <a:schemeClr val="accent1"/>
                </a:solidFill>
              </a:rPr>
              <a:t>=”.</a:t>
            </a:r>
            <a:r>
              <a:rPr lang="en-US" sz="1600" dirty="0" err="1">
                <a:solidFill>
                  <a:schemeClr val="accent1"/>
                </a:solidFill>
              </a:rPr>
              <a:t>css</a:t>
            </a:r>
            <a:r>
              <a:rPr lang="en-US" sz="1600" dirty="0">
                <a:solidFill>
                  <a:schemeClr val="accent1"/>
                </a:solidFill>
              </a:rPr>
              <a:t>” </a:t>
            </a:r>
            <a:r>
              <a:rPr lang="en-US" sz="1600" dirty="0" err="1">
                <a:solidFill>
                  <a:schemeClr val="accent1"/>
                </a:solidFill>
              </a:rPr>
              <a:t>rel</a:t>
            </a:r>
            <a:r>
              <a:rPr lang="en-US" sz="1600" dirty="0">
                <a:solidFill>
                  <a:schemeClr val="accent1"/>
                </a:solidFill>
              </a:rPr>
              <a:t>=”stylesheet”&gt;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&lt;script </a:t>
            </a:r>
            <a:r>
              <a:rPr lang="en-US" sz="1600" dirty="0" err="1">
                <a:solidFill>
                  <a:schemeClr val="accent1"/>
                </a:solidFill>
              </a:rPr>
              <a:t>src</a:t>
            </a:r>
            <a:r>
              <a:rPr lang="en-US" sz="1600" dirty="0">
                <a:solidFill>
                  <a:schemeClr val="accent1"/>
                </a:solidFill>
              </a:rPr>
              <a:t>=”.</a:t>
            </a:r>
            <a:r>
              <a:rPr lang="en-US" sz="1600" dirty="0" err="1">
                <a:solidFill>
                  <a:schemeClr val="accent1"/>
                </a:solidFill>
              </a:rPr>
              <a:t>js</a:t>
            </a:r>
            <a:r>
              <a:rPr lang="en-US" sz="1600" dirty="0">
                <a:solidFill>
                  <a:schemeClr val="accent1"/>
                </a:solidFill>
              </a:rPr>
              <a:t>” type=”text/</a:t>
            </a:r>
            <a:r>
              <a:rPr lang="en-US" sz="1600" dirty="0" err="1">
                <a:solidFill>
                  <a:schemeClr val="accent1"/>
                </a:solidFill>
              </a:rPr>
              <a:t>javascript</a:t>
            </a:r>
            <a:r>
              <a:rPr lang="en-US" sz="1600" dirty="0">
                <a:solidFill>
                  <a:schemeClr val="accent1"/>
                </a:solidFill>
              </a:rPr>
              <a:t>”&gt;&lt;/script&gt;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&lt;body&gt;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221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TAG HTML STANDAR: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/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	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&lt;/header&gt;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&lt;section&gt;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	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&lt;/section&gt;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&lt;footer&gt;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	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	&lt;/footer&gt;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	&lt;/body&gt;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168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---------.</a:t>
            </a:r>
            <a:r>
              <a:rPr lang="en-US" sz="2000" dirty="0" err="1" smtClean="0"/>
              <a:t>css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---------.</a:t>
            </a:r>
            <a:r>
              <a:rPr lang="en-US" sz="2000" dirty="0" err="1"/>
              <a:t>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image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fonts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index.html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2971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861</Words>
  <Application>Microsoft Macintosh PowerPoint</Application>
  <PresentationFormat>Widescreen</PresentationFormat>
  <Paragraphs>634</Paragraphs>
  <Slides>57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Calibri Light</vt:lpstr>
      <vt:lpstr>Arial</vt:lpstr>
      <vt:lpstr>Office Theme</vt:lpstr>
      <vt:lpstr>ONGIS SCHOOL FRONTEND DEV</vt:lpstr>
      <vt:lpstr>SESI</vt:lpstr>
      <vt:lpstr>SESI 1 : KONSEP WEB COMPONENTS &amp; TASK RUNNER</vt:lpstr>
      <vt:lpstr>KONSEP WEB COMPONENTS</vt:lpstr>
      <vt:lpstr>KONSEP WEB COMPONENTS</vt:lpstr>
      <vt:lpstr>SPESIFIKASI UTAMA WEB COMPONENTS :</vt:lpstr>
      <vt:lpstr>TAG HTML STANDAR:</vt:lpstr>
      <vt:lpstr>TAG HTML STANDAR:</vt:lpstr>
      <vt:lpstr>STRUKTUR FOLDER :</vt:lpstr>
      <vt:lpstr>TAG HTML DENGAN KONSEP WEB COMPONENTS:</vt:lpstr>
      <vt:lpstr>TAG HTML DENGAN KONSEP WEB COMPONENTS:</vt:lpstr>
      <vt:lpstr>STRUKTUR FOLDER :</vt:lpstr>
      <vt:lpstr>KELEBIHAN MENGGUNAKAN KONSEP WEB COMPONENTS:</vt:lpstr>
      <vt:lpstr>DUKUNGAN BROWSER :</vt:lpstr>
      <vt:lpstr>INTEGRASI PROJECT</vt:lpstr>
      <vt:lpstr>STRUKTUR FOLDER PROJECT:</vt:lpstr>
      <vt:lpstr>STRUKTUR FOLDER PROJECT:</vt:lpstr>
      <vt:lpstr>TASK RUNNER</vt:lpstr>
      <vt:lpstr>APA ITU TASK RUNNER :</vt:lpstr>
      <vt:lpstr>TUJUAN PENGGUNAAN TASK RUNNER 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INSTALASI TASK RUNNER &amp; INTEGRASI PROJECT: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KONFIGURASI TASK RUNNER</vt:lpstr>
      <vt:lpstr>NEXT ???  CUSTOM ELEMENT</vt:lpstr>
      <vt:lpstr>CREDIT:</vt:lpstr>
      <vt:lpstr>GLOSARIUM 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ONGIS SCHOOL FRONTEND DEV</dc:title>
  <dc:creator>Microsoft Office User</dc:creator>
  <cp:lastModifiedBy>Microsoft Office User</cp:lastModifiedBy>
  <cp:revision>16</cp:revision>
  <dcterms:created xsi:type="dcterms:W3CDTF">2017-06-05T05:42:03Z</dcterms:created>
  <dcterms:modified xsi:type="dcterms:W3CDTF">2017-06-05T07:02:58Z</dcterms:modified>
</cp:coreProperties>
</file>