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3"/>
    <p:sldId id="257" r:id="rId4"/>
    <p:sldId id="259" r:id="rId6"/>
    <p:sldId id="258" r:id="rId7"/>
    <p:sldId id="314" r:id="rId8"/>
    <p:sldId id="334" r:id="rId9"/>
    <p:sldId id="335" r:id="rId10"/>
    <p:sldId id="336" r:id="rId11"/>
    <p:sldId id="337" r:id="rId12"/>
    <p:sldId id="338" r:id="rId13"/>
    <p:sldId id="339" r:id="rId14"/>
    <p:sldId id="340" r:id="rId15"/>
    <p:sldId id="341" r:id="rId16"/>
    <p:sldId id="342" r:id="rId17"/>
    <p:sldId id="343" r:id="rId18"/>
    <p:sldId id="345" r:id="rId19"/>
    <p:sldId id="344" r:id="rId20"/>
    <p:sldId id="348" r:id="rId21"/>
    <p:sldId id="349" r:id="rId22"/>
    <p:sldId id="350" r:id="rId23"/>
    <p:sldId id="351" r:id="rId24"/>
    <p:sldId id="352" r:id="rId25"/>
    <p:sldId id="353" r:id="rId26"/>
    <p:sldId id="354" r:id="rId27"/>
    <p:sldId id="346" r:id="rId28"/>
    <p:sldId id="347" r:id="rId29"/>
    <p:sldId id="356" r:id="rId30"/>
    <p:sldId id="357" r:id="rId31"/>
    <p:sldId id="358" r:id="rId32"/>
    <p:sldId id="359" r:id="rId33"/>
    <p:sldId id="360" r:id="rId34"/>
    <p:sldId id="361" r:id="rId35"/>
    <p:sldId id="362" r:id="rId36"/>
    <p:sldId id="363" r:id="rId37"/>
    <p:sldId id="364"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94699"/>
  </p:normalViewPr>
  <p:slideViewPr>
    <p:cSldViewPr snapToGrid="0" snapToObjects="1">
      <p:cViewPr varScale="1">
        <p:scale>
          <a:sx n="115" d="100"/>
          <a:sy n="115" d="100"/>
        </p:scale>
        <p:origin x="77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02877-5D35-BC43-9627-3429D4F502D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C2D61-2D74-9642-9766-CA79D9BC9EA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7C2D61-2D74-9642-9766-CA79D9BC9EA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1AD49C-1026-994F-9F1B-E693555530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F1AD49C-1026-994F-9F1B-E693555530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F1AD49C-1026-994F-9F1B-E693555530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F1AD49C-1026-994F-9F1B-E693555530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1AD49C-1026-994F-9F1B-E693555530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F1AD49C-1026-994F-9F1B-E693555530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F1AD49C-1026-994F-9F1B-E6935555309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1AD49C-1026-994F-9F1B-E6935555309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AD49C-1026-994F-9F1B-E6935555309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AD49C-1026-994F-9F1B-E693555530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AD49C-1026-994F-9F1B-E693555530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C5523-E7DB-4545-8969-09ABEC306B9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AD49C-1026-994F-9F1B-E6935555309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C5523-E7DB-4545-8969-09ABEC306B9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2.xml"/><Relationship Id="rId5" Type="http://schemas.openxmlformats.org/officeDocument/2006/relationships/hyperlink" Target="http://sass-lang.com/" TargetMode="External"/><Relationship Id="rId4" Type="http://schemas.openxmlformats.org/officeDocument/2006/relationships/hyperlink" Target="http://jshint.com/" TargetMode="External"/><Relationship Id="rId3" Type="http://schemas.openxmlformats.org/officeDocument/2006/relationships/hyperlink" Target="http://npmjs.com/" TargetMode="External"/><Relationship Id="rId2" Type="http://schemas.openxmlformats.org/officeDocument/2006/relationships/hyperlink" Target="http://nodejs.org/" TargetMode="External"/><Relationship Id="rId1" Type="http://schemas.openxmlformats.org/officeDocument/2006/relationships/hyperlink" Target="http://webcomponents.org/"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7999"/>
          </a:xfrm>
        </p:spPr>
        <p:txBody>
          <a:bodyPr anchor="ctr" anchorCtr="0"/>
          <a:lstStyle/>
          <a:p>
            <a:r>
              <a:rPr lang="en-US" dirty="0" smtClean="0">
                <a:solidFill>
                  <a:schemeClr val="accent2"/>
                </a:solidFill>
              </a:rPr>
              <a:t>ONGIS SCHOOL</a:t>
            </a:r>
            <a:br>
              <a:rPr lang="en-US" dirty="0" smtClean="0">
                <a:solidFill>
                  <a:schemeClr val="accent2"/>
                </a:solidFill>
              </a:rPr>
            </a:br>
            <a:r>
              <a:rPr lang="en-US" dirty="0" smtClean="0">
                <a:solidFill>
                  <a:schemeClr val="accent2"/>
                </a:solidFill>
              </a:rPr>
              <a:t>FRONTEND DEV</a:t>
            </a:r>
            <a:endParaRPr lang="en-US"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sz="2400" dirty="0" smtClean="0"/>
              <a:t>1.  Buat tag tambahan</a:t>
            </a:r>
            <a:endParaRPr sz="2400" dirty="0" smtClean="0"/>
          </a:p>
          <a:p>
            <a:pPr marL="0" indent="0" algn="just">
              <a:lnSpc>
                <a:spcPct val="100000"/>
              </a:lnSpc>
              <a:spcBef>
                <a:spcPts val="0"/>
              </a:spcBef>
              <a:buNone/>
            </a:pPr>
            <a:endParaRPr sz="2400" dirty="0" smtClean="0"/>
          </a:p>
          <a:p>
            <a:pPr marL="914400" lvl="2" indent="0" algn="just">
              <a:lnSpc>
                <a:spcPct val="100000"/>
              </a:lnSpc>
              <a:spcBef>
                <a:spcPts val="0"/>
              </a:spcBef>
              <a:buNone/>
            </a:pPr>
            <a:r>
              <a:rPr sz="2400" dirty="0" smtClean="0">
                <a:solidFill>
                  <a:schemeClr val="accent1"/>
                </a:solidFill>
              </a:rPr>
              <a:t>&lt;div class=”nama”&gt;</a:t>
            </a:r>
            <a:endParaRPr sz="2400" dirty="0" smtClean="0">
              <a:solidFill>
                <a:schemeClr val="accent1"/>
              </a:solidFill>
            </a:endParaRPr>
          </a:p>
          <a:p>
            <a:pPr marL="914400" lvl="2" indent="0" algn="just">
              <a:lnSpc>
                <a:spcPct val="100000"/>
              </a:lnSpc>
              <a:spcBef>
                <a:spcPts val="0"/>
              </a:spcBef>
              <a:buNone/>
            </a:pPr>
            <a:r>
              <a:rPr lang="x-none" sz="2400" dirty="0" smtClean="0">
                <a:solidFill>
                  <a:schemeClr val="accent1"/>
                </a:solidFill>
              </a:rPr>
              <a:t>	</a:t>
            </a:r>
            <a:r>
              <a:rPr sz="2400" dirty="0" smtClean="0">
                <a:solidFill>
                  <a:schemeClr val="accent1"/>
                </a:solidFill>
              </a:rPr>
              <a:t>&lt;p&gt;Mifan Twan Ardana&lt;/p&gt;</a:t>
            </a:r>
            <a:endParaRPr sz="2400" dirty="0" smtClean="0">
              <a:solidFill>
                <a:schemeClr val="accent1"/>
              </a:solidFill>
            </a:endParaRPr>
          </a:p>
          <a:p>
            <a:pPr marL="914400" lvl="2" indent="0" algn="just">
              <a:lnSpc>
                <a:spcPct val="100000"/>
              </a:lnSpc>
              <a:spcBef>
                <a:spcPts val="0"/>
              </a:spcBef>
              <a:buNone/>
            </a:pPr>
            <a:r>
              <a:rPr sz="2400" dirty="0" smtClean="0">
                <a:solidFill>
                  <a:schemeClr val="accent1"/>
                </a:solidFill>
              </a:rPr>
              <a:t>&lt;/div&gt;</a:t>
            </a:r>
            <a:endParaRPr sz="240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sz="2400" dirty="0" smtClean="0"/>
              <a:t>2.Buat tag template tambahan yang akan menggantikan tag dengan class “nama”</a:t>
            </a:r>
            <a:endParaRPr sz="2400" dirty="0" smtClean="0"/>
          </a:p>
          <a:p>
            <a:pPr marL="0" indent="0" algn="just">
              <a:lnSpc>
                <a:spcPct val="100000"/>
              </a:lnSpc>
              <a:spcBef>
                <a:spcPts val="0"/>
              </a:spcBef>
              <a:buNone/>
            </a:pPr>
            <a:endParaRPr sz="2400" dirty="0" smtClean="0"/>
          </a:p>
          <a:p>
            <a:pPr marL="914400" lvl="2" indent="0" algn="just">
              <a:lnSpc>
                <a:spcPct val="100000"/>
              </a:lnSpc>
              <a:spcBef>
                <a:spcPts val="0"/>
              </a:spcBef>
              <a:buNone/>
            </a:pPr>
            <a:r>
              <a:rPr sz="2400" dirty="0" smtClean="0">
                <a:solidFill>
                  <a:schemeClr val="accent1"/>
                </a:solidFill>
              </a:rPr>
              <a:t>&lt;template class=”nama-template”&gt;</a:t>
            </a:r>
            <a:endParaRPr sz="2400" dirty="0" smtClean="0">
              <a:solidFill>
                <a:schemeClr val="accent1"/>
              </a:solidFill>
            </a:endParaRPr>
          </a:p>
          <a:p>
            <a:pPr marL="1371600" lvl="3" indent="0" algn="just">
              <a:lnSpc>
                <a:spcPct val="100000"/>
              </a:lnSpc>
              <a:spcBef>
                <a:spcPts val="0"/>
              </a:spcBef>
              <a:buNone/>
            </a:pPr>
            <a:r>
              <a:rPr sz="2400" dirty="0" smtClean="0">
                <a:solidFill>
                  <a:schemeClr val="accent1"/>
                </a:solidFill>
              </a:rPr>
              <a:t>&lt;h1&gt;MIFAN TWAN ARDANA&lt;/h1&gt;</a:t>
            </a:r>
            <a:endParaRPr sz="2400" dirty="0" smtClean="0">
              <a:solidFill>
                <a:schemeClr val="accent1"/>
              </a:solidFill>
            </a:endParaRPr>
          </a:p>
          <a:p>
            <a:pPr marL="1371600" lvl="3" indent="0" algn="just">
              <a:lnSpc>
                <a:spcPct val="100000"/>
              </a:lnSpc>
              <a:spcBef>
                <a:spcPts val="0"/>
              </a:spcBef>
              <a:buNone/>
            </a:pPr>
            <a:r>
              <a:rPr sz="2400" dirty="0" smtClean="0">
                <a:solidFill>
                  <a:schemeClr val="accent1"/>
                </a:solidFill>
              </a:rPr>
              <a:t>&lt;p&gt;nah sekarang kenal kan?&lt;/p&gt;</a:t>
            </a:r>
            <a:endParaRPr sz="2400" dirty="0" smtClean="0">
              <a:solidFill>
                <a:schemeClr val="accent1"/>
              </a:solidFill>
            </a:endParaRPr>
          </a:p>
          <a:p>
            <a:pPr marL="914400" lvl="2" indent="0" algn="just">
              <a:lnSpc>
                <a:spcPct val="100000"/>
              </a:lnSpc>
              <a:spcBef>
                <a:spcPts val="0"/>
              </a:spcBef>
              <a:buNone/>
            </a:pPr>
            <a:r>
              <a:rPr sz="2400" dirty="0" smtClean="0">
                <a:solidFill>
                  <a:schemeClr val="accent1"/>
                </a:solidFill>
              </a:rPr>
              <a:t>&lt;/template&gt;</a:t>
            </a:r>
            <a:endParaRPr sz="240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sz="2400" dirty="0" smtClean="0"/>
              <a:t>3.Aktifasi SHADOW DOM dengan </a:t>
            </a:r>
            <a:endParaRPr sz="2400" dirty="0" smtClean="0"/>
          </a:p>
          <a:p>
            <a:pPr marL="0" indent="0" algn="just">
              <a:lnSpc>
                <a:spcPct val="100000"/>
              </a:lnSpc>
              <a:spcBef>
                <a:spcPts val="0"/>
              </a:spcBef>
              <a:buNone/>
            </a:pPr>
            <a:endParaRPr sz="2400" dirty="0" smtClean="0"/>
          </a:p>
          <a:p>
            <a:pPr marL="914400" lvl="2" indent="0" algn="just">
              <a:lnSpc>
                <a:spcPct val="100000"/>
              </a:lnSpc>
              <a:spcBef>
                <a:spcPts val="0"/>
              </a:spcBef>
              <a:buNone/>
            </a:pPr>
            <a:r>
              <a:rPr sz="2400" dirty="0" smtClean="0">
                <a:solidFill>
                  <a:schemeClr val="accent1"/>
                </a:solidFill>
              </a:rPr>
              <a:t>var shost = document.querySelector(‘.nama’);</a:t>
            </a:r>
            <a:endParaRPr sz="2400" dirty="0" smtClean="0">
              <a:solidFill>
                <a:schemeClr val="accent1"/>
              </a:solidFill>
            </a:endParaRPr>
          </a:p>
          <a:p>
            <a:pPr marL="914400" lvl="2" indent="0" algn="just">
              <a:lnSpc>
                <a:spcPct val="100000"/>
              </a:lnSpc>
              <a:spcBef>
                <a:spcPts val="0"/>
              </a:spcBef>
              <a:buNone/>
            </a:pPr>
            <a:r>
              <a:rPr sz="2400" dirty="0" smtClean="0">
                <a:solidFill>
                  <a:schemeClr val="accent1"/>
                </a:solidFill>
              </a:rPr>
              <a:t>var sroot = shost.createShadowRoot();</a:t>
            </a:r>
            <a:endParaRPr sz="2400" dirty="0" smtClean="0">
              <a:solidFill>
                <a:schemeClr val="accent1"/>
              </a:solidFill>
            </a:endParaRPr>
          </a:p>
          <a:p>
            <a:pPr marL="914400" lvl="2" indent="0" algn="just">
              <a:lnSpc>
                <a:spcPct val="100000"/>
              </a:lnSpc>
              <a:spcBef>
                <a:spcPts val="0"/>
              </a:spcBef>
              <a:buNone/>
            </a:pPr>
            <a:r>
              <a:rPr sz="2400" dirty="0" smtClean="0">
                <a:solidFill>
                  <a:schemeClr val="accent1"/>
                </a:solidFill>
              </a:rPr>
              <a:t>var stemplate = document.querySelector(‘.nama-template’);</a:t>
            </a:r>
            <a:endParaRPr sz="2400" dirty="0" smtClean="0">
              <a:solidFill>
                <a:schemeClr val="accent1"/>
              </a:solidFill>
            </a:endParaRPr>
          </a:p>
          <a:p>
            <a:pPr marL="914400" lvl="2" indent="0" algn="just">
              <a:lnSpc>
                <a:spcPct val="100000"/>
              </a:lnSpc>
              <a:spcBef>
                <a:spcPts val="0"/>
              </a:spcBef>
              <a:buNone/>
            </a:pPr>
            <a:r>
              <a:rPr sz="2400" dirty="0" smtClean="0">
                <a:solidFill>
                  <a:schemeClr val="accent1"/>
                </a:solidFill>
              </a:rPr>
              <a:t>root.appendChild(document.importNode(stemplate.content, true));</a:t>
            </a:r>
            <a:endParaRPr sz="240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sz="2400" dirty="0" smtClean="0"/>
              <a:t>4.  Sekarang pada tampilan browser, elemen anda digantikan dengan </a:t>
            </a:r>
            <a:endParaRPr sz="2400" dirty="0" smtClean="0"/>
          </a:p>
          <a:p>
            <a:pPr marL="0" indent="0" algn="just">
              <a:lnSpc>
                <a:spcPct val="100000"/>
              </a:lnSpc>
              <a:spcBef>
                <a:spcPts val="0"/>
              </a:spcBef>
              <a:buNone/>
            </a:pPr>
            <a:r>
              <a:rPr sz="2400" dirty="0" smtClean="0"/>
              <a:t>     elemen dengan dokumen baru dengan template yang berbeda</a:t>
            </a:r>
            <a:endParaRPr sz="2400" dirty="0" smtClean="0"/>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lnSpcReduction="20000"/>
          </a:bodyPr>
          <a:lstStyle/>
          <a:p>
            <a:pPr marL="0" indent="0" algn="just">
              <a:lnSpc>
                <a:spcPct val="100000"/>
              </a:lnSpc>
              <a:spcBef>
                <a:spcPts val="0"/>
              </a:spcBef>
              <a:buNone/>
            </a:pPr>
            <a:r>
              <a:rPr sz="2400" dirty="0" smtClean="0"/>
              <a:t>5.Secara keseluruhan, bisa kita lihat kode full dari file html SHADOW DOM yang kita buat :</a:t>
            </a:r>
            <a:endParaRPr sz="2400" dirty="0" smtClean="0"/>
          </a:p>
          <a:p>
            <a:pPr marL="0" indent="0" algn="just">
              <a:lnSpc>
                <a:spcPct val="100000"/>
              </a:lnSpc>
              <a:spcBef>
                <a:spcPts val="0"/>
              </a:spcBef>
              <a:buNone/>
            </a:pPr>
            <a:endParaRPr sz="2400" dirty="0" smtClean="0"/>
          </a:p>
          <a:p>
            <a:pPr marL="914400" lvl="2" indent="0" algn="just">
              <a:lnSpc>
                <a:spcPct val="100000"/>
              </a:lnSpc>
              <a:spcBef>
                <a:spcPts val="0"/>
              </a:spcBef>
              <a:buNone/>
            </a:pPr>
            <a:r>
              <a:rPr sz="2000" dirty="0" smtClean="0">
                <a:solidFill>
                  <a:schemeClr val="accent1"/>
                </a:solidFill>
              </a:rPr>
              <a:t>&lt;!DOCTYPE html&gt;</a:t>
            </a:r>
            <a:endParaRPr sz="2000" dirty="0" smtClean="0">
              <a:solidFill>
                <a:schemeClr val="accent1"/>
              </a:solidFill>
            </a:endParaRPr>
          </a:p>
          <a:p>
            <a:pPr marL="1371600" lvl="3" indent="0" algn="just">
              <a:lnSpc>
                <a:spcPct val="100000"/>
              </a:lnSpc>
              <a:spcBef>
                <a:spcPts val="0"/>
              </a:spcBef>
              <a:buNone/>
            </a:pPr>
            <a:r>
              <a:rPr sz="2000" dirty="0" smtClean="0">
                <a:solidFill>
                  <a:schemeClr val="accent1"/>
                </a:solidFill>
              </a:rPr>
              <a:t>&lt;head&gt;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&lt;title&gt;SHADOW DOM&lt;/title&gt;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&lt;meta name=”viewport” content=”width=device-width, initial-scale=1”&gt;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&lt;link href=”./css/***.css” rel=”stylesheet”&gt;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&lt;script src=”./app/webcomponents-lite.js”&gt;&lt;/script&gt;</a:t>
            </a:r>
            <a:endParaRPr sz="2000" dirty="0" smtClean="0">
              <a:solidFill>
                <a:schemeClr val="accent1"/>
              </a:solidFill>
            </a:endParaRPr>
          </a:p>
          <a:p>
            <a:pPr marL="1371600" lvl="3" indent="0" algn="just">
              <a:lnSpc>
                <a:spcPct val="100000"/>
              </a:lnSpc>
              <a:spcBef>
                <a:spcPts val="0"/>
              </a:spcBef>
              <a:buNone/>
            </a:pPr>
            <a:r>
              <a:rPr sz="2000" dirty="0" smtClean="0">
                <a:solidFill>
                  <a:schemeClr val="accent1"/>
                </a:solidFill>
              </a:rPr>
              <a:t>&lt;/head&gt;</a:t>
            </a:r>
            <a:endParaRPr sz="2000" dirty="0" smtClean="0">
              <a:solidFill>
                <a:schemeClr val="accent1"/>
              </a:solidFill>
            </a:endParaRPr>
          </a:p>
          <a:p>
            <a:pPr marL="1371600" lvl="3" indent="0" algn="just">
              <a:lnSpc>
                <a:spcPct val="100000"/>
              </a:lnSpc>
              <a:spcBef>
                <a:spcPts val="0"/>
              </a:spcBef>
              <a:buNone/>
            </a:pPr>
            <a:r>
              <a:rPr sz="2000" dirty="0" smtClean="0">
                <a:solidFill>
                  <a:schemeClr val="accent1"/>
                </a:solidFill>
              </a:rPr>
              <a:t>&lt;body&gt;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&lt;p&gt;hi, saya tag html biasa&lt;/p&gt;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&lt;div class=”nama”&gt;</a:t>
            </a:r>
            <a:endParaRPr sz="2000" dirty="0" smtClean="0">
              <a:solidFill>
                <a:schemeClr val="accent1"/>
              </a:solidFill>
            </a:endParaRPr>
          </a:p>
          <a:p>
            <a:pPr marL="1828800" lvl="4" indent="0" algn="just">
              <a:lnSpc>
                <a:spcPct val="100000"/>
              </a:lnSpc>
              <a:spcBef>
                <a:spcPts val="0"/>
              </a:spcBef>
              <a:buNone/>
            </a:pPr>
            <a:r>
              <a:rPr lang="x-none" sz="2000" dirty="0" smtClean="0">
                <a:solidFill>
                  <a:schemeClr val="accent1"/>
                </a:solidFill>
              </a:rPr>
              <a:t>	</a:t>
            </a:r>
            <a:r>
              <a:rPr sz="2000" dirty="0" smtClean="0">
                <a:solidFill>
                  <a:schemeClr val="accent1"/>
                </a:solidFill>
              </a:rPr>
              <a:t>&lt;p&gt;Mifan Twan Ardana&lt;/p&gt;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&lt;/div&gt;</a:t>
            </a:r>
            <a:endParaRPr sz="200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fontScale="90000" lnSpcReduction="20000"/>
          </a:bodyPr>
          <a:lstStyle/>
          <a:p>
            <a:pPr marL="914400" lvl="2" indent="0" algn="just">
              <a:lnSpc>
                <a:spcPct val="100000"/>
              </a:lnSpc>
              <a:spcBef>
                <a:spcPts val="0"/>
              </a:spcBef>
              <a:buNone/>
            </a:pPr>
            <a:endParaRPr sz="1080" dirty="0" smtClean="0"/>
          </a:p>
          <a:p>
            <a:pPr marL="1828800" lvl="4" indent="0" algn="just">
              <a:lnSpc>
                <a:spcPct val="100000"/>
              </a:lnSpc>
              <a:spcBef>
                <a:spcPts val="0"/>
              </a:spcBef>
              <a:buNone/>
            </a:pPr>
            <a:r>
              <a:rPr sz="2000" dirty="0" smtClean="0">
                <a:solidFill>
                  <a:schemeClr val="accent1"/>
                </a:solidFill>
              </a:rPr>
              <a:t>&lt;template class=”nama-template”&gt;</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&lt;h1&gt;MIFAN TWAN ARDANA&lt;/h1&gt;</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&lt;p&gt;nah sekarang kenal kan?&lt;/p&gt;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&lt;/template&gt;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&lt;script&gt;</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var host = document.querySelector(‘p’);</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var root = host.createShadowRoot();</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root.textContent = ‘bohong, saya adalah tag html dengan shadow dom’;</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&lt;/script&gt;</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&lt;script&gt;</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var shost = document.querySelector(‘.nama’);</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var sroot = shost.createShadowRoot();</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var stemplate = document.querySelector(‘.nama-template’);</a:t>
            </a:r>
            <a:endParaRPr sz="2000" dirty="0" smtClean="0">
              <a:solidFill>
                <a:schemeClr val="accent1"/>
              </a:solidFill>
            </a:endParaRPr>
          </a:p>
          <a:p>
            <a:pPr marL="2286000" lvl="5" indent="0" algn="just">
              <a:lnSpc>
                <a:spcPct val="100000"/>
              </a:lnSpc>
              <a:spcBef>
                <a:spcPts val="0"/>
              </a:spcBef>
              <a:buNone/>
            </a:pPr>
            <a:r>
              <a:rPr sz="2000" dirty="0" smtClean="0">
                <a:solidFill>
                  <a:schemeClr val="accent1"/>
                </a:solidFill>
              </a:rPr>
              <a:t>root.appendChild(document.importNode(stemplate.content, true));</a:t>
            </a:r>
            <a:endParaRPr sz="2000" dirty="0" smtClean="0">
              <a:solidFill>
                <a:schemeClr val="accent1"/>
              </a:solidFill>
            </a:endParaRPr>
          </a:p>
          <a:p>
            <a:pPr marL="1828800" lvl="4" indent="0" algn="just">
              <a:lnSpc>
                <a:spcPct val="100000"/>
              </a:lnSpc>
              <a:spcBef>
                <a:spcPts val="0"/>
              </a:spcBef>
              <a:buNone/>
            </a:pPr>
            <a:r>
              <a:rPr sz="2000" dirty="0" smtClean="0">
                <a:solidFill>
                  <a:schemeClr val="accent1"/>
                </a:solidFill>
              </a:rPr>
              <a:t>&lt;/script&gt;</a:t>
            </a:r>
            <a:endParaRPr sz="2000" dirty="0" smtClean="0">
              <a:solidFill>
                <a:schemeClr val="accent1"/>
              </a:solidFill>
            </a:endParaRPr>
          </a:p>
          <a:p>
            <a:pPr marL="1371600" lvl="3" indent="0" algn="just">
              <a:lnSpc>
                <a:spcPct val="100000"/>
              </a:lnSpc>
              <a:spcBef>
                <a:spcPts val="0"/>
              </a:spcBef>
              <a:buNone/>
            </a:pPr>
            <a:r>
              <a:rPr sz="2000" dirty="0" smtClean="0">
                <a:solidFill>
                  <a:schemeClr val="accent1"/>
                </a:solidFill>
              </a:rPr>
              <a:t>&lt;/body&gt;</a:t>
            </a:r>
            <a:endParaRPr sz="2000" dirty="0" smtClean="0">
              <a:solidFill>
                <a:schemeClr val="accent1"/>
              </a:solidFill>
            </a:endParaRPr>
          </a:p>
          <a:p>
            <a:pPr marL="914400" lvl="2" indent="0" algn="just">
              <a:lnSpc>
                <a:spcPct val="100000"/>
              </a:lnSpc>
              <a:spcBef>
                <a:spcPts val="0"/>
              </a:spcBef>
              <a:buNone/>
            </a:pPr>
            <a:r>
              <a:rPr sz="2000" dirty="0" smtClean="0">
                <a:solidFill>
                  <a:schemeClr val="accent1"/>
                </a:solidFill>
              </a:rPr>
              <a:t>&lt;/html&gt;</a:t>
            </a:r>
            <a:endParaRPr sz="200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7999"/>
          </a:xfrm>
        </p:spPr>
        <p:txBody>
          <a:bodyPr anchor="ctr" anchorCtr="0"/>
          <a:lstStyle/>
          <a:p>
            <a:r>
              <a:rPr lang="en-US" dirty="0" smtClean="0">
                <a:solidFill>
                  <a:schemeClr val="accent2"/>
                </a:solidFill>
              </a:rPr>
              <a:t>SESI </a:t>
            </a:r>
            <a:r>
              <a:rPr lang="x-none" altLang="en-US" dirty="0" smtClean="0">
                <a:solidFill>
                  <a:schemeClr val="accent2"/>
                </a:solidFill>
              </a:rPr>
              <a:t>3 &amp; 4</a:t>
            </a:r>
            <a:r>
              <a:rPr lang="en-US" dirty="0" smtClean="0">
                <a:solidFill>
                  <a:schemeClr val="accent2"/>
                </a:solidFill>
              </a:rPr>
              <a:t> :</a:t>
            </a:r>
            <a:br>
              <a:rPr lang="en-US" dirty="0" smtClean="0">
                <a:solidFill>
                  <a:schemeClr val="accent2"/>
                </a:solidFill>
              </a:rPr>
            </a:br>
            <a:r>
              <a:rPr lang="en-US" dirty="0" smtClean="0">
                <a:solidFill>
                  <a:schemeClr val="accent2"/>
                </a:solidFill>
              </a:rPr>
              <a:t>H</a:t>
            </a:r>
            <a:r>
              <a:rPr lang="x-none" altLang="en-US" dirty="0" smtClean="0">
                <a:solidFill>
                  <a:schemeClr val="accent2"/>
                </a:solidFill>
              </a:rPr>
              <a:t>TML IMPORT</a:t>
            </a:r>
            <a:endParaRPr lang="x-none" altLang="en-US" dirty="0" smtClean="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a:solidFill>
                  <a:schemeClr val="accent2"/>
                </a:solidFill>
              </a:rPr>
              <a:t>HTML IMPORT</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lang="en-US" smtClean="0"/>
              <a:t>Html import adalah bagian dimana kita bisa menambahkan file .html lain kedalam file .html utama yang sedang kita kerjakan, kita bisa menambahkan file .html sesuka hati dengan paket bersama css, javascript maupun file lain. Dengan kata lain, import adalah tool utama kita untuk menambahkan file html/css/js/dll dengan mengubahnya menjadi bagian bagian kecil yang mudah dikembangkan.</a:t>
            </a:r>
            <a:endParaRPr lang="en-US" smtClean="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914400" lvl="2" indent="0" algn="just">
              <a:lnSpc>
                <a:spcPct val="100000"/>
              </a:lnSpc>
              <a:spcBef>
                <a:spcPts val="0"/>
              </a:spcBef>
              <a:buNone/>
            </a:pPr>
            <a:endParaRPr sz="1080" dirty="0" smtClean="0"/>
          </a:p>
          <a:p>
            <a:pPr marL="0" indent="0" algn="just">
              <a:lnSpc>
                <a:spcPct val="100000"/>
              </a:lnSpc>
              <a:spcBef>
                <a:spcPts val="0"/>
              </a:spcBef>
              <a:buNone/>
            </a:pPr>
            <a:r>
              <a:rPr lang="en-US" sz="1600" dirty="0" smtClean="0">
                <a:sym typeface="+mn-ea"/>
              </a:rPr>
              <a:t>1. Buat file html baru</a:t>
            </a:r>
            <a:endParaRPr lang="en-US" sz="1600" dirty="0" smtClean="0"/>
          </a:p>
          <a:p>
            <a:pPr marL="0" indent="0" algn="just">
              <a:lnSpc>
                <a:spcPct val="100000"/>
              </a:lnSpc>
              <a:spcBef>
                <a:spcPts val="0"/>
              </a:spcBef>
              <a:buNone/>
            </a:pPr>
            <a:r>
              <a:rPr lang="en-US" sz="1600" dirty="0" smtClean="0">
                <a:sym typeface="+mn-ea"/>
              </a:rPr>
              <a:t> </a:t>
            </a:r>
            <a:endParaRPr lang="en-US" sz="1600" dirty="0" smtClean="0"/>
          </a:p>
          <a:p>
            <a:pPr marL="0" indent="0" algn="just">
              <a:lnSpc>
                <a:spcPct val="100000"/>
              </a:lnSpc>
              <a:spcBef>
                <a:spcPts val="0"/>
              </a:spcBef>
              <a:buNone/>
            </a:pPr>
            <a:r>
              <a:rPr lang="x-none" altLang="en-US" sz="1600" dirty="0" smtClean="0">
                <a:sym typeface="+mn-ea"/>
              </a:rPr>
              <a:t>	</a:t>
            </a:r>
            <a:r>
              <a:rPr lang="en-US" sz="1600" dirty="0" smtClean="0">
                <a:solidFill>
                  <a:schemeClr val="accent1"/>
                </a:solidFill>
                <a:sym typeface="+mn-ea"/>
              </a:rPr>
              <a:t>&lt;!DOCTYPE html&gt;</a:t>
            </a:r>
            <a:endParaRPr lang="en-US" sz="1600" dirty="0" smtClean="0">
              <a:solidFill>
                <a:schemeClr val="accent1"/>
              </a:solidFill>
            </a:endParaRPr>
          </a:p>
          <a:p>
            <a:pPr marL="1371600" lvl="3" indent="0" algn="just">
              <a:lnSpc>
                <a:spcPct val="100000"/>
              </a:lnSpc>
              <a:spcBef>
                <a:spcPts val="0"/>
              </a:spcBef>
              <a:buNone/>
            </a:pPr>
            <a:r>
              <a:rPr lang="en-US" sz="1600" dirty="0" smtClean="0">
                <a:solidFill>
                  <a:schemeClr val="accent1"/>
                </a:solidFill>
                <a:sym typeface="+mn-ea"/>
              </a:rPr>
              <a:t>&lt;head&gt;</a:t>
            </a:r>
            <a:endParaRPr lang="en-US" sz="1600" dirty="0" smtClean="0">
              <a:solidFill>
                <a:schemeClr val="accent1"/>
              </a:solidFill>
            </a:endParaRPr>
          </a:p>
          <a:p>
            <a:pPr marL="1828800" lvl="4" indent="0" algn="just">
              <a:lnSpc>
                <a:spcPct val="100000"/>
              </a:lnSpc>
              <a:spcBef>
                <a:spcPts val="0"/>
              </a:spcBef>
              <a:buNone/>
            </a:pPr>
            <a:r>
              <a:rPr lang="en-US" sz="1600" dirty="0" smtClean="0">
                <a:solidFill>
                  <a:schemeClr val="accent1"/>
                </a:solidFill>
                <a:sym typeface="+mn-ea"/>
              </a:rPr>
              <a:t>&lt;title&gt;SHADOW DOM&lt;/title&gt;</a:t>
            </a:r>
            <a:endParaRPr lang="en-US" sz="1600" dirty="0" smtClean="0">
              <a:solidFill>
                <a:schemeClr val="accent1"/>
              </a:solidFill>
            </a:endParaRPr>
          </a:p>
          <a:p>
            <a:pPr marL="1828800" lvl="4" indent="0" algn="just">
              <a:lnSpc>
                <a:spcPct val="100000"/>
              </a:lnSpc>
              <a:spcBef>
                <a:spcPts val="0"/>
              </a:spcBef>
              <a:buNone/>
            </a:pPr>
            <a:r>
              <a:rPr lang="en-US" sz="1600" dirty="0" smtClean="0">
                <a:solidFill>
                  <a:schemeClr val="accent1"/>
                </a:solidFill>
                <a:sym typeface="+mn-ea"/>
              </a:rPr>
              <a:t>&lt;meta name=”viewport” content=”width=device-width, initial-scale=1”&gt;</a:t>
            </a:r>
            <a:endParaRPr lang="en-US" sz="1600" dirty="0" smtClean="0">
              <a:solidFill>
                <a:schemeClr val="accent1"/>
              </a:solidFill>
            </a:endParaRPr>
          </a:p>
          <a:p>
            <a:pPr marL="1828800" lvl="4" indent="0" algn="just">
              <a:lnSpc>
                <a:spcPct val="100000"/>
              </a:lnSpc>
              <a:spcBef>
                <a:spcPts val="0"/>
              </a:spcBef>
              <a:buNone/>
            </a:pPr>
            <a:r>
              <a:rPr lang="en-US" sz="1600" dirty="0" smtClean="0">
                <a:solidFill>
                  <a:schemeClr val="accent1"/>
                </a:solidFill>
                <a:sym typeface="+mn-ea"/>
              </a:rPr>
              <a:t>&lt;link href=”./css/***.css” rel=”stylesheet”&gt;</a:t>
            </a:r>
            <a:endParaRPr lang="en-US" sz="1600" dirty="0" smtClean="0">
              <a:solidFill>
                <a:schemeClr val="accent1"/>
              </a:solidFill>
            </a:endParaRPr>
          </a:p>
          <a:p>
            <a:pPr marL="1828800" lvl="4" indent="0" algn="just">
              <a:lnSpc>
                <a:spcPct val="100000"/>
              </a:lnSpc>
              <a:spcBef>
                <a:spcPts val="0"/>
              </a:spcBef>
              <a:buNone/>
            </a:pPr>
            <a:r>
              <a:rPr lang="en-US" sz="1600" dirty="0" smtClean="0">
                <a:solidFill>
                  <a:schemeClr val="accent1"/>
                </a:solidFill>
                <a:sym typeface="+mn-ea"/>
              </a:rPr>
              <a:t>&lt;script src=”./app/webcomponents-lite.js”&gt;&lt;/script&gt;</a:t>
            </a:r>
            <a:endParaRPr lang="en-US" sz="1600" dirty="0" smtClean="0">
              <a:solidFill>
                <a:schemeClr val="accent1"/>
              </a:solidFill>
            </a:endParaRPr>
          </a:p>
          <a:p>
            <a:pPr marL="1371600" lvl="3" indent="0" algn="just">
              <a:lnSpc>
                <a:spcPct val="100000"/>
              </a:lnSpc>
              <a:spcBef>
                <a:spcPts val="0"/>
              </a:spcBef>
              <a:buNone/>
            </a:pPr>
            <a:r>
              <a:rPr lang="en-US" sz="1600" dirty="0" smtClean="0">
                <a:solidFill>
                  <a:schemeClr val="accent1"/>
                </a:solidFill>
                <a:sym typeface="+mn-ea"/>
              </a:rPr>
              <a:t>&lt;/head&gt;</a:t>
            </a:r>
            <a:endParaRPr lang="en-US" sz="1600" dirty="0" smtClean="0">
              <a:solidFill>
                <a:schemeClr val="accent1"/>
              </a:solidFill>
            </a:endParaRPr>
          </a:p>
          <a:p>
            <a:pPr marL="1371600" lvl="3" indent="0" algn="just">
              <a:lnSpc>
                <a:spcPct val="100000"/>
              </a:lnSpc>
              <a:spcBef>
                <a:spcPts val="0"/>
              </a:spcBef>
              <a:buNone/>
            </a:pPr>
            <a:r>
              <a:rPr lang="en-US" sz="1600" dirty="0" smtClean="0">
                <a:solidFill>
                  <a:schemeClr val="accent1"/>
                </a:solidFill>
                <a:sym typeface="+mn-ea"/>
              </a:rPr>
              <a:t>&lt;body&gt;</a:t>
            </a:r>
            <a:endParaRPr lang="en-US" sz="1600" dirty="0" smtClean="0">
              <a:solidFill>
                <a:schemeClr val="accent1"/>
              </a:solidFill>
            </a:endParaRPr>
          </a:p>
          <a:p>
            <a:pPr marL="1371600" lvl="3" indent="0" algn="just">
              <a:lnSpc>
                <a:spcPct val="100000"/>
              </a:lnSpc>
              <a:spcBef>
                <a:spcPts val="0"/>
              </a:spcBef>
              <a:buNone/>
            </a:pPr>
            <a:endParaRPr lang="en-US" sz="1600" dirty="0" smtClean="0">
              <a:solidFill>
                <a:schemeClr val="accent1"/>
              </a:solidFill>
            </a:endParaRPr>
          </a:p>
          <a:p>
            <a:pPr marL="1371600" lvl="3" indent="0" algn="just">
              <a:lnSpc>
                <a:spcPct val="100000"/>
              </a:lnSpc>
              <a:spcBef>
                <a:spcPts val="0"/>
              </a:spcBef>
              <a:buNone/>
            </a:pPr>
            <a:r>
              <a:rPr lang="en-US" sz="1600" dirty="0" smtClean="0">
                <a:solidFill>
                  <a:schemeClr val="accent1"/>
                </a:solidFill>
                <a:sym typeface="+mn-ea"/>
              </a:rPr>
              <a:t>&lt;/body&gt;</a:t>
            </a:r>
            <a:endParaRPr lang="en-US" sz="1600" dirty="0" smtClean="0">
              <a:solidFill>
                <a:schemeClr val="accent1"/>
              </a:solidFill>
            </a:endParaRPr>
          </a:p>
          <a:p>
            <a:pPr marL="914400" lvl="2" indent="0" algn="just">
              <a:lnSpc>
                <a:spcPct val="100000"/>
              </a:lnSpc>
              <a:spcBef>
                <a:spcPts val="0"/>
              </a:spcBef>
              <a:buNone/>
            </a:pPr>
            <a:r>
              <a:rPr lang="en-US" sz="1600" dirty="0" smtClean="0">
                <a:solidFill>
                  <a:schemeClr val="accent1"/>
                </a:solidFill>
                <a:sym typeface="+mn-ea"/>
              </a:rPr>
              <a:t>&lt;/html&gt;</a:t>
            </a:r>
            <a:endParaRPr sz="160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914400" lvl="2" indent="0" algn="just">
              <a:lnSpc>
                <a:spcPct val="100000"/>
              </a:lnSpc>
              <a:spcBef>
                <a:spcPts val="0"/>
              </a:spcBef>
              <a:buNone/>
            </a:pPr>
            <a:endParaRPr sz="2400" dirty="0" smtClean="0"/>
          </a:p>
          <a:p>
            <a:pPr marL="0" indent="0" algn="just">
              <a:lnSpc>
                <a:spcPct val="100000"/>
              </a:lnSpc>
              <a:spcBef>
                <a:spcPts val="0"/>
              </a:spcBef>
              <a:buNone/>
            </a:pPr>
            <a:r>
              <a:rPr sz="2400" dirty="0" smtClean="0">
                <a:solidFill>
                  <a:schemeClr val="tx1"/>
                </a:solidFill>
              </a:rPr>
              <a:t>2.Tambahkan tag link di element head</a:t>
            </a:r>
            <a:endParaRPr sz="2400" dirty="0" smtClean="0">
              <a:solidFill>
                <a:schemeClr val="tx1"/>
              </a:solidFill>
            </a:endParaRPr>
          </a:p>
          <a:p>
            <a:pPr marL="0" indent="0" algn="just">
              <a:lnSpc>
                <a:spcPct val="100000"/>
              </a:lnSpc>
              <a:spcBef>
                <a:spcPts val="0"/>
              </a:spcBef>
              <a:buNone/>
            </a:pPr>
            <a:endParaRPr sz="1600" dirty="0" smtClean="0">
              <a:solidFill>
                <a:schemeClr val="accent1"/>
              </a:solidFill>
            </a:endParaRPr>
          </a:p>
          <a:p>
            <a:pPr marL="457200" lvl="1" indent="0" algn="just">
              <a:lnSpc>
                <a:spcPct val="100000"/>
              </a:lnSpc>
              <a:spcBef>
                <a:spcPts val="0"/>
              </a:spcBef>
              <a:buNone/>
            </a:pPr>
            <a:r>
              <a:rPr sz="1370" dirty="0" smtClean="0">
                <a:solidFill>
                  <a:schemeClr val="accent1"/>
                </a:solidFill>
              </a:rPr>
              <a:t>&lt;head&gt;</a:t>
            </a:r>
            <a:endParaRPr sz="1370" dirty="0" smtClean="0">
              <a:solidFill>
                <a:schemeClr val="accent1"/>
              </a:solidFill>
            </a:endParaRPr>
          </a:p>
          <a:p>
            <a:pPr marL="457200" lvl="1" indent="0" algn="just">
              <a:lnSpc>
                <a:spcPct val="100000"/>
              </a:lnSpc>
              <a:spcBef>
                <a:spcPts val="0"/>
              </a:spcBef>
              <a:buNone/>
            </a:pPr>
            <a:r>
              <a:rPr lang="x-none" sz="1370" dirty="0" smtClean="0">
                <a:solidFill>
                  <a:schemeClr val="accent1"/>
                </a:solidFill>
              </a:rPr>
              <a:t>	</a:t>
            </a:r>
            <a:r>
              <a:rPr sz="1370" dirty="0" smtClean="0">
                <a:solidFill>
                  <a:schemeClr val="accent1"/>
                </a:solidFill>
              </a:rPr>
              <a:t>&lt;link rel=”import” href=”./html/header.html”&gt; </a:t>
            </a:r>
            <a:endParaRPr sz="1370" dirty="0" smtClean="0">
              <a:solidFill>
                <a:schemeClr val="accent1"/>
              </a:solidFill>
            </a:endParaRPr>
          </a:p>
          <a:p>
            <a:pPr marL="457200" lvl="1" indent="0" algn="just">
              <a:lnSpc>
                <a:spcPct val="100000"/>
              </a:lnSpc>
              <a:spcBef>
                <a:spcPts val="0"/>
              </a:spcBef>
              <a:buNone/>
            </a:pPr>
            <a:r>
              <a:rPr sz="1370" dirty="0" smtClean="0">
                <a:solidFill>
                  <a:schemeClr val="accent1"/>
                </a:solidFill>
              </a:rPr>
              <a:t>&lt;/head&gt;</a:t>
            </a:r>
            <a:endParaRPr sz="137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SESI</a:t>
            </a:r>
            <a:endParaRPr lang="en-US" dirty="0">
              <a:solidFill>
                <a:schemeClr val="accent2"/>
              </a:solidFill>
            </a:endParaRPr>
          </a:p>
        </p:txBody>
      </p:sp>
      <p:sp>
        <p:nvSpPr>
          <p:cNvPr id="3" name="Content Placeholder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defRPr/>
            </a:pPr>
            <a:r>
              <a:rPr lang="en-US" dirty="0" smtClean="0"/>
              <a:t>KONSEP WEB COMPONENTS &amp; TASK RUNNER</a:t>
            </a: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r>
              <a:rPr lang="en-US" dirty="0" smtClean="0"/>
              <a:t>CUSTOM ELEMENTS</a:t>
            </a: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r>
              <a:rPr lang="en-US" dirty="0" smtClean="0"/>
              <a:t>SHADOW DOM</a:t>
            </a: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r>
              <a:rPr lang="en-US" dirty="0" smtClean="0"/>
              <a:t>HTML IMPORT</a:t>
            </a: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r>
              <a:rPr lang="en-US" dirty="0" smtClean="0"/>
              <a:t>HTML TEMPLATE</a:t>
            </a: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r>
              <a:rPr lang="en-US" dirty="0" smtClean="0"/>
              <a:t>FINISHING PROJECT</a:t>
            </a: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buNone/>
            </a:pPr>
            <a:r>
              <a:rPr lang="en-US" sz="2400" dirty="0"/>
              <a:t>3.  Buat element baru dalam file baru sesuai dengan struktur   </a:t>
            </a:r>
            <a:endParaRPr lang="en-US" sz="2400" dirty="0"/>
          </a:p>
          <a:p>
            <a:pPr marL="0" indent="0">
              <a:buNone/>
            </a:pPr>
            <a:r>
              <a:rPr lang="en-US" sz="2400" dirty="0"/>
              <a:t>     folder yang kita import dalam tag baru tadi</a:t>
            </a:r>
            <a:endParaRPr lang="en-US" sz="2400" dirty="0"/>
          </a:p>
          <a:p>
            <a:pPr marL="0" indent="0">
              <a:buNone/>
            </a:pPr>
            <a:endParaRPr lang="en-US" dirty="0"/>
          </a:p>
          <a:p>
            <a:pPr marL="914400" lvl="2" indent="0">
              <a:buNone/>
            </a:pPr>
            <a:r>
              <a:rPr lang="en-US" sz="2400" dirty="0">
                <a:solidFill>
                  <a:schemeClr val="accent1"/>
                </a:solidFill>
              </a:rPr>
              <a:t>&lt;header&gt;</a:t>
            </a:r>
            <a:endParaRPr lang="en-US" sz="2400" dirty="0">
              <a:solidFill>
                <a:schemeClr val="accent1"/>
              </a:solidFill>
            </a:endParaRPr>
          </a:p>
          <a:p>
            <a:pPr marL="914400" lvl="2" indent="0">
              <a:buNone/>
            </a:pPr>
            <a:r>
              <a:rPr lang="x-none" altLang="en-US" sz="2400" dirty="0">
                <a:solidFill>
                  <a:schemeClr val="accent1"/>
                </a:solidFill>
              </a:rPr>
              <a:t>	</a:t>
            </a:r>
            <a:r>
              <a:rPr lang="en-US" sz="2400" dirty="0">
                <a:solidFill>
                  <a:schemeClr val="accent1"/>
                </a:solidFill>
              </a:rPr>
              <a:t>&lt;h1&gt;ini file header saya&lt;/h1&gt;</a:t>
            </a:r>
            <a:endParaRPr lang="en-US" sz="2400" dirty="0">
              <a:solidFill>
                <a:schemeClr val="accent1"/>
              </a:solidFill>
            </a:endParaRPr>
          </a:p>
          <a:p>
            <a:pPr marL="914400" lvl="2" indent="0">
              <a:buNone/>
            </a:pPr>
            <a:r>
              <a:rPr lang="en-US" sz="2400" dirty="0">
                <a:solidFill>
                  <a:schemeClr val="accent1"/>
                </a:solidFill>
              </a:rPr>
              <a:t>&lt;/header&gt;</a:t>
            </a:r>
            <a:endParaRPr lang="en-US" sz="2400" dirty="0">
              <a:solidFill>
                <a:schemeClr val="accent1"/>
              </a:solidFill>
            </a:endParaRPr>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buNone/>
            </a:pPr>
            <a:r>
              <a:rPr lang="en-US" sz="2400" dirty="0"/>
              <a:t>4.  Html belum bisa di’import sampai langkah ini, untuk bisa merender file </a:t>
            </a:r>
            <a:endParaRPr lang="en-US" sz="2400" dirty="0"/>
          </a:p>
          <a:p>
            <a:pPr marL="0" indent="0">
              <a:buNone/>
            </a:pPr>
            <a:r>
              <a:rPr lang="en-US" sz="2400" dirty="0"/>
              <a:t>     header.html kita perlu menambahkan file javascript internal maupun </a:t>
            </a:r>
            <a:endParaRPr lang="en-US" sz="2400" dirty="0"/>
          </a:p>
          <a:p>
            <a:pPr marL="0" indent="0">
              <a:buNone/>
            </a:pPr>
            <a:r>
              <a:rPr lang="en-US" sz="2400" dirty="0"/>
              <a:t>     external     </a:t>
            </a:r>
            <a:endParaRPr lang="en-US" sz="2400" dirty="0"/>
          </a:p>
          <a:p>
            <a:pPr marL="0" indent="0">
              <a:buNone/>
            </a:pPr>
            <a:r>
              <a:rPr lang="en-US" sz="2400" dirty="0"/>
              <a:t>     seperti ini</a:t>
            </a:r>
            <a:endParaRPr lang="en-US" sz="2400" dirty="0"/>
          </a:p>
          <a:p>
            <a:pPr marL="0" indent="0">
              <a:buNone/>
            </a:pPr>
            <a:endParaRPr lang="en-US" sz="2400" dirty="0"/>
          </a:p>
          <a:p>
            <a:pPr marL="914400" lvl="2" indent="0">
              <a:buNone/>
            </a:pPr>
            <a:r>
              <a:rPr lang="en-US" dirty="0">
                <a:solidFill>
                  <a:schemeClr val="accent1"/>
                </a:solidFill>
              </a:rPr>
              <a:t>var link = document.querySelector(‘link[rel=”import”]’);</a:t>
            </a:r>
            <a:endParaRPr lang="en-US" dirty="0">
              <a:solidFill>
                <a:schemeClr val="accent1"/>
              </a:solidFill>
            </a:endParaRPr>
          </a:p>
          <a:p>
            <a:pPr marL="914400" lvl="2" indent="0">
              <a:buNone/>
            </a:pPr>
            <a:r>
              <a:rPr lang="en-US" dirty="0">
                <a:solidFill>
                  <a:schemeClr val="accent1"/>
                </a:solidFill>
              </a:rPr>
              <a:t>var content = link.import;</a:t>
            </a:r>
            <a:endParaRPr lang="en-US" dirty="0">
              <a:solidFill>
                <a:schemeClr val="accent1"/>
              </a:solidFill>
            </a:endParaRPr>
          </a:p>
          <a:p>
            <a:pPr marL="914400" lvl="2" indent="0">
              <a:buNone/>
            </a:pPr>
            <a:r>
              <a:rPr lang="en-US" dirty="0">
                <a:solidFill>
                  <a:schemeClr val="accent1"/>
                </a:solidFill>
              </a:rPr>
              <a:t>var el = content.querySelector(‘header’);</a:t>
            </a:r>
            <a:endParaRPr lang="en-US" dirty="0">
              <a:solidFill>
                <a:schemeClr val="accent1"/>
              </a:solidFill>
            </a:endParaRPr>
          </a:p>
          <a:p>
            <a:pPr marL="914400" lvl="2" indent="0">
              <a:buNone/>
            </a:pPr>
            <a:r>
              <a:rPr lang="en-US" dirty="0">
                <a:solidFill>
                  <a:schemeClr val="accent1"/>
                </a:solidFill>
              </a:rPr>
              <a:t>document.body.appendChild(el.cloneNode(true));  </a:t>
            </a:r>
            <a:endParaRPr lang="en-US" dirty="0">
              <a:solidFill>
                <a:schemeClr val="accent1"/>
              </a:solidFill>
            </a:endParaRPr>
          </a:p>
          <a:p>
            <a:pPr marL="0" indent="0" algn="just">
              <a:lnSpc>
                <a:spcPct val="100000"/>
              </a:lnSpc>
              <a:spcBef>
                <a:spcPts val="0"/>
              </a:spcBef>
              <a:buNone/>
            </a:pPr>
            <a:endParaRPr lang="en-US" dirty="0">
              <a:solidFill>
                <a:schemeClr val="accent1"/>
              </a:solidFill>
            </a:endParaRPr>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buNone/>
            </a:pPr>
            <a:r>
              <a:rPr lang="en-US" sz="2400" dirty="0"/>
              <a:t>5.  Secara keseluruhan, bisa kita lihat kode full .html seperti ini</a:t>
            </a:r>
            <a:endParaRPr lang="en-US" sz="2400" dirty="0"/>
          </a:p>
          <a:p>
            <a:pPr marL="0" indent="0">
              <a:buNone/>
            </a:pPr>
            <a:endParaRPr lang="en-US" sz="2400" dirty="0"/>
          </a:p>
          <a:p>
            <a:pPr marL="457200" lvl="1" indent="0">
              <a:buNone/>
            </a:pPr>
            <a:r>
              <a:rPr lang="en-US" sz="2000" dirty="0">
                <a:solidFill>
                  <a:schemeClr val="accent1"/>
                </a:solidFill>
              </a:rPr>
              <a:t>&lt;!DOCTYPE html&gt;</a:t>
            </a:r>
            <a:endParaRPr lang="en-US" sz="2000" dirty="0">
              <a:solidFill>
                <a:schemeClr val="accent1"/>
              </a:solidFill>
            </a:endParaRPr>
          </a:p>
          <a:p>
            <a:pPr marL="914400" lvl="2" indent="0">
              <a:buNone/>
            </a:pPr>
            <a:r>
              <a:rPr lang="en-US" sz="2000" dirty="0">
                <a:solidFill>
                  <a:schemeClr val="accent1"/>
                </a:solidFill>
              </a:rPr>
              <a:t>&lt;head&gt;</a:t>
            </a:r>
            <a:endParaRPr lang="en-US" sz="2000" dirty="0">
              <a:solidFill>
                <a:schemeClr val="accent1"/>
              </a:solidFill>
            </a:endParaRPr>
          </a:p>
          <a:p>
            <a:pPr marL="1371600" lvl="3" indent="0">
              <a:buNone/>
            </a:pPr>
            <a:r>
              <a:rPr lang="en-US" sz="2000" dirty="0">
                <a:solidFill>
                  <a:schemeClr val="accent1"/>
                </a:solidFill>
              </a:rPr>
              <a:t>&lt;title&gt;HTML IMPORT&lt;/title&gt;</a:t>
            </a:r>
            <a:endParaRPr lang="en-US" sz="2000" dirty="0">
              <a:solidFill>
                <a:schemeClr val="accent1"/>
              </a:solidFill>
            </a:endParaRPr>
          </a:p>
          <a:p>
            <a:pPr marL="1371600" lvl="3" indent="0">
              <a:buNone/>
            </a:pPr>
            <a:r>
              <a:rPr lang="en-US" sz="2000" dirty="0">
                <a:solidFill>
                  <a:schemeClr val="accent1"/>
                </a:solidFill>
              </a:rPr>
              <a:t>&lt;meta name=”viewport” content=”width=device-width, initial-scale=1”&gt;</a:t>
            </a:r>
            <a:endParaRPr lang="en-US" sz="2000" dirty="0">
              <a:solidFill>
                <a:schemeClr val="accent1"/>
              </a:solidFill>
            </a:endParaRPr>
          </a:p>
          <a:p>
            <a:pPr marL="1371600" lvl="3" indent="0">
              <a:buNone/>
            </a:pPr>
            <a:r>
              <a:rPr lang="en-US" sz="2000" dirty="0">
                <a:solidFill>
                  <a:schemeClr val="accent1"/>
                </a:solidFill>
              </a:rPr>
              <a:t>&lt;link href=”./css/***.css” rel=”stylesheet”&gt;</a:t>
            </a:r>
            <a:endParaRPr lang="en-US" sz="2000" dirty="0">
              <a:solidFill>
                <a:schemeClr val="accent1"/>
              </a:solidFill>
            </a:endParaRPr>
          </a:p>
          <a:p>
            <a:pPr marL="1371600" lvl="3" indent="0">
              <a:buNone/>
            </a:pPr>
            <a:r>
              <a:rPr lang="en-US" sz="2000" dirty="0">
                <a:solidFill>
                  <a:schemeClr val="accent1"/>
                </a:solidFill>
              </a:rPr>
              <a:t>&lt;script src=”./app/webcomponents-lite.js”&gt;&lt;/script&gt;</a:t>
            </a:r>
            <a:endParaRPr lang="en-US" sz="2000" dirty="0">
              <a:solidFill>
                <a:schemeClr val="accent1"/>
              </a:solidFill>
            </a:endParaRPr>
          </a:p>
          <a:p>
            <a:pPr marL="1371600" lvl="3" indent="0">
              <a:buNone/>
            </a:pPr>
            <a:r>
              <a:rPr lang="en-US" sz="2000" dirty="0">
                <a:solidFill>
                  <a:schemeClr val="accent1"/>
                </a:solidFill>
              </a:rPr>
              <a:t>&lt;link href=”./html/header.html” rel=”import”&gt;</a:t>
            </a:r>
            <a:endParaRPr lang="en-US" sz="2000" dirty="0">
              <a:solidFill>
                <a:schemeClr val="accent1"/>
              </a:solidFill>
            </a:endParaRPr>
          </a:p>
          <a:p>
            <a:pPr marL="914400" lvl="2" indent="0">
              <a:buNone/>
            </a:pPr>
            <a:r>
              <a:rPr lang="en-US" sz="2000" dirty="0">
                <a:solidFill>
                  <a:schemeClr val="accent1"/>
                </a:solidFill>
              </a:rPr>
              <a:t>&lt;/head&gt;</a:t>
            </a:r>
            <a:endParaRPr lang="en-US" sz="2000" dirty="0">
              <a:solidFill>
                <a:schemeClr val="accent1"/>
              </a:solidFill>
            </a:endParaRPr>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buNone/>
            </a:pPr>
            <a:endParaRPr lang="en-US" sz="2400" dirty="0"/>
          </a:p>
          <a:p>
            <a:pPr marL="1371600" lvl="3" indent="0">
              <a:buNone/>
            </a:pPr>
            <a:r>
              <a:rPr lang="en-US" sz="2000" dirty="0">
                <a:solidFill>
                  <a:schemeClr val="accent1"/>
                </a:solidFill>
              </a:rPr>
              <a:t>&lt;body&gt;</a:t>
            </a:r>
            <a:endParaRPr lang="en-US" sz="2000" dirty="0">
              <a:solidFill>
                <a:schemeClr val="accent1"/>
              </a:solidFill>
            </a:endParaRPr>
          </a:p>
          <a:p>
            <a:pPr marL="1828800" lvl="4" indent="0">
              <a:buNone/>
            </a:pPr>
            <a:r>
              <a:rPr lang="en-US" sz="2000" dirty="0">
                <a:solidFill>
                  <a:schemeClr val="accent1"/>
                </a:solidFill>
              </a:rPr>
              <a:t>&lt;script type=”text/javascript”&gt;</a:t>
            </a:r>
            <a:endParaRPr lang="en-US" sz="2000" dirty="0">
              <a:solidFill>
                <a:schemeClr val="accent1"/>
              </a:solidFill>
            </a:endParaRPr>
          </a:p>
          <a:p>
            <a:pPr marL="1828800" lvl="4" indent="0">
              <a:buNone/>
            </a:pPr>
            <a:r>
              <a:rPr lang="en-US" sz="2000" dirty="0">
                <a:solidFill>
                  <a:schemeClr val="accent1"/>
                </a:solidFill>
              </a:rPr>
              <a:t>var link = document.querySelector(‘link[rel=”import”]’);</a:t>
            </a:r>
            <a:endParaRPr lang="en-US" sz="2000" dirty="0">
              <a:solidFill>
                <a:schemeClr val="accent1"/>
              </a:solidFill>
            </a:endParaRPr>
          </a:p>
          <a:p>
            <a:pPr marL="1828800" lvl="4" indent="0">
              <a:buNone/>
            </a:pPr>
            <a:r>
              <a:rPr lang="en-US" sz="2000" dirty="0">
                <a:solidFill>
                  <a:schemeClr val="accent1"/>
                </a:solidFill>
              </a:rPr>
              <a:t>var content = link.import;</a:t>
            </a:r>
            <a:endParaRPr lang="en-US" sz="2000" dirty="0">
              <a:solidFill>
                <a:schemeClr val="accent1"/>
              </a:solidFill>
            </a:endParaRPr>
          </a:p>
          <a:p>
            <a:pPr marL="1828800" lvl="4" indent="0">
              <a:buNone/>
            </a:pPr>
            <a:r>
              <a:rPr lang="en-US" sz="2000" dirty="0">
                <a:solidFill>
                  <a:schemeClr val="accent1"/>
                </a:solidFill>
              </a:rPr>
              <a:t>var el = content.querySelector(‘header’);</a:t>
            </a:r>
            <a:endParaRPr lang="en-US" sz="2000" dirty="0">
              <a:solidFill>
                <a:schemeClr val="accent1"/>
              </a:solidFill>
            </a:endParaRPr>
          </a:p>
          <a:p>
            <a:pPr marL="1828800" lvl="4" indent="0">
              <a:buNone/>
            </a:pPr>
            <a:r>
              <a:rPr lang="en-US" sz="2000" dirty="0">
                <a:solidFill>
                  <a:schemeClr val="accent1"/>
                </a:solidFill>
              </a:rPr>
              <a:t>document.body.appendChild(el.cloneNode(true));  </a:t>
            </a:r>
            <a:endParaRPr lang="en-US" sz="2000" dirty="0">
              <a:solidFill>
                <a:schemeClr val="accent1"/>
              </a:solidFill>
            </a:endParaRPr>
          </a:p>
          <a:p>
            <a:pPr marL="1828800" lvl="4" indent="0">
              <a:buNone/>
            </a:pPr>
            <a:r>
              <a:rPr lang="en-US" sz="2000" dirty="0">
                <a:solidFill>
                  <a:schemeClr val="accent1"/>
                </a:solidFill>
              </a:rPr>
              <a:t>&lt;/script&gt;</a:t>
            </a:r>
            <a:endParaRPr lang="en-US" sz="2000" dirty="0">
              <a:solidFill>
                <a:schemeClr val="accent1"/>
              </a:solidFill>
            </a:endParaRPr>
          </a:p>
          <a:p>
            <a:pPr marL="1371600" lvl="3" indent="0">
              <a:buNone/>
            </a:pPr>
            <a:r>
              <a:rPr lang="en-US" sz="2000" dirty="0">
                <a:solidFill>
                  <a:schemeClr val="accent1"/>
                </a:solidFill>
              </a:rPr>
              <a:t>&lt;/body&gt;</a:t>
            </a:r>
            <a:endParaRPr lang="en-US" sz="2000" dirty="0">
              <a:solidFill>
                <a:schemeClr val="accent1"/>
              </a:solidFill>
            </a:endParaRPr>
          </a:p>
          <a:p>
            <a:pPr marL="914400" lvl="2" indent="0">
              <a:buNone/>
            </a:pPr>
            <a:r>
              <a:rPr lang="en-US" sz="2000" dirty="0">
                <a:solidFill>
                  <a:schemeClr val="accent1"/>
                </a:solidFill>
              </a:rPr>
              <a:t>&lt;/html&gt;</a:t>
            </a:r>
            <a:endParaRPr lang="en-US" sz="2000" dirty="0">
              <a:solidFill>
                <a:schemeClr val="accent1"/>
              </a:solidFill>
            </a:endParaRPr>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buNone/>
            </a:pPr>
            <a:r>
              <a:rPr lang="en-US" sz="2400" dirty="0"/>
              <a:t>6.  Perhatikan yang terjadi pada browser</a:t>
            </a:r>
            <a:endParaRPr lang="en-US" sz="2400"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7999"/>
          </a:xfrm>
        </p:spPr>
        <p:txBody>
          <a:bodyPr anchor="ctr" anchorCtr="0"/>
          <a:lstStyle/>
          <a:p>
            <a:r>
              <a:rPr lang="en-US" dirty="0" smtClean="0">
                <a:solidFill>
                  <a:schemeClr val="accent2"/>
                </a:solidFill>
              </a:rPr>
              <a:t>SESI </a:t>
            </a:r>
            <a:r>
              <a:rPr lang="x-none" altLang="en-US" dirty="0" smtClean="0">
                <a:solidFill>
                  <a:schemeClr val="accent2"/>
                </a:solidFill>
              </a:rPr>
              <a:t>3 &amp; 4</a:t>
            </a:r>
            <a:r>
              <a:rPr lang="en-US" dirty="0" smtClean="0">
                <a:solidFill>
                  <a:schemeClr val="accent2"/>
                </a:solidFill>
              </a:rPr>
              <a:t> :</a:t>
            </a:r>
            <a:br>
              <a:rPr lang="en-US" dirty="0" smtClean="0">
                <a:solidFill>
                  <a:schemeClr val="accent2"/>
                </a:solidFill>
              </a:rPr>
            </a:br>
            <a:r>
              <a:rPr lang="en-US" dirty="0" smtClean="0">
                <a:solidFill>
                  <a:schemeClr val="accent2"/>
                </a:solidFill>
              </a:rPr>
              <a:t>H</a:t>
            </a:r>
            <a:r>
              <a:rPr lang="x-none" altLang="en-US" dirty="0" smtClean="0">
                <a:solidFill>
                  <a:schemeClr val="accent2"/>
                </a:solidFill>
              </a:rPr>
              <a:t>TML TEMPLATE</a:t>
            </a:r>
            <a:endParaRPr lang="x-none" altLang="en-US" dirty="0" smtClean="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a:solidFill>
                  <a:schemeClr val="accent2"/>
                </a:solidFill>
              </a:rPr>
              <a:t>HTML TEMPLATE</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lang="en-US" smtClean="0"/>
              <a:t>Konsep HTML Template adalah fitur paling menarik dari semua web framework yang tersedia bebas di internet, konsep ini sudah lama dan mengalami banyak perubahan untuk mendapatkan penggunaan paling mudah sejak munculnya framework MVC. Setiap framework menyediakan fitur logic “VIEW” yang tugasnya me-render halaman basic presentasi pada browser. </a:t>
            </a:r>
            <a:endParaRPr lang="en-US" smtClean="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914400" lvl="2" indent="0" algn="just">
              <a:lnSpc>
                <a:spcPct val="100000"/>
              </a:lnSpc>
              <a:spcBef>
                <a:spcPts val="0"/>
              </a:spcBef>
              <a:buNone/>
            </a:pPr>
            <a:endParaRPr sz="1080" dirty="0" smtClean="0"/>
          </a:p>
          <a:p>
            <a:pPr marL="0" indent="0" algn="just">
              <a:lnSpc>
                <a:spcPct val="100000"/>
              </a:lnSpc>
              <a:spcBef>
                <a:spcPts val="0"/>
              </a:spcBef>
              <a:buNone/>
            </a:pPr>
            <a:r>
              <a:rPr lang="en-US" sz="1600" dirty="0" smtClean="0">
                <a:sym typeface="+mn-ea"/>
              </a:rPr>
              <a:t>1. Buat file html baru</a:t>
            </a:r>
            <a:endParaRPr lang="en-US" sz="1600" dirty="0" smtClean="0"/>
          </a:p>
          <a:p>
            <a:pPr marL="0" indent="0" algn="just">
              <a:lnSpc>
                <a:spcPct val="100000"/>
              </a:lnSpc>
              <a:spcBef>
                <a:spcPts val="0"/>
              </a:spcBef>
              <a:buNone/>
            </a:pPr>
            <a:r>
              <a:rPr lang="en-US" sz="1600" dirty="0" smtClean="0">
                <a:sym typeface="+mn-ea"/>
              </a:rPr>
              <a:t> </a:t>
            </a:r>
            <a:endParaRPr lang="en-US" sz="1600" dirty="0" smtClean="0"/>
          </a:p>
          <a:p>
            <a:pPr marL="0" indent="0" algn="just">
              <a:lnSpc>
                <a:spcPct val="100000"/>
              </a:lnSpc>
              <a:spcBef>
                <a:spcPts val="0"/>
              </a:spcBef>
              <a:buNone/>
            </a:pPr>
            <a:r>
              <a:rPr lang="x-none" altLang="en-US" sz="1600" dirty="0" smtClean="0">
                <a:sym typeface="+mn-ea"/>
              </a:rPr>
              <a:t>	</a:t>
            </a:r>
            <a:r>
              <a:rPr lang="en-US" sz="1600" dirty="0" smtClean="0">
                <a:solidFill>
                  <a:schemeClr val="accent1"/>
                </a:solidFill>
                <a:sym typeface="+mn-ea"/>
              </a:rPr>
              <a:t>&lt;!DOCTYPE html&gt;</a:t>
            </a:r>
            <a:endParaRPr lang="en-US" sz="1600" dirty="0" smtClean="0">
              <a:solidFill>
                <a:schemeClr val="accent1"/>
              </a:solidFill>
            </a:endParaRPr>
          </a:p>
          <a:p>
            <a:pPr marL="1371600" lvl="3" indent="0" algn="just">
              <a:lnSpc>
                <a:spcPct val="100000"/>
              </a:lnSpc>
              <a:spcBef>
                <a:spcPts val="0"/>
              </a:spcBef>
              <a:buNone/>
            </a:pPr>
            <a:r>
              <a:rPr lang="en-US" sz="1600" dirty="0" smtClean="0">
                <a:solidFill>
                  <a:schemeClr val="accent1"/>
                </a:solidFill>
                <a:sym typeface="+mn-ea"/>
              </a:rPr>
              <a:t>&lt;head&gt;</a:t>
            </a:r>
            <a:endParaRPr lang="en-US" sz="1600" dirty="0" smtClean="0">
              <a:solidFill>
                <a:schemeClr val="accent1"/>
              </a:solidFill>
            </a:endParaRPr>
          </a:p>
          <a:p>
            <a:pPr marL="1828800" lvl="4" indent="0" algn="just">
              <a:lnSpc>
                <a:spcPct val="100000"/>
              </a:lnSpc>
              <a:spcBef>
                <a:spcPts val="0"/>
              </a:spcBef>
              <a:buNone/>
            </a:pPr>
            <a:r>
              <a:rPr lang="en-US" sz="1600" dirty="0" smtClean="0">
                <a:solidFill>
                  <a:schemeClr val="accent1"/>
                </a:solidFill>
                <a:sym typeface="+mn-ea"/>
              </a:rPr>
              <a:t>&lt;title&gt;SHADOW DOM&lt;/title&gt;</a:t>
            </a:r>
            <a:endParaRPr lang="en-US" sz="1600" dirty="0" smtClean="0">
              <a:solidFill>
                <a:schemeClr val="accent1"/>
              </a:solidFill>
            </a:endParaRPr>
          </a:p>
          <a:p>
            <a:pPr marL="1828800" lvl="4" indent="0" algn="just">
              <a:lnSpc>
                <a:spcPct val="100000"/>
              </a:lnSpc>
              <a:spcBef>
                <a:spcPts val="0"/>
              </a:spcBef>
              <a:buNone/>
            </a:pPr>
            <a:r>
              <a:rPr lang="en-US" sz="1600" dirty="0" smtClean="0">
                <a:solidFill>
                  <a:schemeClr val="accent1"/>
                </a:solidFill>
                <a:sym typeface="+mn-ea"/>
              </a:rPr>
              <a:t>&lt;meta name=”viewport” content=”width=device-width, initial-scale=1”&gt;</a:t>
            </a:r>
            <a:endParaRPr lang="en-US" sz="1600" dirty="0" smtClean="0">
              <a:solidFill>
                <a:schemeClr val="accent1"/>
              </a:solidFill>
            </a:endParaRPr>
          </a:p>
          <a:p>
            <a:pPr marL="1828800" lvl="4" indent="0" algn="just">
              <a:lnSpc>
                <a:spcPct val="100000"/>
              </a:lnSpc>
              <a:spcBef>
                <a:spcPts val="0"/>
              </a:spcBef>
              <a:buNone/>
            </a:pPr>
            <a:r>
              <a:rPr lang="en-US" sz="1600" dirty="0" smtClean="0">
                <a:solidFill>
                  <a:schemeClr val="accent1"/>
                </a:solidFill>
                <a:sym typeface="+mn-ea"/>
              </a:rPr>
              <a:t>&lt;link href=”./css/***.css” rel=”stylesheet”&gt;</a:t>
            </a:r>
            <a:endParaRPr lang="en-US" sz="1600" dirty="0" smtClean="0">
              <a:solidFill>
                <a:schemeClr val="accent1"/>
              </a:solidFill>
            </a:endParaRPr>
          </a:p>
          <a:p>
            <a:pPr marL="1828800" lvl="4" indent="0" algn="just">
              <a:lnSpc>
                <a:spcPct val="100000"/>
              </a:lnSpc>
              <a:spcBef>
                <a:spcPts val="0"/>
              </a:spcBef>
              <a:buNone/>
            </a:pPr>
            <a:r>
              <a:rPr lang="en-US" sz="1600" dirty="0" smtClean="0">
                <a:solidFill>
                  <a:schemeClr val="accent1"/>
                </a:solidFill>
                <a:sym typeface="+mn-ea"/>
              </a:rPr>
              <a:t>&lt;script src=”./app/webcomponents-lite.js”&gt;&lt;/script&gt;</a:t>
            </a:r>
            <a:endParaRPr lang="en-US" sz="1600" dirty="0" smtClean="0">
              <a:solidFill>
                <a:schemeClr val="accent1"/>
              </a:solidFill>
            </a:endParaRPr>
          </a:p>
          <a:p>
            <a:pPr marL="1371600" lvl="3" indent="0" algn="just">
              <a:lnSpc>
                <a:spcPct val="100000"/>
              </a:lnSpc>
              <a:spcBef>
                <a:spcPts val="0"/>
              </a:spcBef>
              <a:buNone/>
            </a:pPr>
            <a:r>
              <a:rPr lang="en-US" sz="1600" dirty="0" smtClean="0">
                <a:solidFill>
                  <a:schemeClr val="accent1"/>
                </a:solidFill>
                <a:sym typeface="+mn-ea"/>
              </a:rPr>
              <a:t>&lt;/head&gt;</a:t>
            </a:r>
            <a:endParaRPr lang="en-US" sz="1600" dirty="0" smtClean="0">
              <a:solidFill>
                <a:schemeClr val="accent1"/>
              </a:solidFill>
            </a:endParaRPr>
          </a:p>
          <a:p>
            <a:pPr marL="1371600" lvl="3" indent="0" algn="just">
              <a:lnSpc>
                <a:spcPct val="100000"/>
              </a:lnSpc>
              <a:spcBef>
                <a:spcPts val="0"/>
              </a:spcBef>
              <a:buNone/>
            </a:pPr>
            <a:r>
              <a:rPr lang="en-US" sz="1600" dirty="0" smtClean="0">
                <a:solidFill>
                  <a:schemeClr val="accent1"/>
                </a:solidFill>
                <a:sym typeface="+mn-ea"/>
              </a:rPr>
              <a:t>&lt;body&gt;</a:t>
            </a:r>
            <a:endParaRPr lang="en-US" sz="1600" dirty="0" smtClean="0">
              <a:solidFill>
                <a:schemeClr val="accent1"/>
              </a:solidFill>
            </a:endParaRPr>
          </a:p>
          <a:p>
            <a:pPr marL="1371600" lvl="3" indent="0" algn="just">
              <a:lnSpc>
                <a:spcPct val="100000"/>
              </a:lnSpc>
              <a:spcBef>
                <a:spcPts val="0"/>
              </a:spcBef>
              <a:buNone/>
            </a:pPr>
            <a:endParaRPr lang="en-US" sz="1600" dirty="0" smtClean="0">
              <a:solidFill>
                <a:schemeClr val="accent1"/>
              </a:solidFill>
            </a:endParaRPr>
          </a:p>
          <a:p>
            <a:pPr marL="1371600" lvl="3" indent="0" algn="just">
              <a:lnSpc>
                <a:spcPct val="100000"/>
              </a:lnSpc>
              <a:spcBef>
                <a:spcPts val="0"/>
              </a:spcBef>
              <a:buNone/>
            </a:pPr>
            <a:r>
              <a:rPr lang="en-US" sz="1600" dirty="0" smtClean="0">
                <a:solidFill>
                  <a:schemeClr val="accent1"/>
                </a:solidFill>
                <a:sym typeface="+mn-ea"/>
              </a:rPr>
              <a:t>&lt;/body&gt;</a:t>
            </a:r>
            <a:endParaRPr lang="en-US" sz="1600" dirty="0" smtClean="0">
              <a:solidFill>
                <a:schemeClr val="accent1"/>
              </a:solidFill>
            </a:endParaRPr>
          </a:p>
          <a:p>
            <a:pPr marL="914400" lvl="2" indent="0" algn="just">
              <a:lnSpc>
                <a:spcPct val="100000"/>
              </a:lnSpc>
              <a:spcBef>
                <a:spcPts val="0"/>
              </a:spcBef>
              <a:buNone/>
            </a:pPr>
            <a:r>
              <a:rPr lang="en-US" sz="1600" dirty="0" smtClean="0">
                <a:solidFill>
                  <a:schemeClr val="accent1"/>
                </a:solidFill>
                <a:sym typeface="+mn-ea"/>
              </a:rPr>
              <a:t>&lt;/html&gt;</a:t>
            </a:r>
            <a:endParaRPr sz="160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lnSpcReduction="10000"/>
          </a:bodyPr>
          <a:lstStyle/>
          <a:p>
            <a:pPr marL="914400" lvl="2" indent="0" algn="just">
              <a:lnSpc>
                <a:spcPct val="100000"/>
              </a:lnSpc>
              <a:spcBef>
                <a:spcPts val="0"/>
              </a:spcBef>
              <a:buNone/>
            </a:pPr>
            <a:r>
              <a:rPr sz="2400" dirty="0" smtClean="0">
                <a:sym typeface="+mn-ea"/>
              </a:rPr>
              <a:t>2.  Untuk membuat sebuah konten template, deklarasi kan </a:t>
            </a:r>
            <a:endParaRPr sz="2400" dirty="0" smtClean="0">
              <a:sym typeface="+mn-ea"/>
            </a:endParaRPr>
          </a:p>
          <a:p>
            <a:pPr marL="914400" lvl="2" indent="0" algn="just">
              <a:lnSpc>
                <a:spcPct val="100000"/>
              </a:lnSpc>
              <a:spcBef>
                <a:spcPts val="0"/>
              </a:spcBef>
              <a:buNone/>
            </a:pPr>
            <a:r>
              <a:rPr sz="2400" dirty="0" smtClean="0">
                <a:sym typeface="+mn-ea"/>
              </a:rPr>
              <a:t>     element “template” pada file html</a:t>
            </a:r>
            <a:endParaRPr sz="2400" dirty="0" smtClean="0"/>
          </a:p>
          <a:p>
            <a:pPr marL="914400" lvl="2" indent="0" algn="just">
              <a:lnSpc>
                <a:spcPct val="100000"/>
              </a:lnSpc>
              <a:spcBef>
                <a:spcPts val="0"/>
              </a:spcBef>
              <a:buNone/>
            </a:pPr>
            <a:endParaRPr sz="2800" dirty="0" smtClean="0"/>
          </a:p>
          <a:p>
            <a:pPr marL="1828800" lvl="4" indent="0" algn="just">
              <a:lnSpc>
                <a:spcPct val="100000"/>
              </a:lnSpc>
              <a:spcBef>
                <a:spcPts val="0"/>
              </a:spcBef>
              <a:buNone/>
            </a:pPr>
            <a:r>
              <a:rPr sz="2000" dirty="0" smtClean="0">
                <a:solidFill>
                  <a:schemeClr val="accent1"/>
                </a:solidFill>
                <a:sym typeface="+mn-ea"/>
              </a:rPr>
              <a:t>&lt;template&gt;</a:t>
            </a:r>
            <a:endParaRPr sz="2000" dirty="0" smtClean="0">
              <a:solidFill>
                <a:schemeClr val="accent1"/>
              </a:solidFill>
              <a:sym typeface="+mn-ea"/>
            </a:endParaRPr>
          </a:p>
          <a:p>
            <a:pPr marL="2286000" lvl="5" indent="0" algn="just">
              <a:lnSpc>
                <a:spcPct val="100000"/>
              </a:lnSpc>
              <a:spcBef>
                <a:spcPts val="0"/>
              </a:spcBef>
              <a:buNone/>
            </a:pPr>
            <a:r>
              <a:rPr sz="2000" dirty="0" smtClean="0">
                <a:solidFill>
                  <a:schemeClr val="accent1"/>
                </a:solidFill>
                <a:sym typeface="+mn-ea"/>
              </a:rPr>
              <a:t>&lt;div&gt;</a:t>
            </a:r>
            <a:endParaRPr sz="2000" dirty="0" smtClean="0">
              <a:solidFill>
                <a:schemeClr val="accent1"/>
              </a:solidFill>
              <a:sym typeface="+mn-ea"/>
            </a:endParaRPr>
          </a:p>
          <a:p>
            <a:pPr marL="2286000" lvl="5" indent="0" algn="just">
              <a:lnSpc>
                <a:spcPct val="100000"/>
              </a:lnSpc>
              <a:spcBef>
                <a:spcPts val="0"/>
              </a:spcBef>
              <a:buNone/>
            </a:pPr>
            <a:r>
              <a:rPr lang="x-none" sz="2000" dirty="0" smtClean="0">
                <a:solidFill>
                  <a:schemeClr val="accent1"/>
                </a:solidFill>
                <a:sym typeface="+mn-ea"/>
              </a:rPr>
              <a:t>	</a:t>
            </a:r>
            <a:r>
              <a:rPr sz="2000" dirty="0" smtClean="0">
                <a:solidFill>
                  <a:schemeClr val="accent1"/>
                </a:solidFill>
                <a:sym typeface="+mn-ea"/>
              </a:rPr>
              <a:t>Template yang saya gunakan : &lt;span&gt;0&lt;/span&gt;</a:t>
            </a:r>
            <a:endParaRPr sz="2000" dirty="0" smtClean="0">
              <a:solidFill>
                <a:schemeClr val="accent1"/>
              </a:solidFill>
              <a:sym typeface="+mn-ea"/>
            </a:endParaRPr>
          </a:p>
          <a:p>
            <a:pPr marL="2286000" lvl="5" indent="0" algn="just">
              <a:lnSpc>
                <a:spcPct val="100000"/>
              </a:lnSpc>
              <a:spcBef>
                <a:spcPts val="0"/>
              </a:spcBef>
              <a:buNone/>
            </a:pPr>
            <a:r>
              <a:rPr sz="2000" dirty="0" smtClean="0">
                <a:solidFill>
                  <a:schemeClr val="accent1"/>
                </a:solidFill>
                <a:sym typeface="+mn-ea"/>
              </a:rPr>
              <a:t>&lt;/div&gt;</a:t>
            </a:r>
            <a:endParaRPr sz="2000" dirty="0" smtClean="0">
              <a:solidFill>
                <a:schemeClr val="accent1"/>
              </a:solidFill>
              <a:sym typeface="+mn-ea"/>
            </a:endParaRPr>
          </a:p>
          <a:p>
            <a:pPr marL="2286000" lvl="5" indent="0" algn="just">
              <a:lnSpc>
                <a:spcPct val="100000"/>
              </a:lnSpc>
              <a:spcBef>
                <a:spcPts val="0"/>
              </a:spcBef>
              <a:buNone/>
            </a:pPr>
            <a:r>
              <a:rPr sz="2000" dirty="0" smtClean="0">
                <a:solidFill>
                  <a:schemeClr val="accent1"/>
                </a:solidFill>
                <a:sym typeface="+mn-ea"/>
              </a:rPr>
              <a:t>&lt;script&gt;</a:t>
            </a:r>
            <a:endParaRPr sz="2000" dirty="0" smtClean="0">
              <a:solidFill>
                <a:schemeClr val="accent1"/>
              </a:solidFill>
              <a:sym typeface="+mn-ea"/>
            </a:endParaRPr>
          </a:p>
          <a:p>
            <a:pPr marL="2286000" lvl="5" indent="0" algn="just">
              <a:lnSpc>
                <a:spcPct val="100000"/>
              </a:lnSpc>
              <a:spcBef>
                <a:spcPts val="0"/>
              </a:spcBef>
              <a:buNone/>
            </a:pPr>
            <a:r>
              <a:rPr lang="x-none" sz="2000" dirty="0" smtClean="0">
                <a:solidFill>
                  <a:schemeClr val="accent1"/>
                </a:solidFill>
                <a:sym typeface="+mn-ea"/>
              </a:rPr>
              <a:t>	</a:t>
            </a:r>
            <a:r>
              <a:rPr sz="2000" dirty="0" smtClean="0">
                <a:solidFill>
                  <a:schemeClr val="accent1"/>
                </a:solidFill>
                <a:sym typeface="+mn-ea"/>
              </a:rPr>
              <a:t>alert(‘Hei, template nya berhasil ditambahkan !’);</a:t>
            </a:r>
            <a:endParaRPr sz="2000" dirty="0" smtClean="0">
              <a:solidFill>
                <a:schemeClr val="accent1"/>
              </a:solidFill>
              <a:sym typeface="+mn-ea"/>
            </a:endParaRPr>
          </a:p>
          <a:p>
            <a:pPr marL="2286000" lvl="5" indent="0" algn="just">
              <a:lnSpc>
                <a:spcPct val="100000"/>
              </a:lnSpc>
              <a:spcBef>
                <a:spcPts val="0"/>
              </a:spcBef>
              <a:buNone/>
            </a:pPr>
            <a:r>
              <a:rPr sz="2000" dirty="0" smtClean="0">
                <a:solidFill>
                  <a:schemeClr val="accent1"/>
                </a:solidFill>
                <a:sym typeface="+mn-ea"/>
              </a:rPr>
              <a:t>&lt;/script&gt;</a:t>
            </a:r>
            <a:endParaRPr sz="2000" dirty="0" smtClean="0">
              <a:solidFill>
                <a:schemeClr val="accent1"/>
              </a:solidFill>
              <a:sym typeface="+mn-ea"/>
            </a:endParaRPr>
          </a:p>
          <a:p>
            <a:pPr marL="1828800" lvl="4" indent="0" algn="just">
              <a:lnSpc>
                <a:spcPct val="100000"/>
              </a:lnSpc>
              <a:spcBef>
                <a:spcPts val="0"/>
              </a:spcBef>
              <a:buNone/>
            </a:pPr>
            <a:r>
              <a:rPr sz="2000" dirty="0" smtClean="0">
                <a:solidFill>
                  <a:schemeClr val="accent1"/>
                </a:solidFill>
                <a:sym typeface="+mn-ea"/>
              </a:rPr>
              <a:t>&lt;/template&gt;</a:t>
            </a:r>
            <a:endParaRPr lang="en-US" sz="2000" dirty="0" smtClean="0">
              <a:solidFill>
                <a:schemeClr val="accent1"/>
              </a:solidFill>
              <a:sym typeface="+mn-ea"/>
            </a:endParaRPr>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fontScale="50000"/>
          </a:bodyPr>
          <a:lstStyle/>
          <a:p>
            <a:pPr marL="914400" lvl="2" indent="0" algn="just">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defRPr/>
            </a:pPr>
            <a:r>
              <a:rPr lang="x-none" altLang="en-US" dirty="0"/>
              <a:t>sifat element ""</a:t>
            </a:r>
            <a:r>
              <a:rPr lang="x-none" altLang="en-US" dirty="0">
                <a:solidFill>
                  <a:schemeClr val="accent1"/>
                </a:solidFill>
              </a:rPr>
              <a:t>template</a:t>
            </a:r>
            <a:r>
              <a:rPr lang="x-none" altLang="en-US" dirty="0"/>
              <a:t>""</a:t>
            </a:r>
            <a:endParaRPr lang="x-none" altLang="en-US" dirty="0"/>
          </a:p>
          <a:p>
            <a:pPr marL="0" marR="0" lvl="0" indent="0" defTabSz="914400" eaLnBrk="1" fontAlgn="auto" latinLnBrk="0" hangingPunct="1">
              <a:lnSpc>
                <a:spcPct val="100000"/>
              </a:lnSpc>
              <a:spcBef>
                <a:spcPts val="0"/>
              </a:spcBef>
              <a:spcAft>
                <a:spcPts val="0"/>
              </a:spcAft>
              <a:buClrTx/>
              <a:buSzTx/>
              <a:buFontTx/>
              <a:buNone/>
              <a:defRPr/>
            </a:pPr>
            <a:endParaRPr lang="en-US" dirty="0"/>
          </a:p>
          <a:p>
            <a:pPr marL="342900" marR="0" lvl="0" indent="-342900" algn="l" defTabSz="914400" eaLnBrk="1" fontAlgn="auto" latinLnBrk="0" hangingPunct="1">
              <a:lnSpc>
                <a:spcPct val="100000"/>
              </a:lnSpc>
              <a:spcBef>
                <a:spcPts val="0"/>
              </a:spcBef>
              <a:spcAft>
                <a:spcPts val="0"/>
              </a:spcAft>
              <a:buClrTx/>
              <a:buSzTx/>
              <a:buFontTx/>
              <a:buAutoNum type="arabicPeriod"/>
              <a:defRPr/>
            </a:pPr>
            <a:r>
              <a:rPr lang="en-US" dirty="0">
                <a:solidFill>
                  <a:schemeClr val="tx1"/>
                </a:solidFill>
              </a:rPr>
              <a:t>elemen “template” tidak akan tampil pada halaman browser sampai diaktifasi, elemen ini dianggap sebagai hidden DOM dan tidak akan dirender oleh browser pada kondisi default</a:t>
            </a:r>
            <a:endParaRPr lang="en-US" dirty="0">
              <a:solidFill>
                <a:schemeClr val="tx1"/>
              </a:solidFill>
            </a:endParaRPr>
          </a:p>
          <a:p>
            <a:pPr marL="342900" marR="0" lvl="0" indent="-342900" algn="l" defTabSz="914400" eaLnBrk="1" fontAlgn="auto" latinLnBrk="0" hangingPunct="1">
              <a:lnSpc>
                <a:spcPct val="100000"/>
              </a:lnSpc>
              <a:spcBef>
                <a:spcPts val="0"/>
              </a:spcBef>
              <a:spcAft>
                <a:spcPts val="0"/>
              </a:spcAft>
              <a:buClrTx/>
              <a:buSzTx/>
              <a:buFontTx/>
              <a:buAutoNum type="arabicPeriod"/>
              <a:defRPr/>
            </a:pPr>
            <a:endParaRPr lang="en-US" dirty="0">
              <a:solidFill>
                <a:schemeClr val="tx1"/>
              </a:solidFill>
            </a:endParaRPr>
          </a:p>
          <a:p>
            <a:pPr marL="342900" marR="0" lvl="0" indent="-342900" algn="l" defTabSz="914400" eaLnBrk="1" fontAlgn="auto" latinLnBrk="0" hangingPunct="1">
              <a:lnSpc>
                <a:spcPct val="100000"/>
              </a:lnSpc>
              <a:spcBef>
                <a:spcPts val="0"/>
              </a:spcBef>
              <a:spcAft>
                <a:spcPts val="0"/>
              </a:spcAft>
              <a:buClrTx/>
              <a:buSzTx/>
              <a:buFontTx/>
              <a:buAutoNum type="arabicPeriod"/>
              <a:defRPr/>
            </a:pPr>
            <a:r>
              <a:rPr lang="en-US" dirty="0">
                <a:solidFill>
                  <a:schemeClr val="tx1"/>
                </a:solidFill>
              </a:rPr>
              <a:t>semua konten dalam elemen “template” baik berupa text, multimedia file seperti audio, video, dll tidak akan mempengaruhi kinerja file .html sampai elemen ini benar benar digunakan.</a:t>
            </a:r>
            <a:endParaRPr lang="en-US" dirty="0">
              <a:solidFill>
                <a:schemeClr val="tx1"/>
              </a:solidFill>
            </a:endParaRPr>
          </a:p>
          <a:p>
            <a:pPr marL="342900" marR="0" lvl="0" indent="-342900" algn="l" defTabSz="914400" eaLnBrk="1" fontAlgn="auto" latinLnBrk="0" hangingPunct="1">
              <a:lnSpc>
                <a:spcPct val="100000"/>
              </a:lnSpc>
              <a:spcBef>
                <a:spcPts val="0"/>
              </a:spcBef>
              <a:spcAft>
                <a:spcPts val="0"/>
              </a:spcAft>
              <a:buClrTx/>
              <a:buSzTx/>
              <a:buFontTx/>
              <a:buAutoNum type="arabicPeriod"/>
              <a:defRPr/>
            </a:pPr>
            <a:endParaRPr lang="en-US" dirty="0">
              <a:solidFill>
                <a:schemeClr val="tx1"/>
              </a:solidFill>
            </a:endParaRPr>
          </a:p>
          <a:p>
            <a:pPr marL="342900" marR="0" lvl="0" indent="-342900" algn="l" defTabSz="914400" eaLnBrk="1" fontAlgn="auto" latinLnBrk="0" hangingPunct="1">
              <a:lnSpc>
                <a:spcPct val="100000"/>
              </a:lnSpc>
              <a:spcBef>
                <a:spcPts val="0"/>
              </a:spcBef>
              <a:spcAft>
                <a:spcPts val="0"/>
              </a:spcAft>
              <a:buClrTx/>
              <a:buSzTx/>
              <a:buFontTx/>
              <a:buAutoNum type="arabicPeriod"/>
              <a:defRPr/>
            </a:pPr>
            <a:r>
              <a:rPr lang="en-US" dirty="0">
                <a:solidFill>
                  <a:schemeClr val="tx1"/>
                </a:solidFill>
              </a:rPr>
              <a:t>konten di dalam elemen “template” dianggap tidak ada dalam document, menggunakan document.getElementById() atau querySelector() untuk konten di dalam elemen “template” tidak akan berpengaruh pada html render sampai elemen “template” di aktivasi</a:t>
            </a:r>
            <a:endParaRPr lang="en-US" dirty="0">
              <a:solidFill>
                <a:schemeClr val="tx1"/>
              </a:solidFill>
            </a:endParaRPr>
          </a:p>
          <a:p>
            <a:pPr marL="342900" marR="0" lvl="0" indent="-342900" algn="l" defTabSz="914400" eaLnBrk="1" fontAlgn="auto" latinLnBrk="0" hangingPunct="1">
              <a:lnSpc>
                <a:spcPct val="100000"/>
              </a:lnSpc>
              <a:spcBef>
                <a:spcPts val="0"/>
              </a:spcBef>
              <a:spcAft>
                <a:spcPts val="0"/>
              </a:spcAft>
              <a:buClrTx/>
              <a:buSzTx/>
              <a:buFontTx/>
              <a:buAutoNum type="arabicPeriod"/>
              <a:defRPr/>
            </a:pPr>
            <a:endParaRPr lang="en-US" dirty="0">
              <a:solidFill>
                <a:schemeClr val="tx1"/>
              </a:solidFill>
            </a:endParaRPr>
          </a:p>
          <a:p>
            <a:pPr marL="342900" marR="0" lvl="0" indent="-342900" algn="l" defTabSz="914400" eaLnBrk="1" fontAlgn="auto" latinLnBrk="0" hangingPunct="1">
              <a:lnSpc>
                <a:spcPct val="100000"/>
              </a:lnSpc>
              <a:spcBef>
                <a:spcPts val="0"/>
              </a:spcBef>
              <a:spcAft>
                <a:spcPts val="0"/>
              </a:spcAft>
              <a:buClrTx/>
              <a:buSzTx/>
              <a:buFontTx/>
              <a:buAutoNum type="arabicPeriod"/>
              <a:defRPr/>
            </a:pPr>
            <a:r>
              <a:rPr lang="en-US" dirty="0">
                <a:solidFill>
                  <a:schemeClr val="tx1"/>
                </a:solidFill>
              </a:rPr>
              <a:t>elemen “template” boleh ditambahkan di bagian mana saja dalam file html, boleh di &lt;head&gt;&lt;/head&gt;, &lt;/body&gt;&lt;/body&gt;, dll. Artinya element 	“template” bisa diletakkan di tempat secure dimana HTML parser tidak diijinkan.</a:t>
            </a:r>
            <a:endParaRPr lang="en-US" dirty="0">
              <a:solidFill>
                <a:schemeClr val="tx1"/>
              </a:solidFill>
            </a:endParaRPr>
          </a:p>
          <a:p>
            <a:pPr marL="0" marR="0" lvl="0" indent="0" algn="l" defTabSz="914400" eaLnBrk="1" fontAlgn="auto" latinLnBrk="0" hangingPunct="1">
              <a:lnSpc>
                <a:spcPct val="100000"/>
              </a:lnSpc>
              <a:spcBef>
                <a:spcPts val="0"/>
              </a:spcBef>
              <a:spcAft>
                <a:spcPts val="0"/>
              </a:spcAft>
              <a:buClrTx/>
              <a:buSzTx/>
              <a:buFontTx/>
              <a:buNone/>
              <a:defRPr/>
            </a:pPr>
            <a:endParaRPr lang="en-US" dirty="0">
              <a:solidFill>
                <a:schemeClr val="tx1"/>
              </a:solidFill>
            </a:endParaRPr>
          </a:p>
          <a:p>
            <a:pPr marL="0" marR="0" lvl="0" indent="0" algn="l" defTabSz="914400" eaLnBrk="1" fontAlgn="auto" latinLnBrk="0" hangingPunct="1">
              <a:lnSpc>
                <a:spcPct val="100000"/>
              </a:lnSpc>
              <a:spcBef>
                <a:spcPts val="0"/>
              </a:spcBef>
              <a:spcAft>
                <a:spcPts val="0"/>
              </a:spcAft>
              <a:buClrTx/>
              <a:buSzTx/>
              <a:buFontTx/>
              <a:buNone/>
              <a:defRPr/>
            </a:pPr>
            <a:r>
              <a:rPr lang="x-none" altLang="en-US" dirty="0">
                <a:solidFill>
                  <a:schemeClr val="tx1"/>
                </a:solidFill>
              </a:rPr>
              <a:t>	</a:t>
            </a:r>
            <a:r>
              <a:rPr lang="en-US" dirty="0">
                <a:solidFill>
                  <a:schemeClr val="tx1"/>
                </a:solidFill>
              </a:rPr>
              <a:t>*html parse = mengubah text baku menjadi kode unik untuk di render HTML  </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7999"/>
          </a:xfrm>
        </p:spPr>
        <p:txBody>
          <a:bodyPr anchor="ctr" anchorCtr="0"/>
          <a:lstStyle/>
          <a:p>
            <a:r>
              <a:rPr lang="en-US" dirty="0" smtClean="0">
                <a:solidFill>
                  <a:schemeClr val="accent2"/>
                </a:solidFill>
              </a:rPr>
              <a:t>SESI </a:t>
            </a:r>
            <a:r>
              <a:rPr lang="x-none" altLang="en-US" dirty="0" smtClean="0">
                <a:solidFill>
                  <a:schemeClr val="accent2"/>
                </a:solidFill>
              </a:rPr>
              <a:t>3 &amp; 4</a:t>
            </a:r>
            <a:r>
              <a:rPr lang="en-US" dirty="0" smtClean="0">
                <a:solidFill>
                  <a:schemeClr val="accent2"/>
                </a:solidFill>
              </a:rPr>
              <a:t> :</a:t>
            </a:r>
            <a:br>
              <a:rPr lang="en-US" dirty="0" smtClean="0">
                <a:solidFill>
                  <a:schemeClr val="accent2"/>
                </a:solidFill>
              </a:rPr>
            </a:br>
            <a:r>
              <a:rPr lang="en-US" dirty="0" smtClean="0">
                <a:solidFill>
                  <a:schemeClr val="accent2"/>
                </a:solidFill>
              </a:rPr>
              <a:t>S</a:t>
            </a:r>
            <a:r>
              <a:rPr lang="x-none" altLang="en-US" dirty="0" smtClean="0">
                <a:solidFill>
                  <a:schemeClr val="accent2"/>
                </a:solidFill>
              </a:rPr>
              <a:t>HADOW DOM</a:t>
            </a:r>
            <a:endParaRPr lang="x-none" altLang="en-US" dirty="0" smtClean="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914400" lvl="2" indent="0" algn="just">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defRPr/>
            </a:pPr>
            <a:r>
              <a:rPr lang="en-US" dirty="0"/>
              <a:t>3.  Buat sebuah button yang tugasnya menambahkan element </a:t>
            </a:r>
            <a:endParaRPr lang="en-US" dirty="0"/>
          </a:p>
          <a:p>
            <a:pPr marL="0" marR="0" lvl="0" indent="0" defTabSz="914400" eaLnBrk="1" fontAlgn="auto" latinLnBrk="0" hangingPunct="1">
              <a:lnSpc>
                <a:spcPct val="100000"/>
              </a:lnSpc>
              <a:spcBef>
                <a:spcPts val="0"/>
              </a:spcBef>
              <a:spcAft>
                <a:spcPts val="0"/>
              </a:spcAft>
              <a:buClrTx/>
              <a:buSzTx/>
              <a:buFontTx/>
              <a:buNone/>
              <a:defRPr/>
            </a:pPr>
            <a:r>
              <a:rPr lang="en-US" dirty="0"/>
              <a:t>     “template” pada file html yang sedang kita kelola.</a:t>
            </a:r>
            <a:endParaRPr lang="en-US" dirty="0"/>
          </a:p>
          <a:p>
            <a:pPr marL="0" marR="0" lvl="0" indent="0" defTabSz="914400" eaLnBrk="1" fontAlgn="auto" latinLnBrk="0" hangingPunct="1">
              <a:lnSpc>
                <a:spcPct val="100000"/>
              </a:lnSpc>
              <a:spcBef>
                <a:spcPts val="0"/>
              </a:spcBef>
              <a:spcAft>
                <a:spcPts val="0"/>
              </a:spcAft>
              <a:buClrTx/>
              <a:buSzTx/>
              <a:buFontTx/>
              <a:buNone/>
              <a:defRPr/>
            </a:pPr>
            <a:endParaRPr lang="en-US" dirty="0"/>
          </a:p>
          <a:p>
            <a:pPr marL="0" marR="0" lvl="0" indent="0" defTabSz="914400" eaLnBrk="1" fontAlgn="auto" latinLnBrk="0" hangingPunct="1">
              <a:lnSpc>
                <a:spcPct val="100000"/>
              </a:lnSpc>
              <a:spcBef>
                <a:spcPts val="0"/>
              </a:spcBef>
              <a:spcAft>
                <a:spcPts val="0"/>
              </a:spcAft>
              <a:buClrTx/>
              <a:buSzTx/>
              <a:buFontTx/>
              <a:buNone/>
              <a:defRPr/>
            </a:pPr>
            <a:r>
              <a:rPr lang="en-US" dirty="0"/>
              <a:t>   </a:t>
            </a:r>
            <a:r>
              <a:rPr lang="en-US" sz="2000" dirty="0">
                <a:solidFill>
                  <a:schemeClr val="accent1"/>
                </a:solidFill>
              </a:rPr>
              <a:t>  &lt;button onclick=”buatTemplate()”&gt;tambahkan konten HTMK Template&lt;/button&gt; </a:t>
            </a:r>
            <a:endParaRPr lang="en-US" sz="2000" dirty="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914400" lvl="2" indent="0" algn="just">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defRPr/>
            </a:pPr>
            <a:r>
              <a:rPr lang="en-US" sz="2400" dirty="0"/>
              <a:t>4.  Tambahkan element host yang akan menjadi tempat untuk </a:t>
            </a:r>
            <a:endParaRPr lang="en-US" sz="2400" dirty="0"/>
          </a:p>
          <a:p>
            <a:pPr marL="0" marR="0" lvl="0" indent="0" defTabSz="914400" eaLnBrk="1" fontAlgn="auto" latinLnBrk="0" hangingPunct="1">
              <a:lnSpc>
                <a:spcPct val="100000"/>
              </a:lnSpc>
              <a:spcBef>
                <a:spcPts val="0"/>
              </a:spcBef>
              <a:spcAft>
                <a:spcPts val="0"/>
              </a:spcAft>
              <a:buClrTx/>
              <a:buSzTx/>
              <a:buFontTx/>
              <a:buNone/>
              <a:defRPr/>
            </a:pPr>
            <a:r>
              <a:rPr lang="en-US" sz="2400" dirty="0"/>
              <a:t>     menampikan / render elemen “template”</a:t>
            </a:r>
            <a:endParaRPr lang="en-US" sz="2400" dirty="0"/>
          </a:p>
          <a:p>
            <a:pPr marL="0" marR="0" lvl="0" indent="0" defTabSz="914400" eaLnBrk="1" fontAlgn="auto" latinLnBrk="0" hangingPunct="1">
              <a:lnSpc>
                <a:spcPct val="100000"/>
              </a:lnSpc>
              <a:spcBef>
                <a:spcPts val="0"/>
              </a:spcBef>
              <a:spcAft>
                <a:spcPts val="0"/>
              </a:spcAft>
              <a:buClrTx/>
              <a:buSzTx/>
              <a:buFontTx/>
              <a:buNone/>
              <a:defRPr/>
            </a:pPr>
            <a:endParaRPr lang="en-US" dirty="0"/>
          </a:p>
          <a:p>
            <a:pPr marL="914400" marR="0" lvl="2" indent="0" defTabSz="914400" eaLnBrk="1" fontAlgn="auto" latinLnBrk="0" hangingPunct="1">
              <a:lnSpc>
                <a:spcPct val="100000"/>
              </a:lnSpc>
              <a:spcBef>
                <a:spcPts val="0"/>
              </a:spcBef>
              <a:spcAft>
                <a:spcPts val="0"/>
              </a:spcAft>
              <a:buClrTx/>
              <a:buSzTx/>
              <a:buFontTx/>
              <a:buNone/>
              <a:defRPr/>
            </a:pPr>
            <a:r>
              <a:rPr lang="en-US" dirty="0">
                <a:solidFill>
                  <a:schemeClr val="accent1"/>
                </a:solidFill>
              </a:rPr>
              <a:t>&lt;section&gt;&lt;/secttion&gt;</a:t>
            </a:r>
            <a:endParaRPr lang="en-US" dirty="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914400" lvl="2" indent="0" algn="just">
              <a:lnSpc>
                <a:spcPct val="100000"/>
              </a:lnSpc>
              <a:spcBef>
                <a:spcPts val="0"/>
              </a:spcBef>
              <a:buNone/>
            </a:pPr>
            <a:endParaRPr lang="en-US" sz="2000" dirty="0"/>
          </a:p>
          <a:p>
            <a:pPr marL="0" marR="0" lvl="0" indent="0" defTabSz="914400" eaLnBrk="1" fontAlgn="auto" latinLnBrk="0" hangingPunct="1">
              <a:lnSpc>
                <a:spcPct val="100000"/>
              </a:lnSpc>
              <a:spcBef>
                <a:spcPts val="0"/>
              </a:spcBef>
              <a:spcAft>
                <a:spcPts val="0"/>
              </a:spcAft>
              <a:buClrTx/>
              <a:buSzTx/>
              <a:buFontTx/>
              <a:buNone/>
              <a:defRPr/>
            </a:pPr>
            <a:r>
              <a:rPr lang="en-US" sz="2000" dirty="0"/>
              <a:t>5.  Aktivasi element “template” dengan bantuan argumen javascript</a:t>
            </a:r>
            <a:endParaRPr lang="en-US" sz="2000" dirty="0"/>
          </a:p>
          <a:p>
            <a:pPr marL="0" marR="0" lvl="0" indent="0" defTabSz="914400" eaLnBrk="1" fontAlgn="auto" latinLnBrk="0" hangingPunct="1">
              <a:lnSpc>
                <a:spcPct val="100000"/>
              </a:lnSpc>
              <a:spcBef>
                <a:spcPts val="0"/>
              </a:spcBef>
              <a:spcAft>
                <a:spcPts val="0"/>
              </a:spcAft>
              <a:buClrTx/>
              <a:buSzTx/>
              <a:buFontTx/>
              <a:buNone/>
              <a:defRPr/>
            </a:pPr>
            <a:endParaRPr lang="en-US" sz="2000" dirty="0"/>
          </a:p>
          <a:p>
            <a:pPr marL="914400" marR="0" lvl="2" indent="0" defTabSz="914400" eaLnBrk="1" fontAlgn="auto" latinLnBrk="0" hangingPunct="1">
              <a:lnSpc>
                <a:spcPct val="100000"/>
              </a:lnSpc>
              <a:spcBef>
                <a:spcPts val="0"/>
              </a:spcBef>
              <a:spcAft>
                <a:spcPts val="0"/>
              </a:spcAft>
              <a:buClrTx/>
              <a:buSzTx/>
              <a:buFontTx/>
              <a:buNone/>
              <a:defRPr/>
            </a:pPr>
            <a:r>
              <a:rPr lang="en-US" sz="1800" dirty="0">
                <a:solidFill>
                  <a:schemeClr val="accent1"/>
                </a:solidFill>
              </a:rPr>
              <a:t>&lt;script type=”text/javascript”&gt;</a:t>
            </a:r>
            <a:endParaRPr lang="en-US" sz="1800" dirty="0">
              <a:solidFill>
                <a:schemeClr val="accent1"/>
              </a:solidFill>
            </a:endParaRPr>
          </a:p>
          <a:p>
            <a:pPr marL="1371600" marR="0" lvl="3" indent="0" defTabSz="914400" eaLnBrk="1" fontAlgn="auto" latinLnBrk="0" hangingPunct="1">
              <a:lnSpc>
                <a:spcPct val="100000"/>
              </a:lnSpc>
              <a:spcBef>
                <a:spcPts val="0"/>
              </a:spcBef>
              <a:spcAft>
                <a:spcPts val="0"/>
              </a:spcAft>
              <a:buClrTx/>
              <a:buSzTx/>
              <a:buFontTx/>
              <a:buNone/>
              <a:defRPr/>
            </a:pPr>
            <a:r>
              <a:rPr lang="en-US" sz="1800" dirty="0">
                <a:solidFill>
                  <a:schemeClr val="accent1"/>
                </a:solidFill>
              </a:rPr>
              <a:t>function buatTemplate(){</a:t>
            </a:r>
            <a:endParaRPr lang="en-US" sz="1800" dirty="0">
              <a:solidFill>
                <a:schemeClr val="accent1"/>
              </a:solidFill>
            </a:endParaRPr>
          </a:p>
          <a:p>
            <a:pPr marL="1828800" marR="0" lvl="4" indent="0" defTabSz="914400" eaLnBrk="1" fontAlgn="auto" latinLnBrk="0" hangingPunct="1">
              <a:lnSpc>
                <a:spcPct val="100000"/>
              </a:lnSpc>
              <a:spcBef>
                <a:spcPts val="0"/>
              </a:spcBef>
              <a:spcAft>
                <a:spcPts val="0"/>
              </a:spcAft>
              <a:buClrTx/>
              <a:buSzTx/>
              <a:buFontTx/>
              <a:buNone/>
              <a:defRPr/>
            </a:pPr>
            <a:r>
              <a:rPr lang="en-US" sz="1800" dirty="0">
                <a:solidFill>
                  <a:schemeClr val="accent1"/>
                </a:solidFill>
              </a:rPr>
              <a:t>var content = document.querySelector(‘template’).content;</a:t>
            </a:r>
            <a:endParaRPr lang="en-US" sz="1800" dirty="0">
              <a:solidFill>
                <a:schemeClr val="accent1"/>
              </a:solidFill>
            </a:endParaRPr>
          </a:p>
          <a:p>
            <a:pPr marL="1828800" marR="0" lvl="4" indent="0" defTabSz="914400" eaLnBrk="1" fontAlgn="auto" latinLnBrk="0" hangingPunct="1">
              <a:lnSpc>
                <a:spcPct val="100000"/>
              </a:lnSpc>
              <a:spcBef>
                <a:spcPts val="0"/>
              </a:spcBef>
              <a:spcAft>
                <a:spcPts val="0"/>
              </a:spcAft>
              <a:buClrTx/>
              <a:buSzTx/>
              <a:buFontTx/>
              <a:buNone/>
              <a:defRPr/>
            </a:pPr>
            <a:r>
              <a:rPr lang="en-US" sz="1800" dirty="0">
                <a:solidFill>
                  <a:schemeClr val="accent1"/>
                </a:solidFill>
              </a:rPr>
              <a:t>var span = content.querySelector(‘span’);</a:t>
            </a:r>
            <a:endParaRPr lang="en-US" sz="1800" dirty="0">
              <a:solidFill>
                <a:schemeClr val="accent1"/>
              </a:solidFill>
            </a:endParaRPr>
          </a:p>
          <a:p>
            <a:pPr marL="1828800" marR="0" lvl="4" indent="0" defTabSz="914400" eaLnBrk="1" fontAlgn="auto" latinLnBrk="0" hangingPunct="1">
              <a:lnSpc>
                <a:spcPct val="100000"/>
              </a:lnSpc>
              <a:spcBef>
                <a:spcPts val="0"/>
              </a:spcBef>
              <a:spcAft>
                <a:spcPts val="0"/>
              </a:spcAft>
              <a:buClrTx/>
              <a:buSzTx/>
              <a:buFontTx/>
              <a:buNone/>
              <a:defRPr/>
            </a:pPr>
            <a:r>
              <a:rPr lang="en-US" sz="1800" dirty="0">
                <a:solidFill>
                  <a:schemeClr val="accent1"/>
                </a:solidFill>
              </a:rPr>
              <a:t>span.textContent = parseInt(span.textContent) + 1;</a:t>
            </a:r>
            <a:endParaRPr lang="en-US" sz="1800" dirty="0">
              <a:solidFill>
                <a:schemeClr val="accent1"/>
              </a:solidFill>
            </a:endParaRPr>
          </a:p>
          <a:p>
            <a:pPr marL="1828800" marR="0" lvl="4" indent="0" defTabSz="914400" eaLnBrk="1" fontAlgn="auto" latinLnBrk="0" hangingPunct="1">
              <a:lnSpc>
                <a:spcPct val="100000"/>
              </a:lnSpc>
              <a:spcBef>
                <a:spcPts val="0"/>
              </a:spcBef>
              <a:spcAft>
                <a:spcPts val="0"/>
              </a:spcAft>
              <a:buClrTx/>
              <a:buSzTx/>
              <a:buFontTx/>
              <a:buNone/>
              <a:defRPr/>
            </a:pPr>
            <a:r>
              <a:rPr lang="en-US" sz="1800" dirty="0">
                <a:solidFill>
                  <a:schemeClr val="accent1"/>
                </a:solidFill>
              </a:rPr>
              <a:t>document.querySelector(‘section’).appendChild(document.importNode(content, true));</a:t>
            </a:r>
            <a:endParaRPr lang="en-US" sz="1800" dirty="0">
              <a:solidFill>
                <a:schemeClr val="accent1"/>
              </a:solidFill>
            </a:endParaRPr>
          </a:p>
          <a:p>
            <a:pPr marL="1371600" marR="0" lvl="3" indent="0" defTabSz="914400" eaLnBrk="1" fontAlgn="auto" latinLnBrk="0" hangingPunct="1">
              <a:lnSpc>
                <a:spcPct val="100000"/>
              </a:lnSpc>
              <a:spcBef>
                <a:spcPts val="0"/>
              </a:spcBef>
              <a:spcAft>
                <a:spcPts val="0"/>
              </a:spcAft>
              <a:buClrTx/>
              <a:buSzTx/>
              <a:buFontTx/>
              <a:buNone/>
              <a:defRPr/>
            </a:pPr>
            <a:r>
              <a:rPr lang="en-US" sz="1800" dirty="0">
                <a:solidFill>
                  <a:schemeClr val="accent1"/>
                </a:solidFill>
              </a:rPr>
              <a:t>}</a:t>
            </a:r>
            <a:endParaRPr lang="en-US" sz="18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1800" dirty="0">
                <a:solidFill>
                  <a:schemeClr val="accent1"/>
                </a:solidFill>
              </a:rPr>
              <a:t>&lt;/script&gt;</a:t>
            </a:r>
            <a:endParaRPr lang="en-US" sz="1800" dirty="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fontScale="80000"/>
          </a:bodyPr>
          <a:lstStyle/>
          <a:p>
            <a:pPr marL="914400" lvl="2" indent="0" algn="just">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defRPr/>
            </a:pPr>
            <a:r>
              <a:rPr lang="en-US" dirty="0"/>
              <a:t>6. contoh file .html dengan fitur HTML Template :</a:t>
            </a:r>
            <a:endParaRPr lang="en-US" dirty="0"/>
          </a:p>
          <a:p>
            <a:pPr marL="0" marR="0" lvl="0" indent="0" defTabSz="914400" eaLnBrk="1" fontAlgn="auto" latinLnBrk="0" hangingPunct="1">
              <a:lnSpc>
                <a:spcPct val="100000"/>
              </a:lnSpc>
              <a:spcBef>
                <a:spcPts val="0"/>
              </a:spcBef>
              <a:spcAft>
                <a:spcPts val="0"/>
              </a:spcAft>
              <a:buClrTx/>
              <a:buSzTx/>
              <a:buFontTx/>
              <a:buNone/>
              <a:defRPr/>
            </a:pPr>
            <a:endParaRPr lang="en-US" dirty="0"/>
          </a:p>
          <a:p>
            <a:pPr marL="457200" marR="0" lvl="1"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&lt;!DOCTYPE html&gt;</a:t>
            </a:r>
            <a:endParaRPr lang="en-US" sz="2000" dirty="0">
              <a:solidFill>
                <a:schemeClr val="accent1"/>
              </a:solidFill>
            </a:endParaRPr>
          </a:p>
          <a:p>
            <a:pPr marL="457200" marR="0" lvl="1"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&lt;head&gt;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&lt;title&gt;HTML IMPORT&lt;/title&gt;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&lt;meta name=”viewport” content=”width=device-width, initial-scale=1”&gt;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&lt;link href=”./css/***.css” rel=”stylesheet”&gt;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&lt;script src=”./app/webcomponents-lite.js”&gt;&lt;/script&gt;</a:t>
            </a:r>
            <a:endParaRPr lang="en-US" sz="2000" dirty="0">
              <a:solidFill>
                <a:schemeClr val="accent1"/>
              </a:solidFill>
            </a:endParaRPr>
          </a:p>
          <a:p>
            <a:pPr marL="457200" marR="0" lvl="1"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&lt;/head&gt;</a:t>
            </a:r>
            <a:endParaRPr lang="en-US" sz="2000" dirty="0">
              <a:solidFill>
                <a:schemeClr val="accent1"/>
              </a:solidFill>
            </a:endParaRPr>
          </a:p>
          <a:p>
            <a:pPr marL="457200" marR="0" lvl="1"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&lt;body&gt;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&lt;button onclick=”buatTemplate()”&gt;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Tambahkan konten HTML Template</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&lt;/button&gt;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&lt;section&gt;&lt;/section&gt;</a:t>
            </a:r>
            <a:endParaRPr lang="en-US" sz="2000" dirty="0">
              <a:solidFill>
                <a:schemeClr val="accent1"/>
              </a:solidFill>
            </a:endParaRPr>
          </a:p>
          <a:p>
            <a:pPr marL="0" marR="0" lvl="0" indent="0" defTabSz="914400" eaLnBrk="1" fontAlgn="auto" latinLnBrk="0" hangingPunct="1">
              <a:lnSpc>
                <a:spcPct val="100000"/>
              </a:lnSpc>
              <a:spcBef>
                <a:spcPts val="0"/>
              </a:spcBef>
              <a:spcAft>
                <a:spcPts val="0"/>
              </a:spcAft>
              <a:buClrTx/>
              <a:buSzTx/>
              <a:buFontTx/>
              <a:buNone/>
              <a:defRPr/>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fontScale="60000"/>
          </a:bodyPr>
          <a:lstStyle/>
          <a:p>
            <a:pPr marL="914400" lvl="2" indent="0" algn="just">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defRPr/>
            </a:pPr>
            <a:endParaRPr lang="en-US" dirty="0"/>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&lt;script&gt;</a:t>
            </a:r>
            <a:endParaRPr lang="en-US" sz="2000" dirty="0">
              <a:solidFill>
                <a:schemeClr val="accent1"/>
              </a:solidFill>
            </a:endParaRPr>
          </a:p>
          <a:p>
            <a:pPr marL="1371600" marR="0" lvl="3"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function buatTemplate() {</a:t>
            </a:r>
            <a:endParaRPr lang="en-US" sz="2000" dirty="0">
              <a:solidFill>
                <a:schemeClr val="accent1"/>
              </a:solidFill>
            </a:endParaRPr>
          </a:p>
          <a:p>
            <a:pPr marL="1828800" marR="0" lvl="4"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var content = document.querySelector(‘template’).content;</a:t>
            </a:r>
            <a:endParaRPr lang="en-US" sz="2000" dirty="0">
              <a:solidFill>
                <a:schemeClr val="accent1"/>
              </a:solidFill>
            </a:endParaRPr>
          </a:p>
          <a:p>
            <a:pPr marL="1828800" marR="0" lvl="4"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var span = content.querySelector(‘span’);</a:t>
            </a:r>
            <a:endParaRPr lang="en-US" sz="2000" dirty="0">
              <a:solidFill>
                <a:schemeClr val="accent1"/>
              </a:solidFill>
            </a:endParaRPr>
          </a:p>
          <a:p>
            <a:pPr marL="1828800" marR="0" lvl="4"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span.textContent = parseInt(‘section’).appendChild(</a:t>
            </a:r>
            <a:endParaRPr lang="en-US" sz="2000" dirty="0">
              <a:solidFill>
                <a:schemeClr val="accent1"/>
              </a:solidFill>
            </a:endParaRPr>
          </a:p>
          <a:p>
            <a:pPr marL="1828800" marR="0" lvl="4"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document.importNode(content, true)</a:t>
            </a:r>
            <a:endParaRPr lang="en-US" sz="2000" dirty="0">
              <a:solidFill>
                <a:schemeClr val="accent1"/>
              </a:solidFill>
            </a:endParaRPr>
          </a:p>
          <a:p>
            <a:pPr marL="1371600" marR="0" lvl="3"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a:t>
            </a:r>
            <a:endParaRPr lang="en-US" sz="2000" dirty="0">
              <a:solidFill>
                <a:schemeClr val="accent1"/>
              </a:solidFill>
            </a:endParaRPr>
          </a:p>
          <a:p>
            <a:pPr marL="1371600" marR="0" lvl="3"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&lt;/script&gt;</a:t>
            </a:r>
            <a:endParaRPr lang="en-US" sz="2000" dirty="0">
              <a:solidFill>
                <a:schemeClr val="accent1"/>
              </a:solidFill>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sym typeface="+mn-ea"/>
              </a:rPr>
              <a:t>&lt;template&gt;</a:t>
            </a:r>
            <a:endParaRPr lang="en-US" sz="2000" dirty="0">
              <a:solidFill>
                <a:schemeClr val="accent1"/>
              </a:solidFill>
              <a:sym typeface="+mn-ea"/>
            </a:endParaRPr>
          </a:p>
          <a:p>
            <a:pPr marL="1371600" marR="0" lvl="3"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sym typeface="+mn-ea"/>
              </a:rPr>
              <a:t>&lt;div&gt;</a:t>
            </a:r>
            <a:endParaRPr lang="en-US" sz="2000" dirty="0">
              <a:solidFill>
                <a:schemeClr val="accent1"/>
              </a:solidFill>
              <a:sym typeface="+mn-ea"/>
            </a:endParaRPr>
          </a:p>
          <a:p>
            <a:pPr marL="1371600" marR="0" lvl="3" indent="0" defTabSz="914400" eaLnBrk="1" fontAlgn="auto" latinLnBrk="0" hangingPunct="1">
              <a:lnSpc>
                <a:spcPct val="100000"/>
              </a:lnSpc>
              <a:spcBef>
                <a:spcPts val="0"/>
              </a:spcBef>
              <a:spcAft>
                <a:spcPts val="0"/>
              </a:spcAft>
              <a:buClrTx/>
              <a:buSzTx/>
              <a:buFontTx/>
              <a:buNone/>
              <a:defRPr/>
            </a:pPr>
            <a:r>
              <a:rPr lang="x-none" altLang="en-US" sz="2000" dirty="0">
                <a:solidFill>
                  <a:schemeClr val="accent1"/>
                </a:solidFill>
                <a:sym typeface="+mn-ea"/>
              </a:rPr>
              <a:t>	</a:t>
            </a:r>
            <a:r>
              <a:rPr lang="en-US" sz="2000" dirty="0">
                <a:solidFill>
                  <a:schemeClr val="accent1"/>
                </a:solidFill>
                <a:sym typeface="+mn-ea"/>
              </a:rPr>
              <a:t>Konten template yang digunakan : &lt;span&gt;0&lt;/span&gt;</a:t>
            </a:r>
            <a:endParaRPr lang="en-US" sz="2000" dirty="0">
              <a:solidFill>
                <a:schemeClr val="accent1"/>
              </a:solidFill>
              <a:sym typeface="+mn-ea"/>
            </a:endParaRPr>
          </a:p>
          <a:p>
            <a:pPr marL="1371600" marR="0" lvl="3"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sym typeface="+mn-ea"/>
              </a:rPr>
              <a:t>&lt;/div&gt;</a:t>
            </a:r>
            <a:endParaRPr lang="en-US" sz="2000" dirty="0">
              <a:solidFill>
                <a:schemeClr val="accent1"/>
              </a:solidFill>
              <a:sym typeface="+mn-ea"/>
            </a:endParaRPr>
          </a:p>
          <a:p>
            <a:pPr marL="1371600" marR="0" lvl="3"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sym typeface="+mn-ea"/>
              </a:rPr>
              <a:t>&lt;script&gt;</a:t>
            </a:r>
            <a:endParaRPr lang="en-US" sz="2000" dirty="0">
              <a:solidFill>
                <a:schemeClr val="accent1"/>
              </a:solidFill>
              <a:sym typeface="+mn-ea"/>
            </a:endParaRPr>
          </a:p>
          <a:p>
            <a:pPr marL="1371600" marR="0" lvl="3" indent="0" defTabSz="914400" eaLnBrk="1" fontAlgn="auto" latinLnBrk="0" hangingPunct="1">
              <a:lnSpc>
                <a:spcPct val="100000"/>
              </a:lnSpc>
              <a:spcBef>
                <a:spcPts val="0"/>
              </a:spcBef>
              <a:spcAft>
                <a:spcPts val="0"/>
              </a:spcAft>
              <a:buClrTx/>
              <a:buSzTx/>
              <a:buFontTx/>
              <a:buNone/>
              <a:defRPr/>
            </a:pPr>
            <a:r>
              <a:rPr lang="x-none" altLang="en-US" sz="2000" dirty="0">
                <a:solidFill>
                  <a:schemeClr val="accent1"/>
                </a:solidFill>
                <a:sym typeface="+mn-ea"/>
              </a:rPr>
              <a:t>	</a:t>
            </a:r>
            <a:r>
              <a:rPr lang="en-US" sz="2000" dirty="0">
                <a:solidFill>
                  <a:schemeClr val="accent1"/>
                </a:solidFill>
                <a:sym typeface="+mn-ea"/>
              </a:rPr>
              <a:t>alert(‘Hei, HTML Template nya berhasil’)</a:t>
            </a:r>
            <a:endParaRPr lang="en-US" sz="2000" dirty="0">
              <a:solidFill>
                <a:schemeClr val="accent1"/>
              </a:solidFill>
              <a:sym typeface="+mn-ea"/>
            </a:endParaRPr>
          </a:p>
          <a:p>
            <a:pPr marL="1371600" marR="0" lvl="3"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sym typeface="+mn-ea"/>
              </a:rPr>
              <a:t>&lt;/script&gt;</a:t>
            </a:r>
            <a:endParaRPr lang="en-US" sz="2000" dirty="0">
              <a:solidFill>
                <a:schemeClr val="accent1"/>
              </a:solidFill>
              <a:sym typeface="+mn-ea"/>
            </a:endParaRPr>
          </a:p>
          <a:p>
            <a:pPr marL="914400" marR="0" lvl="2"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sym typeface="+mn-ea"/>
              </a:rPr>
              <a:t>&lt;/template&gt;</a:t>
            </a:r>
            <a:endParaRPr lang="en-US" sz="2000" dirty="0">
              <a:solidFill>
                <a:schemeClr val="accent1"/>
              </a:solidFill>
              <a:sym typeface="+mn-ea"/>
            </a:endParaRPr>
          </a:p>
          <a:p>
            <a:pPr marL="457200" marR="0" lvl="1"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&lt;/body&gt;</a:t>
            </a:r>
            <a:endParaRPr lang="en-US" sz="2000" dirty="0">
              <a:solidFill>
                <a:schemeClr val="accent1"/>
              </a:solidFill>
            </a:endParaRPr>
          </a:p>
          <a:p>
            <a:pPr marL="0" marR="0" lvl="0" indent="0" defTabSz="914400" eaLnBrk="1" fontAlgn="auto" latinLnBrk="0" hangingPunct="1">
              <a:lnSpc>
                <a:spcPct val="100000"/>
              </a:lnSpc>
              <a:spcBef>
                <a:spcPts val="0"/>
              </a:spcBef>
              <a:spcAft>
                <a:spcPts val="0"/>
              </a:spcAft>
              <a:buClrTx/>
              <a:buSzTx/>
              <a:buFontTx/>
              <a:buNone/>
              <a:defRPr/>
            </a:pPr>
            <a:r>
              <a:rPr lang="en-US" sz="2000" dirty="0">
                <a:solidFill>
                  <a:schemeClr val="accent1"/>
                </a:solidFill>
              </a:rPr>
              <a:t>&lt;/html&gt;</a:t>
            </a:r>
            <a:endParaRPr lang="en-US" sz="2000" dirty="0">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914400" lvl="2" indent="0" algn="just">
              <a:lnSpc>
                <a:spcPct val="100000"/>
              </a:lnSpc>
              <a:spcBef>
                <a:spcPts val="0"/>
              </a:spcBef>
              <a:buNone/>
            </a:pPr>
            <a:endParaRPr lang="en-US" sz="2000" dirty="0"/>
          </a:p>
          <a:p>
            <a:pPr marL="0" marR="0" lvl="0" indent="0" defTabSz="914400" eaLnBrk="1" fontAlgn="auto" latinLnBrk="0" hangingPunct="1">
              <a:lnSpc>
                <a:spcPct val="100000"/>
              </a:lnSpc>
              <a:spcBef>
                <a:spcPts val="0"/>
              </a:spcBef>
              <a:spcAft>
                <a:spcPts val="0"/>
              </a:spcAft>
              <a:buClrTx/>
              <a:buSzTx/>
              <a:buFontTx/>
              <a:buNone/>
              <a:defRPr/>
            </a:pPr>
            <a:r>
              <a:rPr lang="en-US" sz="2000" dirty="0"/>
              <a:t>7.  Perhatikan yang terjadi pada browser</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7999"/>
          </a:xfrm>
        </p:spPr>
        <p:txBody>
          <a:bodyPr anchor="ctr" anchorCtr="0"/>
          <a:lstStyle/>
          <a:p>
            <a:r>
              <a:rPr lang="en-US" dirty="0" smtClean="0">
                <a:solidFill>
                  <a:schemeClr val="accent2"/>
                </a:solidFill>
              </a:rPr>
              <a:t>NEXT ??? </a:t>
            </a:r>
            <a:br>
              <a:rPr lang="en-US" dirty="0" smtClean="0">
                <a:solidFill>
                  <a:schemeClr val="accent2"/>
                </a:solidFill>
              </a:rPr>
            </a:br>
            <a:r>
              <a:rPr lang="en-US" dirty="0" smtClean="0">
                <a:solidFill>
                  <a:schemeClr val="accent2"/>
                </a:solidFill>
              </a:rPr>
              <a:t>F</a:t>
            </a:r>
            <a:r>
              <a:rPr lang="x-none" altLang="en-US" dirty="0" smtClean="0">
                <a:solidFill>
                  <a:schemeClr val="accent2"/>
                </a:solidFill>
              </a:rPr>
              <a:t>INISHING TEMPLATE</a:t>
            </a:r>
            <a:endParaRPr lang="x-none" altLang="en-US" dirty="0" smtClean="0">
              <a:solidFill>
                <a:schemeClr val="accent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CREDIT:</a:t>
            </a:r>
            <a:endParaRPr lang="en-US" dirty="0">
              <a:solidFill>
                <a:schemeClr val="accent2"/>
              </a:solidFill>
            </a:endParaRPr>
          </a:p>
        </p:txBody>
      </p:sp>
      <p:sp>
        <p:nvSpPr>
          <p:cNvPr id="3" name="Content Placeholder 2"/>
          <p:cNvSpPr>
            <a:spLocks noGrp="1"/>
          </p:cNvSpPr>
          <p:nvPr>
            <p:ph idx="1"/>
          </p:nvPr>
        </p:nvSpPr>
        <p:spPr>
          <a:xfrm>
            <a:off x="838200" y="1825625"/>
            <a:ext cx="10515600" cy="4525748"/>
          </a:xfrm>
        </p:spPr>
        <p:txBody>
          <a:bodyPr>
            <a:noAutofit/>
          </a:bodyPr>
          <a:lstStyle/>
          <a:p>
            <a:pPr marL="0" indent="0">
              <a:buNone/>
            </a:pPr>
            <a:r>
              <a:rPr lang="en-US" sz="2400" u="sng" dirty="0">
                <a:hlinkClick r:id="rId1"/>
              </a:rPr>
              <a:t>http://webcomponents.org</a:t>
            </a:r>
            <a:endParaRPr lang="en-US" sz="2400" dirty="0"/>
          </a:p>
          <a:p>
            <a:pPr marL="0" indent="0">
              <a:buNone/>
            </a:pPr>
            <a:r>
              <a:rPr lang="en-US" sz="2400" u="sng" dirty="0">
                <a:hlinkClick r:id="rId2"/>
              </a:rPr>
              <a:t>http://nodejs.org</a:t>
            </a:r>
            <a:endParaRPr lang="en-US" sz="2400" dirty="0"/>
          </a:p>
          <a:p>
            <a:pPr marL="0" indent="0">
              <a:buNone/>
            </a:pPr>
            <a:r>
              <a:rPr lang="en-US" sz="2400" u="sng" dirty="0">
                <a:hlinkClick r:id="rId3"/>
              </a:rPr>
              <a:t>http://npmjs.com</a:t>
            </a:r>
            <a:endParaRPr lang="en-US" sz="2400" dirty="0"/>
          </a:p>
          <a:p>
            <a:pPr marL="0" indent="0">
              <a:buNone/>
            </a:pPr>
            <a:r>
              <a:rPr lang="en-US" sz="2400" u="sng" dirty="0">
                <a:hlinkClick r:id="rId4"/>
              </a:rPr>
              <a:t>http://jshint.com</a:t>
            </a:r>
            <a:endParaRPr lang="en-US" sz="2400" dirty="0"/>
          </a:p>
          <a:p>
            <a:pPr marL="0" indent="0">
              <a:buNone/>
            </a:pPr>
            <a:r>
              <a:rPr lang="en-US" sz="2400" u="sng" dirty="0">
                <a:hlinkClick r:id="rId5"/>
              </a:rPr>
              <a:t>http://sass-lang.com</a:t>
            </a:r>
            <a:endParaRPr lang="en-US" sz="2400" dirty="0"/>
          </a:p>
          <a:p>
            <a:pPr marL="0" lvl="0" indent="0">
              <a:buNone/>
            </a:pPr>
            <a:r>
              <a:rPr lang="en-US" sz="2400" dirty="0"/>
              <a:t>	</a:t>
            </a:r>
            <a:br>
              <a:rPr lang="en-US" sz="2400" dirty="0"/>
            </a:br>
            <a:endParaRPr lang="en-US" sz="2400" dirty="0"/>
          </a:p>
          <a:p>
            <a:pPr marL="0" indent="0">
              <a:buNone/>
            </a:pPr>
            <a:endParaRPr lang="en-US" sz="2400" dirty="0" smtClean="0"/>
          </a:p>
          <a:p>
            <a:pPr marL="0" indent="0">
              <a:buNone/>
            </a:pPr>
            <a:r>
              <a:rPr lang="en-US" sz="2400" dirty="0" smtClean="0"/>
              <a:t>	</a:t>
            </a:r>
            <a:r>
              <a:rPr lang="en-US" sz="2400" dirty="0"/>
              <a:t>		</a:t>
            </a:r>
          </a:p>
        </p:txBody>
      </p:sp>
      <p:sp>
        <p:nvSpPr>
          <p:cNvPr id="4" name="TextBox 3"/>
          <p:cNvSpPr txBox="1"/>
          <p:nvPr/>
        </p:nvSpPr>
        <p:spPr>
          <a:xfrm>
            <a:off x="4226011" y="6623222"/>
            <a:ext cx="184731" cy="369332"/>
          </a:xfrm>
          <a:prstGeom prst="rect">
            <a:avLst/>
          </a:prstGeom>
          <a:noFill/>
        </p:spPr>
        <p:txBody>
          <a:bodyPr wrap="none" rtlCol="0">
            <a:spAutoFit/>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GLOSARIUM :</a:t>
            </a:r>
            <a:endParaRPr lang="en-US" dirty="0">
              <a:solidFill>
                <a:schemeClr val="accent2"/>
              </a:solidFill>
            </a:endParaRPr>
          </a:p>
        </p:txBody>
      </p:sp>
      <p:sp>
        <p:nvSpPr>
          <p:cNvPr id="3" name="Content Placeholder 2"/>
          <p:cNvSpPr>
            <a:spLocks noGrp="1"/>
          </p:cNvSpPr>
          <p:nvPr>
            <p:ph idx="1"/>
          </p:nvPr>
        </p:nvSpPr>
        <p:spPr>
          <a:xfrm>
            <a:off x="838200" y="1825625"/>
            <a:ext cx="10515600" cy="4525748"/>
          </a:xfrm>
        </p:spPr>
        <p:txBody>
          <a:bodyPr>
            <a:noAutofit/>
          </a:bodyPr>
          <a:lstStyle/>
          <a:p>
            <a:pPr marL="0" lvl="0" indent="0">
              <a:buNone/>
            </a:pPr>
            <a:r>
              <a:rPr lang="en-US" sz="2400" dirty="0"/>
              <a:t>v</a:t>
            </a:r>
            <a:r>
              <a:rPr lang="en-US" sz="2400" dirty="0" smtClean="0"/>
              <a:t>endor prefix : </a:t>
            </a:r>
            <a:r>
              <a:rPr lang="en-US" sz="2400" dirty="0" err="1" smtClean="0"/>
              <a:t>sebutan</a:t>
            </a:r>
            <a:r>
              <a:rPr lang="en-US" sz="2400" dirty="0" smtClean="0"/>
              <a:t> </a:t>
            </a:r>
            <a:r>
              <a:rPr lang="en-US" sz="2400" dirty="0" err="1" smtClean="0"/>
              <a:t>untuk</a:t>
            </a:r>
            <a:r>
              <a:rPr lang="en-US" sz="2400" dirty="0" smtClean="0"/>
              <a:t> </a:t>
            </a:r>
            <a:r>
              <a:rPr lang="en-US" sz="2400" dirty="0" err="1" smtClean="0"/>
              <a:t>penambahan</a:t>
            </a:r>
            <a:r>
              <a:rPr lang="en-US" sz="2400" dirty="0" smtClean="0"/>
              <a:t> </a:t>
            </a:r>
            <a:r>
              <a:rPr lang="en-US" sz="2400" dirty="0" err="1" smtClean="0"/>
              <a:t>beberapa</a:t>
            </a:r>
            <a:r>
              <a:rPr lang="en-US" sz="2400" dirty="0" smtClean="0"/>
              <a:t> </a:t>
            </a:r>
            <a:r>
              <a:rPr lang="en-US" sz="2400" dirty="0" err="1" smtClean="0"/>
              <a:t>karakter</a:t>
            </a:r>
            <a:r>
              <a:rPr lang="en-US" sz="2400" dirty="0" smtClean="0"/>
              <a:t> </a:t>
            </a:r>
            <a:r>
              <a:rPr lang="en-US" sz="2400" dirty="0" err="1" smtClean="0"/>
              <a:t>khusus</a:t>
            </a:r>
            <a:r>
              <a:rPr lang="en-US" sz="2400" dirty="0" smtClean="0"/>
              <a:t> di </a:t>
            </a:r>
            <a:r>
              <a:rPr lang="en-US" sz="2400" dirty="0" err="1" smtClean="0"/>
              <a:t>awal</a:t>
            </a:r>
            <a:r>
              <a:rPr lang="en-US" sz="2400" dirty="0" smtClean="0"/>
              <a:t> </a:t>
            </a:r>
            <a:r>
              <a:rPr lang="en-US" sz="2400" dirty="0" err="1" smtClean="0"/>
              <a:t>penulisan</a:t>
            </a:r>
            <a:r>
              <a:rPr lang="en-US" sz="2400" dirty="0" smtClean="0"/>
              <a:t> property html / </a:t>
            </a:r>
            <a:r>
              <a:rPr lang="en-US" sz="2400" dirty="0" err="1" smtClean="0"/>
              <a:t>css</a:t>
            </a:r>
            <a:r>
              <a:rPr lang="en-US" sz="2400" dirty="0" smtClean="0"/>
              <a:t>, </a:t>
            </a:r>
            <a:r>
              <a:rPr lang="en-US" sz="2400" dirty="0" err="1" smtClean="0"/>
              <a:t>tujuan</a:t>
            </a:r>
            <a:r>
              <a:rPr lang="en-US" sz="2400" dirty="0" smtClean="0"/>
              <a:t> auto-</a:t>
            </a:r>
            <a:r>
              <a:rPr lang="en-US" sz="2400" dirty="0" err="1" smtClean="0"/>
              <a:t>prefixer</a:t>
            </a:r>
            <a:r>
              <a:rPr lang="en-US" sz="2400" dirty="0" smtClean="0"/>
              <a:t> </a:t>
            </a:r>
            <a:r>
              <a:rPr lang="en-US" sz="2400" dirty="0" err="1" smtClean="0"/>
              <a:t>adalah</a:t>
            </a:r>
            <a:r>
              <a:rPr lang="en-US" sz="2400" dirty="0" smtClean="0"/>
              <a:t> </a:t>
            </a:r>
            <a:r>
              <a:rPr lang="en-US" sz="2400" dirty="0" err="1" smtClean="0"/>
              <a:t>sebagai</a:t>
            </a:r>
            <a:r>
              <a:rPr lang="en-US" sz="2400" dirty="0" smtClean="0"/>
              <a:t> </a:t>
            </a:r>
            <a:r>
              <a:rPr lang="en-US" sz="2400" dirty="0" err="1" smtClean="0"/>
              <a:t>standar</a:t>
            </a:r>
            <a:r>
              <a:rPr lang="en-US" sz="2400" dirty="0" smtClean="0"/>
              <a:t> </a:t>
            </a:r>
            <a:r>
              <a:rPr lang="en-US" sz="2400" dirty="0" err="1" smtClean="0"/>
              <a:t>uji</a:t>
            </a:r>
            <a:r>
              <a:rPr lang="en-US" sz="2400" dirty="0" smtClean="0"/>
              <a:t> </a:t>
            </a:r>
            <a:r>
              <a:rPr lang="en-US" sz="2400" dirty="0" err="1" smtClean="0"/>
              <a:t>coba</a:t>
            </a:r>
            <a:r>
              <a:rPr lang="en-US" sz="2400" dirty="0" smtClean="0"/>
              <a:t> </a:t>
            </a:r>
            <a:r>
              <a:rPr lang="en-US" sz="2400" dirty="0" err="1" smtClean="0"/>
              <a:t>lintas</a:t>
            </a:r>
            <a:r>
              <a:rPr lang="en-US" sz="2400" dirty="0" smtClean="0"/>
              <a:t> browser </a:t>
            </a:r>
            <a:r>
              <a:rPr lang="en-US" sz="2400" dirty="0" err="1" smtClean="0"/>
              <a:t>untuk</a:t>
            </a:r>
            <a:r>
              <a:rPr lang="en-US" sz="2400" dirty="0" smtClean="0"/>
              <a:t> property </a:t>
            </a:r>
            <a:r>
              <a:rPr lang="en-US" sz="2400" dirty="0" err="1" smtClean="0"/>
              <a:t>css</a:t>
            </a:r>
            <a:r>
              <a:rPr lang="en-US" sz="2400" dirty="0" smtClean="0"/>
              <a:t> </a:t>
            </a:r>
            <a:r>
              <a:rPr lang="en-US" sz="2400" dirty="0" err="1" smtClean="0"/>
              <a:t>baru</a:t>
            </a:r>
            <a:endParaRPr lang="en-US" sz="2400" dirty="0" smtClean="0"/>
          </a:p>
          <a:p>
            <a:pPr marL="0" lvl="0" indent="0">
              <a:buNone/>
            </a:pPr>
            <a:r>
              <a:rPr lang="en-US" sz="2400" dirty="0"/>
              <a:t>	</a:t>
            </a:r>
            <a:br>
              <a:rPr lang="en-US" sz="2400" dirty="0"/>
            </a:br>
            <a:endParaRPr lang="en-US" sz="2400" dirty="0"/>
          </a:p>
          <a:p>
            <a:pPr marL="0" indent="0">
              <a:buNone/>
            </a:pPr>
            <a:endParaRPr lang="en-US" sz="2400" dirty="0" smtClean="0"/>
          </a:p>
          <a:p>
            <a:pPr marL="0" indent="0">
              <a:buNone/>
            </a:pPr>
            <a:r>
              <a:rPr lang="en-US" sz="2400" dirty="0" smtClean="0"/>
              <a:t>	</a:t>
            </a:r>
            <a:r>
              <a:rPr lang="en-US" sz="2400" dirty="0"/>
              <a:t>		</a:t>
            </a:r>
          </a:p>
        </p:txBody>
      </p:sp>
      <p:sp>
        <p:nvSpPr>
          <p:cNvPr id="4" name="TextBox 3"/>
          <p:cNvSpPr txBox="1"/>
          <p:nvPr/>
        </p:nvSpPr>
        <p:spPr>
          <a:xfrm>
            <a:off x="4226011" y="6623222"/>
            <a:ext cx="184731" cy="369332"/>
          </a:xfrm>
          <a:prstGeom prst="rect">
            <a:avLst/>
          </a:prstGeom>
          <a:noFill/>
        </p:spPr>
        <p:txBody>
          <a:bodyPr wrap="non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SHADOW DOM</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lang="en-US" smtClean="0"/>
              <a:t>Dengan SHADOW DOM, element mendapatkan sebuah konten baru yang berhubungan dengan element tersebut.</a:t>
            </a:r>
            <a:endParaRPr lang="en-US" smtClean="0"/>
          </a:p>
          <a:p>
            <a:pPr marL="0" indent="0" algn="just">
              <a:lnSpc>
                <a:spcPct val="100000"/>
              </a:lnSpc>
              <a:spcBef>
                <a:spcPts val="0"/>
              </a:spcBef>
              <a:buNone/>
            </a:pPr>
            <a:r>
              <a:rPr lang="en-US" smtClean="0"/>
              <a:t>konten baru tersebut kita sebut shadow root, sedangkan element yang didalamnya mengandung konten / kontent baru bisa kita sebut shadow host.</a:t>
            </a:r>
            <a:endParaRPr lang="en-US" smtClean="0"/>
          </a:p>
          <a:p>
            <a:pPr marL="0" indent="0" algn="just">
              <a:lnSpc>
                <a:spcPct val="100000"/>
              </a:lnSpc>
              <a:spcBef>
                <a:spcPts val="0"/>
              </a:spcBef>
              <a:buNone/>
            </a:pPr>
            <a:r>
              <a:rPr lang="en-US" smtClean="0"/>
              <a:t>Dengan konsep SHADOW DOM, konten dasar di dalam shadow root tidak akan dirender, melainkan konten baru yang sengaja kita buat konsep SHADOW DOM</a:t>
            </a:r>
            <a:endParaRPr lang="en-US" dirty="0">
              <a:solidFill>
                <a:srgbClr val="FF0000"/>
              </a:solidFill>
            </a:endParaRPr>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fontScale="90000" lnSpcReduction="20000"/>
          </a:bodyPr>
          <a:lstStyle/>
          <a:p>
            <a:pPr marL="0" indent="0" algn="just">
              <a:lnSpc>
                <a:spcPct val="100000"/>
              </a:lnSpc>
              <a:spcBef>
                <a:spcPts val="0"/>
              </a:spcBef>
              <a:buNone/>
            </a:pPr>
            <a:r>
              <a:rPr lang="en-US" dirty="0" smtClean="0"/>
              <a:t>1. Buat file html baru</a:t>
            </a:r>
            <a:endParaRPr lang="en-US" dirty="0" smtClean="0"/>
          </a:p>
          <a:p>
            <a:pPr marL="0" indent="0" algn="just">
              <a:lnSpc>
                <a:spcPct val="100000"/>
              </a:lnSpc>
              <a:spcBef>
                <a:spcPts val="0"/>
              </a:spcBef>
              <a:buNone/>
            </a:pPr>
            <a:r>
              <a:rPr lang="en-US" dirty="0" smtClean="0"/>
              <a:t> </a:t>
            </a:r>
            <a:endParaRPr lang="en-US" dirty="0" smtClean="0"/>
          </a:p>
          <a:p>
            <a:pPr marL="0" indent="0" algn="just">
              <a:lnSpc>
                <a:spcPct val="100000"/>
              </a:lnSpc>
              <a:spcBef>
                <a:spcPts val="0"/>
              </a:spcBef>
              <a:buNone/>
            </a:pPr>
            <a:r>
              <a:rPr lang="x-none" altLang="en-US" dirty="0" smtClean="0"/>
              <a:t>	</a:t>
            </a:r>
            <a:r>
              <a:rPr lang="en-US" sz="2400" dirty="0" smtClean="0">
                <a:solidFill>
                  <a:schemeClr val="accent1"/>
                </a:solidFill>
              </a:rPr>
              <a:t>&lt;!DOCTYPE html&gt;</a:t>
            </a:r>
            <a:endParaRPr lang="en-US" sz="2400" dirty="0" smtClean="0">
              <a:solidFill>
                <a:schemeClr val="accent1"/>
              </a:solidFill>
            </a:endParaRPr>
          </a:p>
          <a:p>
            <a:pPr marL="1371600" lvl="3" indent="0" algn="just">
              <a:lnSpc>
                <a:spcPct val="100000"/>
              </a:lnSpc>
              <a:spcBef>
                <a:spcPts val="0"/>
              </a:spcBef>
              <a:buNone/>
            </a:pPr>
            <a:r>
              <a:rPr lang="en-US" sz="2400" dirty="0" smtClean="0">
                <a:solidFill>
                  <a:schemeClr val="accent1"/>
                </a:solidFill>
              </a:rPr>
              <a:t>&lt;head&gt;</a:t>
            </a:r>
            <a:endParaRPr lang="en-US" sz="2400" dirty="0" smtClean="0">
              <a:solidFill>
                <a:schemeClr val="accent1"/>
              </a:solidFill>
            </a:endParaRPr>
          </a:p>
          <a:p>
            <a:pPr marL="1828800" lvl="4" indent="0" algn="just">
              <a:lnSpc>
                <a:spcPct val="100000"/>
              </a:lnSpc>
              <a:spcBef>
                <a:spcPts val="0"/>
              </a:spcBef>
              <a:buNone/>
            </a:pPr>
            <a:r>
              <a:rPr lang="en-US" sz="2400" dirty="0" smtClean="0">
                <a:solidFill>
                  <a:schemeClr val="accent1"/>
                </a:solidFill>
              </a:rPr>
              <a:t>&lt;title&gt;SHADOW DOM&lt;/title&gt;</a:t>
            </a:r>
            <a:endParaRPr lang="en-US" sz="2400" dirty="0" smtClean="0">
              <a:solidFill>
                <a:schemeClr val="accent1"/>
              </a:solidFill>
            </a:endParaRPr>
          </a:p>
          <a:p>
            <a:pPr marL="1828800" lvl="4" indent="0" algn="just">
              <a:lnSpc>
                <a:spcPct val="100000"/>
              </a:lnSpc>
              <a:spcBef>
                <a:spcPts val="0"/>
              </a:spcBef>
              <a:buNone/>
            </a:pPr>
            <a:r>
              <a:rPr lang="en-US" sz="2400" dirty="0" smtClean="0">
                <a:solidFill>
                  <a:schemeClr val="accent1"/>
                </a:solidFill>
              </a:rPr>
              <a:t>&lt;meta name=”viewport” content=”width=device-width, initial-scale=1”&gt;</a:t>
            </a:r>
            <a:endParaRPr lang="en-US" sz="2400" dirty="0" smtClean="0">
              <a:solidFill>
                <a:schemeClr val="accent1"/>
              </a:solidFill>
            </a:endParaRPr>
          </a:p>
          <a:p>
            <a:pPr marL="1828800" lvl="4" indent="0" algn="just">
              <a:lnSpc>
                <a:spcPct val="100000"/>
              </a:lnSpc>
              <a:spcBef>
                <a:spcPts val="0"/>
              </a:spcBef>
              <a:buNone/>
            </a:pPr>
            <a:r>
              <a:rPr lang="en-US" sz="2400" dirty="0" smtClean="0">
                <a:solidFill>
                  <a:schemeClr val="accent1"/>
                </a:solidFill>
              </a:rPr>
              <a:t>&lt;link href=”./css/***.css” rel=”stylesheet”&gt;</a:t>
            </a:r>
            <a:endParaRPr lang="en-US" sz="2400" dirty="0" smtClean="0">
              <a:solidFill>
                <a:schemeClr val="accent1"/>
              </a:solidFill>
            </a:endParaRPr>
          </a:p>
          <a:p>
            <a:pPr marL="1828800" lvl="4" indent="0" algn="just">
              <a:lnSpc>
                <a:spcPct val="100000"/>
              </a:lnSpc>
              <a:spcBef>
                <a:spcPts val="0"/>
              </a:spcBef>
              <a:buNone/>
            </a:pPr>
            <a:r>
              <a:rPr lang="en-US" sz="2400" dirty="0" smtClean="0">
                <a:solidFill>
                  <a:schemeClr val="accent1"/>
                </a:solidFill>
              </a:rPr>
              <a:t>&lt;script src=”./app/webcomponents-lite.js”&gt;&lt;/script&gt;</a:t>
            </a:r>
            <a:endParaRPr lang="en-US" sz="2400" dirty="0" smtClean="0">
              <a:solidFill>
                <a:schemeClr val="accent1"/>
              </a:solidFill>
            </a:endParaRPr>
          </a:p>
          <a:p>
            <a:pPr marL="1371600" lvl="3" indent="0" algn="just">
              <a:lnSpc>
                <a:spcPct val="100000"/>
              </a:lnSpc>
              <a:spcBef>
                <a:spcPts val="0"/>
              </a:spcBef>
              <a:buNone/>
            </a:pPr>
            <a:r>
              <a:rPr lang="en-US" sz="2400" dirty="0" smtClean="0">
                <a:solidFill>
                  <a:schemeClr val="accent1"/>
                </a:solidFill>
              </a:rPr>
              <a:t>&lt;/head&gt;</a:t>
            </a:r>
            <a:endParaRPr lang="en-US" sz="2400" dirty="0" smtClean="0">
              <a:solidFill>
                <a:schemeClr val="accent1"/>
              </a:solidFill>
            </a:endParaRPr>
          </a:p>
          <a:p>
            <a:pPr marL="1371600" lvl="3" indent="0" algn="just">
              <a:lnSpc>
                <a:spcPct val="100000"/>
              </a:lnSpc>
              <a:spcBef>
                <a:spcPts val="0"/>
              </a:spcBef>
              <a:buNone/>
            </a:pPr>
            <a:r>
              <a:rPr lang="en-US" sz="2400" dirty="0" smtClean="0">
                <a:solidFill>
                  <a:schemeClr val="accent1"/>
                </a:solidFill>
              </a:rPr>
              <a:t>&lt;body&gt;</a:t>
            </a:r>
            <a:endParaRPr lang="en-US" sz="2400" dirty="0" smtClean="0">
              <a:solidFill>
                <a:schemeClr val="accent1"/>
              </a:solidFill>
            </a:endParaRPr>
          </a:p>
          <a:p>
            <a:pPr marL="1371600" lvl="3" indent="0" algn="just">
              <a:lnSpc>
                <a:spcPct val="100000"/>
              </a:lnSpc>
              <a:spcBef>
                <a:spcPts val="0"/>
              </a:spcBef>
              <a:buNone/>
            </a:pPr>
            <a:endParaRPr lang="en-US" sz="2400" dirty="0" smtClean="0">
              <a:solidFill>
                <a:schemeClr val="accent1"/>
              </a:solidFill>
            </a:endParaRPr>
          </a:p>
          <a:p>
            <a:pPr marL="1371600" lvl="3" indent="0" algn="just">
              <a:lnSpc>
                <a:spcPct val="100000"/>
              </a:lnSpc>
              <a:spcBef>
                <a:spcPts val="0"/>
              </a:spcBef>
              <a:buNone/>
            </a:pPr>
            <a:r>
              <a:rPr lang="en-US" sz="2400" dirty="0" smtClean="0">
                <a:solidFill>
                  <a:schemeClr val="accent1"/>
                </a:solidFill>
              </a:rPr>
              <a:t>&lt;/body&gt;</a:t>
            </a:r>
            <a:endParaRPr lang="en-US" sz="2400" dirty="0" smtClean="0">
              <a:solidFill>
                <a:schemeClr val="accent1"/>
              </a:solidFill>
            </a:endParaRPr>
          </a:p>
          <a:p>
            <a:pPr marL="914400" lvl="2" indent="0" algn="just">
              <a:lnSpc>
                <a:spcPct val="100000"/>
              </a:lnSpc>
              <a:spcBef>
                <a:spcPts val="0"/>
              </a:spcBef>
              <a:buNone/>
            </a:pPr>
            <a:r>
              <a:rPr lang="en-US" sz="2400" dirty="0" smtClean="0">
                <a:solidFill>
                  <a:schemeClr val="accent1"/>
                </a:solidFill>
              </a:rPr>
              <a:t>&lt;/html&gt;</a:t>
            </a:r>
            <a:endParaRPr lang="en-US" sz="2400"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lang="en-US" sz="2400" dirty="0" smtClean="0"/>
              <a:t>2.Tambahkan tag element baru </a:t>
            </a:r>
            <a:r>
              <a:rPr lang="x-none" altLang="en-US" sz="2400" dirty="0" smtClean="0"/>
              <a:t>pada body</a:t>
            </a:r>
            <a:endParaRPr lang="x-none" altLang="en-US" sz="2400" dirty="0" smtClean="0"/>
          </a:p>
          <a:p>
            <a:pPr marL="0" indent="0" algn="just">
              <a:lnSpc>
                <a:spcPct val="100000"/>
              </a:lnSpc>
              <a:spcBef>
                <a:spcPts val="0"/>
              </a:spcBef>
              <a:buNone/>
            </a:pPr>
            <a:endParaRPr lang="en-US" sz="2400" dirty="0" smtClean="0"/>
          </a:p>
          <a:p>
            <a:pPr marL="0" indent="0" algn="just">
              <a:lnSpc>
                <a:spcPct val="100000"/>
              </a:lnSpc>
              <a:spcBef>
                <a:spcPts val="0"/>
              </a:spcBef>
              <a:buNone/>
            </a:pPr>
            <a:r>
              <a:rPr lang="x-none" altLang="en-US" sz="2400" dirty="0" smtClean="0"/>
              <a:t>	</a:t>
            </a:r>
            <a:r>
              <a:rPr lang="en-US" sz="2400" dirty="0" smtClean="0">
                <a:solidFill>
                  <a:schemeClr val="accent1"/>
                </a:solidFill>
              </a:rPr>
              <a:t>&lt;p&gt;hi, saya tag html biasa&lt;/p&gt;</a:t>
            </a:r>
            <a:endParaRPr lang="en-US" sz="2400" dirty="0" smtClean="0">
              <a:solidFill>
                <a:schemeClr val="accent1"/>
              </a:solidFill>
            </a:endParaRPr>
          </a:p>
          <a:p>
            <a:pPr marL="0" indent="0">
              <a:buNone/>
            </a:pPr>
            <a:endParaRPr lang="en-US" sz="2400" dirty="0" smtClean="0">
              <a:solidFill>
                <a:schemeClr val="accent1"/>
              </a:solidFill>
            </a:endParaRPr>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sz="2400" dirty="0" smtClean="0"/>
              <a:t>3.  Aktifasi SHADOW DOM untuk elemen “p”</a:t>
            </a:r>
            <a:endParaRPr sz="2400" dirty="0" smtClean="0"/>
          </a:p>
          <a:p>
            <a:pPr marL="0" indent="0" algn="just">
              <a:lnSpc>
                <a:spcPct val="100000"/>
              </a:lnSpc>
              <a:spcBef>
                <a:spcPts val="0"/>
              </a:spcBef>
              <a:buNone/>
            </a:pPr>
            <a:endParaRPr sz="2400" dirty="0" smtClean="0"/>
          </a:p>
          <a:p>
            <a:pPr marL="914400" lvl="2" indent="0" algn="just">
              <a:lnSpc>
                <a:spcPct val="100000"/>
              </a:lnSpc>
              <a:spcBef>
                <a:spcPts val="0"/>
              </a:spcBef>
              <a:buNone/>
            </a:pPr>
            <a:r>
              <a:rPr dirty="0" smtClean="0">
                <a:solidFill>
                  <a:schemeClr val="accent1"/>
                </a:solidFill>
              </a:rPr>
              <a:t>var host = document.querySelector(‘p’);</a:t>
            </a:r>
            <a:endParaRPr dirty="0" smtClean="0">
              <a:solidFill>
                <a:schemeClr val="accent1"/>
              </a:solidFill>
            </a:endParaRPr>
          </a:p>
          <a:p>
            <a:pPr marL="914400" lvl="2" indent="0" algn="just">
              <a:lnSpc>
                <a:spcPct val="100000"/>
              </a:lnSpc>
              <a:spcBef>
                <a:spcPts val="0"/>
              </a:spcBef>
              <a:buNone/>
            </a:pPr>
            <a:r>
              <a:rPr dirty="0" smtClean="0">
                <a:solidFill>
                  <a:schemeClr val="accent1"/>
                </a:solidFill>
              </a:rPr>
              <a:t>var root = host.createShadowRoot();</a:t>
            </a:r>
            <a:endParaRPr dirty="0" smtClean="0">
              <a:solidFill>
                <a:schemeClr val="accent1"/>
              </a:solidFill>
            </a:endParaRPr>
          </a:p>
          <a:p>
            <a:pPr marL="914400" lvl="2" indent="0" algn="just">
              <a:lnSpc>
                <a:spcPct val="100000"/>
              </a:lnSpc>
              <a:spcBef>
                <a:spcPts val="0"/>
              </a:spcBef>
              <a:buNone/>
            </a:pPr>
            <a:r>
              <a:rPr dirty="0" smtClean="0">
                <a:solidFill>
                  <a:schemeClr val="accent1"/>
                </a:solidFill>
              </a:rPr>
              <a:t>root.textContent = ‘bohong, saya adalah tag html dengan shadow dom’;</a:t>
            </a:r>
            <a:endParaRPr dirty="0" smtClean="0">
              <a:solidFill>
                <a:schemeClr val="accent1"/>
              </a:solidFill>
            </a:endParaRPr>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sz="2400" dirty="0" smtClean="0"/>
              <a:t>4.  Apa yang tertulis pada halaman website anda ?? Ternyata browser  </a:t>
            </a:r>
            <a:endParaRPr sz="2400" dirty="0" smtClean="0"/>
          </a:p>
          <a:p>
            <a:pPr marL="0" indent="0" algn="just">
              <a:lnSpc>
                <a:spcPct val="100000"/>
              </a:lnSpc>
              <a:spcBef>
                <a:spcPts val="0"/>
              </a:spcBef>
              <a:buNone/>
            </a:pPr>
            <a:r>
              <a:rPr sz="2400" dirty="0" smtClean="0"/>
              <a:t>     merender kaliman “bohong, saya adalah tag html dengan shadow dom” </a:t>
            </a:r>
            <a:endParaRPr sz="2400" dirty="0" smtClean="0"/>
          </a:p>
          <a:p>
            <a:pPr marL="0" indent="0" algn="just">
              <a:lnSpc>
                <a:spcPct val="100000"/>
              </a:lnSpc>
              <a:spcBef>
                <a:spcPts val="0"/>
              </a:spcBef>
              <a:buNone/>
            </a:pPr>
            <a:r>
              <a:rPr sz="2400" dirty="0" smtClean="0"/>
              <a:t>     dibandingkan kalimat dasar tag p “hi, saya tag html biasa”</a:t>
            </a:r>
            <a:endParaRPr sz="2400" dirty="0" smtClean="0"/>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solidFill>
                  <a:schemeClr val="accent2"/>
                </a:solidFill>
              </a:rPr>
              <a:t>SIMPLE WORKSHOP</a:t>
            </a:r>
            <a:endParaRPr lang="x-none" altLang="en-US" dirty="0">
              <a:solidFill>
                <a:schemeClr val="accent2"/>
              </a:solidFill>
            </a:endParaRPr>
          </a:p>
        </p:txBody>
      </p:sp>
      <p:sp>
        <p:nvSpPr>
          <p:cNvPr id="3" name="Content Placeholder 2"/>
          <p:cNvSpPr>
            <a:spLocks noGrp="1"/>
          </p:cNvSpPr>
          <p:nvPr>
            <p:ph idx="1"/>
          </p:nvPr>
        </p:nvSpPr>
        <p:spPr/>
        <p:txBody>
          <a:bodyPr>
            <a:normAutofit/>
          </a:bodyPr>
          <a:lstStyle/>
          <a:p>
            <a:pPr marL="0" indent="0" algn="just">
              <a:lnSpc>
                <a:spcPct val="100000"/>
              </a:lnSpc>
              <a:spcBef>
                <a:spcPts val="0"/>
              </a:spcBef>
              <a:buNone/>
            </a:pPr>
            <a:r>
              <a:rPr sz="2400" dirty="0" smtClean="0"/>
              <a:t>Tidak hanya mengganti konten di dalam element, jika dalam javascript textContent kita letakkan sebuah perintah / logic, maka kita bisa menggunakan SHADOW HOST sebagai sebuah widget interaktif </a:t>
            </a:r>
            <a:endParaRPr sz="2400" dirty="0" smtClean="0"/>
          </a:p>
          <a:p>
            <a:pPr marL="0" indent="0" algn="just">
              <a:lnSpc>
                <a:spcPct val="100000"/>
              </a:lnSpc>
              <a:spcBef>
                <a:spcPts val="0"/>
              </a:spcBef>
              <a:buNone/>
            </a:pPr>
            <a:endParaRPr sz="2400" dirty="0" smtClean="0"/>
          </a:p>
          <a:p>
            <a:pPr marL="0" indent="0" algn="just">
              <a:lnSpc>
                <a:spcPct val="100000"/>
              </a:lnSpc>
              <a:spcBef>
                <a:spcPts val="0"/>
              </a:spcBef>
              <a:buNone/>
            </a:pPr>
            <a:r>
              <a:rPr sz="2400" dirty="0" smtClean="0"/>
              <a:t>Contoh </a:t>
            </a:r>
            <a:r>
              <a:rPr lang="x-none" sz="2400" dirty="0" smtClean="0"/>
              <a:t>widget</a:t>
            </a:r>
            <a:r>
              <a:rPr sz="2400" dirty="0" smtClean="0"/>
              <a:t>:</a:t>
            </a:r>
            <a:endParaRPr sz="2400" dirty="0" smtClean="0"/>
          </a:p>
          <a:p>
            <a:pPr marL="0" indent="0">
              <a:buNone/>
            </a:pPr>
            <a:endParaRPr lang="en-US" dirty="0"/>
          </a:p>
          <a:p>
            <a:pPr marL="0" indent="0" algn="just">
              <a:lnSpc>
                <a:spcPct val="100000"/>
              </a:lnSpc>
              <a:spcBef>
                <a:spcPts val="0"/>
              </a:spcBef>
              <a:buNone/>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8835</Words>
  <Application>Kingsoft Office WPP</Application>
  <PresentationFormat>Widescreen</PresentationFormat>
  <Paragraphs>408</Paragraphs>
  <Slides>38</Slides>
  <Notes>16</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Theme</vt:lpstr>
      <vt:lpstr>ONGIS SCHOOL FRONTEND DEV</vt:lpstr>
      <vt:lpstr>SESI</vt:lpstr>
      <vt:lpstr>SESI 2 : CUSTOM ELEMENTS</vt:lpstr>
      <vt:lpstr>CUSTOM ELEMENTS</vt:lpstr>
      <vt:lpstr>CUSTOM ELEMENTS</vt:lpstr>
      <vt:lpstr>SIMPLE WORKSHOP</vt:lpstr>
      <vt:lpstr>SIMPLE WORKSHOP</vt:lpstr>
      <vt:lpstr>SIMPLE WORKSHOP</vt:lpstr>
      <vt:lpstr>SIMPLE WORKSHOP</vt:lpstr>
      <vt:lpstr>SIMPLE WORKSHOP</vt:lpstr>
      <vt:lpstr>SIMPLE WORKSHOP</vt:lpstr>
      <vt:lpstr>SIMPLE WORKSHOP</vt:lpstr>
      <vt:lpstr>SIMPLE WORKSHOP</vt:lpstr>
      <vt:lpstr>SIMPLE WORKSHOP</vt:lpstr>
      <vt:lpstr>SIMPLE WORKSHOP</vt:lpstr>
      <vt:lpstr>SESI 3 &amp; 4 : SHADOW DOM</vt:lpstr>
      <vt:lpstr>SHADOW DOM</vt:lpstr>
      <vt:lpstr>SIMPLE WORKSHOP</vt:lpstr>
      <vt:lpstr>SIMPLE WORKSHOP</vt:lpstr>
      <vt:lpstr>SIMPLE WORKSHOP</vt:lpstr>
      <vt:lpstr>SIMPLE WORKSHOP</vt:lpstr>
      <vt:lpstr>SIMPLE WORKSHOP</vt:lpstr>
      <vt:lpstr>SIMPLE WORKSHOP</vt:lpstr>
      <vt:lpstr>SIMPLE WORKSHOP</vt:lpstr>
      <vt:lpstr>SESI 3 &amp; 4 : HTML IMPORT</vt:lpstr>
      <vt:lpstr>SHADOW DOM</vt:lpstr>
      <vt:lpstr>SIMPLE WORKSHOP</vt:lpstr>
      <vt:lpstr>SIMPLE WORKSHOP</vt:lpstr>
      <vt:lpstr>SIMPLE WORKSHOP</vt:lpstr>
      <vt:lpstr>SIMPLE WORKSHOP</vt:lpstr>
      <vt:lpstr>SIMPLE WORKSHOP</vt:lpstr>
      <vt:lpstr>SIMPLE WORKSHOP</vt:lpstr>
      <vt:lpstr>SIMPLE WORKSHOP</vt:lpstr>
      <vt:lpstr>SIMPLE WORKSHOP</vt:lpstr>
      <vt:lpstr>SIMPLE WORKSHOP</vt:lpstr>
      <vt:lpstr>NEXT ???  SHADOW DOM</vt:lpstr>
      <vt:lpstr>CREDIT:</vt:lpstr>
      <vt:lpstr>GLOSARIUM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ONGIS SCHOOL FRONTEND DEV</dc:title>
  <dc:creator>Microsoft Office User</dc:creator>
  <cp:lastModifiedBy>mifan</cp:lastModifiedBy>
  <cp:revision>35</cp:revision>
  <dcterms:created xsi:type="dcterms:W3CDTF">2017-06-13T06:10:56Z</dcterms:created>
  <dcterms:modified xsi:type="dcterms:W3CDTF">2017-06-13T06:10:56Z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