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92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A87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120" y="124809"/>
            <a:ext cx="75535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«Казанский национальный исследовательский технический университет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им. А.Н. Туполева – КАИ»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Институт компьютерных технологий и защиты информации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Отделение СПО ИКТЗИ (Колледж информационных технологий)</a:t>
            </a:r>
          </a:p>
          <a:p>
            <a:pPr algn="ctr"/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120" y="1703161"/>
            <a:ext cx="7553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Дипломный проект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ru-RU" sz="1400" dirty="0">
              <a:solidFill>
                <a:schemeClr val="bg1"/>
              </a:solidFill>
            </a:endParaRPr>
          </a:p>
          <a:p>
            <a:pPr algn="ctr"/>
            <a:r>
              <a:rPr lang="ru-RU" sz="1400" dirty="0">
                <a:solidFill>
                  <a:schemeClr val="bg1"/>
                </a:solidFill>
              </a:rPr>
              <a:t>на тему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ru-RU" sz="1400" dirty="0"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Разработка интернет-магазина с интеграцией платёжной системы, реферальной программы и </a:t>
            </a:r>
            <a:r>
              <a:rPr lang="en-US" sz="1400" dirty="0"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API CRM </a:t>
            </a:r>
            <a:r>
              <a:rPr lang="ru-RU" sz="1400" dirty="0"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для бренда </a:t>
            </a:r>
            <a:r>
              <a:rPr lang="en-US" sz="1400" dirty="0"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Alesandro Vitorio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1094" y="3458308"/>
            <a:ext cx="26336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Выполнил: </a:t>
            </a:r>
            <a:r>
              <a:rPr lang="ru-RU" sz="1400" dirty="0" err="1">
                <a:solidFill>
                  <a:schemeClr val="bg1"/>
                </a:solidFill>
              </a:rPr>
              <a:t>Наякшин</a:t>
            </a:r>
            <a:r>
              <a:rPr lang="ru-RU" sz="1400" dirty="0">
                <a:solidFill>
                  <a:schemeClr val="bg1"/>
                </a:solidFill>
              </a:rPr>
              <a:t> А.В.</a:t>
            </a:r>
          </a:p>
          <a:p>
            <a:r>
              <a:rPr lang="ru-RU" sz="1400" dirty="0">
                <a:solidFill>
                  <a:schemeClr val="bg1"/>
                </a:solidFill>
              </a:rPr>
              <a:t>студент группы 4437</a:t>
            </a:r>
          </a:p>
          <a:p>
            <a:r>
              <a:rPr lang="ru-RU" sz="1400" dirty="0">
                <a:solidFill>
                  <a:schemeClr val="bg1"/>
                </a:solidFill>
              </a:rPr>
              <a:t>Научный руководитель</a:t>
            </a:r>
          </a:p>
          <a:p>
            <a:r>
              <a:rPr lang="ru-RU" sz="1400" dirty="0">
                <a:solidFill>
                  <a:schemeClr val="bg1"/>
                </a:solidFill>
              </a:rPr>
              <a:t>Муртазина М.Е., преподаватель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9436" y="4703054"/>
            <a:ext cx="111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Казань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8A87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37925" y="1935675"/>
            <a:ext cx="4068147" cy="2188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Спасибо за внимание. Готов ответить на вопросы и обсудить перспективы дальнейшего развития интернет-магазина и расширения функционала проекта.</a:t>
            </a:r>
            <a:endParaRPr lang="en-US" sz="1800" dirty="0"/>
          </a:p>
        </p:txBody>
      </p:sp>
      <p:sp>
        <p:nvSpPr>
          <p:cNvPr id="4" name="Text 1"/>
          <p:cNvSpPr txBox="1"/>
          <p:nvPr/>
        </p:nvSpPr>
        <p:spPr>
          <a:xfrm>
            <a:off x="610412" y="586555"/>
            <a:ext cx="8108302" cy="710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Благодарность и готовность к диалогу</a:t>
            </a:r>
            <a:endParaRPr lang="en-US" sz="1400" dirty="0"/>
          </a:p>
        </p:txBody>
      </p:sp>
      <p:sp>
        <p:nvSpPr>
          <p:cNvPr id="5" name="Text 2"/>
          <p:cNvSpPr txBox="1"/>
          <p:nvPr/>
        </p:nvSpPr>
        <p:spPr>
          <a:xfrm>
            <a:off x="8630400" y="4791400"/>
            <a:ext cx="589800" cy="37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00" y="437301"/>
            <a:ext cx="4462800" cy="4275397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337925" y="1748790"/>
            <a:ext cx="4133461" cy="230989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Создать современный интернет-магазин для бренда Alesandro Vitorio с интеграцией платёжной системы, реферальной программы и API. Включить клиентскую и серверную части, админ-панель и необходимые сервисы.</a:t>
            </a:r>
            <a:endParaRPr lang="en-US" sz="1800" dirty="0"/>
          </a:p>
        </p:txBody>
      </p:sp>
      <p:sp>
        <p:nvSpPr>
          <p:cNvPr id="6" name="Text 1"/>
          <p:cNvSpPr txBox="1"/>
          <p:nvPr/>
        </p:nvSpPr>
        <p:spPr>
          <a:xfrm>
            <a:off x="573089" y="581201"/>
            <a:ext cx="3900196" cy="5611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Цель и задачи проектирования интернет-магазина</a:t>
            </a:r>
            <a:endParaRPr lang="en-US" sz="1400" dirty="0"/>
          </a:p>
        </p:txBody>
      </p:sp>
      <p:sp>
        <p:nvSpPr>
          <p:cNvPr id="7" name="Text 2"/>
          <p:cNvSpPr txBox="1"/>
          <p:nvPr/>
        </p:nvSpPr>
        <p:spPr>
          <a:xfrm>
            <a:off x="8630400" y="4791400"/>
            <a:ext cx="589800" cy="37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0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567325" y="1416525"/>
            <a:ext cx="3890865" cy="11689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Современный рост электронной коммерции требует инновационных кастомных решений с </a:t>
            </a:r>
            <a:r>
              <a:rPr lang="en-US" sz="1400" dirty="0" err="1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интеграцией</a:t>
            </a:r>
            <a:r>
              <a:rPr lang="en-US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400" dirty="0" err="1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современных</a:t>
            </a:r>
            <a:r>
              <a:rPr lang="en-US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платёжных систем для увеличения эффективности бизнеса.</a:t>
            </a:r>
            <a:endParaRPr lang="en-US" sz="1400" dirty="0"/>
          </a:p>
        </p:txBody>
      </p:sp>
      <p:sp>
        <p:nvSpPr>
          <p:cNvPr id="4" name="Text 1"/>
          <p:cNvSpPr txBox="1"/>
          <p:nvPr/>
        </p:nvSpPr>
        <p:spPr>
          <a:xfrm>
            <a:off x="4838050" y="1416525"/>
            <a:ext cx="3890865" cy="1159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Малые бренды, такие как Alesandro Vitorio, нуждаются в автоматизации и оптимизации процессов для улучшения клиентского опыта и упрощения управления.</a:t>
            </a:r>
            <a:endParaRPr lang="en-US" sz="1400" dirty="0"/>
          </a:p>
        </p:txBody>
      </p:sp>
      <p:sp>
        <p:nvSpPr>
          <p:cNvPr id="5" name="Text 2"/>
          <p:cNvSpPr txBox="1"/>
          <p:nvPr/>
        </p:nvSpPr>
        <p:spPr>
          <a:xfrm>
            <a:off x="567325" y="3318725"/>
            <a:ext cx="3890865" cy="1215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Разработка индивидуального интернет-магазина помогает повысить конкурентоспособность и адаптировать функционал под конкретные требования бренда.</a:t>
            </a:r>
            <a:endParaRPr lang="en-US" sz="1400" dirty="0"/>
          </a:p>
        </p:txBody>
      </p:sp>
      <p:sp>
        <p:nvSpPr>
          <p:cNvPr id="6" name="Text 3"/>
          <p:cNvSpPr txBox="1"/>
          <p:nvPr/>
        </p:nvSpPr>
        <p:spPr>
          <a:xfrm>
            <a:off x="610412" y="581627"/>
            <a:ext cx="8126963" cy="38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Актуальность проекта</a:t>
            </a:r>
            <a:endParaRPr lang="en-US" sz="1400" dirty="0"/>
          </a:p>
        </p:txBody>
      </p:sp>
      <p:sp>
        <p:nvSpPr>
          <p:cNvPr id="7" name="Text 4"/>
          <p:cNvSpPr txBox="1"/>
          <p:nvPr/>
        </p:nvSpPr>
        <p:spPr>
          <a:xfrm>
            <a:off x="8630400" y="4791400"/>
            <a:ext cx="589800" cy="37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0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631600" y="1604037"/>
            <a:ext cx="3610947" cy="860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3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Thesus предлагает устойчивые платформы для продаж, но недостаточно гибок для специфических бизнес-процессов малого бренда Alesandro Vitorio.</a:t>
            </a:r>
            <a:endParaRPr lang="en-US" sz="1300" dirty="0"/>
          </a:p>
        </p:txBody>
      </p:sp>
      <p:sp>
        <p:nvSpPr>
          <p:cNvPr id="4" name="Text 1"/>
          <p:cNvSpPr txBox="1"/>
          <p:nvPr/>
        </p:nvSpPr>
        <p:spPr>
          <a:xfrm>
            <a:off x="4902050" y="1604037"/>
            <a:ext cx="3610947" cy="8510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3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Allbirds фокусируется на удобстве и минимализме интерфейса, но ограничен в расширении функционала и глубоких интеграциях.</a:t>
            </a:r>
            <a:endParaRPr lang="en-US" sz="1300" dirty="0"/>
          </a:p>
        </p:txBody>
      </p:sp>
      <p:sp>
        <p:nvSpPr>
          <p:cNvPr id="5" name="Text 2"/>
          <p:cNvSpPr txBox="1"/>
          <p:nvPr/>
        </p:nvSpPr>
        <p:spPr>
          <a:xfrm>
            <a:off x="631600" y="3579988"/>
            <a:ext cx="3610947" cy="879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3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WooCommerce и Shopify универсальны и популярны, однако они предоставляют решения стандартного типа, что не удовлетворяет уникальные запросы клиента.</a:t>
            </a:r>
            <a:endParaRPr lang="en-US" sz="1300" dirty="0"/>
          </a:p>
        </p:txBody>
      </p:sp>
      <p:sp>
        <p:nvSpPr>
          <p:cNvPr id="6" name="Text 3"/>
          <p:cNvSpPr txBox="1"/>
          <p:nvPr/>
        </p:nvSpPr>
        <p:spPr>
          <a:xfrm>
            <a:off x="4902050" y="3579988"/>
            <a:ext cx="3610947" cy="860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3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Индивидуальная разработка необходима для обеспечения полного соответствия брендовым требованиям и технической специфике бизнеса.</a:t>
            </a:r>
            <a:endParaRPr lang="en-US" sz="1300" dirty="0"/>
          </a:p>
        </p:txBody>
      </p:sp>
      <p:sp>
        <p:nvSpPr>
          <p:cNvPr id="7" name="Text 4"/>
          <p:cNvSpPr txBox="1"/>
          <p:nvPr/>
        </p:nvSpPr>
        <p:spPr>
          <a:xfrm>
            <a:off x="610412" y="588306"/>
            <a:ext cx="8108302" cy="299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Анализ аналогов</a:t>
            </a:r>
            <a:endParaRPr lang="en-US" sz="1400" dirty="0"/>
          </a:p>
        </p:txBody>
      </p:sp>
      <p:sp>
        <p:nvSpPr>
          <p:cNvPr id="8" name="Text 5"/>
          <p:cNvSpPr txBox="1"/>
          <p:nvPr/>
        </p:nvSpPr>
        <p:spPr>
          <a:xfrm>
            <a:off x="8630400" y="4791400"/>
            <a:ext cx="589800" cy="37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0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" y="3166851"/>
            <a:ext cx="8337300" cy="201104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359075" y="1176425"/>
            <a:ext cx="4161453" cy="153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8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Технологический стек
</a:t>
            </a:r>
            <a:r>
              <a:rPr lang="en-US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Фронтенд реализован на React с использованием сборщика Vite для быстрого запуска и обновления интерфейса. Сервер построен на Node.js с Express, база данных PostgreSQL обеспечивает надёжное хранение.</a:t>
            </a:r>
            <a:endParaRPr lang="en-US" sz="1800" dirty="0"/>
          </a:p>
        </p:txBody>
      </p:sp>
      <p:sp>
        <p:nvSpPr>
          <p:cNvPr id="6" name="Text 1"/>
          <p:cNvSpPr txBox="1"/>
          <p:nvPr/>
        </p:nvSpPr>
        <p:spPr>
          <a:xfrm>
            <a:off x="4632350" y="1176425"/>
            <a:ext cx="4124131" cy="153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8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Интеграции и коммуникации
</a:t>
            </a:r>
            <a:r>
              <a:rPr lang="en-US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Интеграция с платёжной системой SberPay обеспечивает удобные и безопасные транзакции. </a:t>
            </a:r>
            <a:r>
              <a:rPr lang="ru-RU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</a:t>
            </a:r>
            <a:r>
              <a:rPr lang="en-US" sz="1400" dirty="0" err="1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ля</a:t>
            </a:r>
            <a:r>
              <a:rPr lang="en-US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синхронизации данных, дополняется интеграцией с Excel</a:t>
            </a:r>
            <a:r>
              <a:rPr lang="ru-RU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4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 Email для широкой автоматизации.</a:t>
            </a:r>
            <a:endParaRPr lang="en-US" sz="1800" dirty="0"/>
          </a:p>
        </p:txBody>
      </p:sp>
      <p:sp>
        <p:nvSpPr>
          <p:cNvPr id="7" name="Text 2"/>
          <p:cNvSpPr txBox="1"/>
          <p:nvPr/>
        </p:nvSpPr>
        <p:spPr>
          <a:xfrm>
            <a:off x="621212" y="575137"/>
            <a:ext cx="8117633" cy="3927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Архитектура системы</a:t>
            </a:r>
            <a:endParaRPr lang="en-US" sz="1400" dirty="0"/>
          </a:p>
        </p:txBody>
      </p:sp>
      <p:sp>
        <p:nvSpPr>
          <p:cNvPr id="8" name="Text 3"/>
          <p:cNvSpPr txBox="1"/>
          <p:nvPr/>
        </p:nvSpPr>
        <p:spPr>
          <a:xfrm>
            <a:off x="8630400" y="4791400"/>
            <a:ext cx="589800" cy="37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0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A87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5" y="1197676"/>
            <a:ext cx="8346600" cy="1646497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337925" y="3104426"/>
            <a:ext cx="4058816" cy="1627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Пользователи могут регистрироваться и авторизовываться, просматривать товары с возможностью фильтрации, оформлять заказы через удобную корзину, что улучшает клиентский опыт и упрощает покупки.</a:t>
            </a:r>
            <a:endParaRPr lang="en-US" sz="1600" dirty="0"/>
          </a:p>
        </p:txBody>
      </p:sp>
      <p:sp>
        <p:nvSpPr>
          <p:cNvPr id="6" name="Text 1"/>
          <p:cNvSpPr txBox="1"/>
          <p:nvPr/>
        </p:nvSpPr>
        <p:spPr>
          <a:xfrm>
            <a:off x="4623050" y="3104426"/>
            <a:ext cx="4124131" cy="16178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Администраторы управляют товарным каталогом, заказами и пользователями через админ-панель. Для анализа бизнес-показателей предусмотрена генерация отчётов в формате Excel, облегчающая принятие решений.</a:t>
            </a:r>
            <a:endParaRPr lang="en-US" sz="1600" dirty="0"/>
          </a:p>
        </p:txBody>
      </p:sp>
      <p:sp>
        <p:nvSpPr>
          <p:cNvPr id="7" name="Text 2"/>
          <p:cNvSpPr txBox="1"/>
          <p:nvPr/>
        </p:nvSpPr>
        <p:spPr>
          <a:xfrm>
            <a:off x="638404" y="596679"/>
            <a:ext cx="3834882" cy="3927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Основные функции интернет-магазина</a:t>
            </a:r>
            <a:endParaRPr lang="en-US" sz="1400" dirty="0"/>
          </a:p>
        </p:txBody>
      </p:sp>
      <p:sp>
        <p:nvSpPr>
          <p:cNvPr id="8" name="Text 3"/>
          <p:cNvSpPr txBox="1"/>
          <p:nvPr/>
        </p:nvSpPr>
        <p:spPr>
          <a:xfrm>
            <a:off x="8630400" y="4791400"/>
            <a:ext cx="589800" cy="37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00" y="436965"/>
            <a:ext cx="4070700" cy="2305670"/>
          </a:xfrm>
          <a:prstGeom prst="rect">
            <a:avLst/>
          </a:prstGeom>
        </p:spPr>
      </p:pic>
      <p:sp>
        <p:nvSpPr>
          <p:cNvPr id="4" name="Text 0"/>
          <p:cNvSpPr txBox="1"/>
          <p:nvPr/>
        </p:nvSpPr>
        <p:spPr>
          <a:xfrm>
            <a:off x="337925" y="3091025"/>
            <a:ext cx="4180114" cy="1468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Первым этапом пользователь выбирает способ доставки через интеграцию с СДЭК, затем происходит оплата через платёжную систему SberPay, обеспечивая простоту и безопасность покупки.</a:t>
            </a:r>
            <a:endParaRPr lang="en-US" sz="1600" dirty="0"/>
          </a:p>
        </p:txBody>
      </p:sp>
      <p:sp>
        <p:nvSpPr>
          <p:cNvPr id="5" name="Text 1"/>
          <p:cNvSpPr txBox="1"/>
          <p:nvPr/>
        </p:nvSpPr>
        <p:spPr>
          <a:xfrm>
            <a:off x="4619000" y="3091025"/>
            <a:ext cx="4180114" cy="145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После подтверждения заказ передаётся в </a:t>
            </a:r>
            <a:r>
              <a:rPr lang="ru-RU" sz="16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Панель админа </a:t>
            </a:r>
            <a:r>
              <a:rPr lang="en-US" sz="1600" dirty="0" err="1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для</a:t>
            </a:r>
            <a:r>
              <a:rPr lang="en-US" sz="16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управления и контроля. Пользователи могут просматривать историю ранее оформленных заказов в личном кабинете для удобства и прозрачности.</a:t>
            </a:r>
            <a:endParaRPr lang="en-US" sz="1600" dirty="0"/>
          </a:p>
        </p:txBody>
      </p:sp>
      <p:sp>
        <p:nvSpPr>
          <p:cNvPr id="6" name="Text 2"/>
          <p:cNvSpPr txBox="1"/>
          <p:nvPr/>
        </p:nvSpPr>
        <p:spPr>
          <a:xfrm>
            <a:off x="619743" y="574427"/>
            <a:ext cx="3853543" cy="11035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Работа с заказами</a:t>
            </a:r>
            <a:endParaRPr lang="en-US" sz="1400" dirty="0"/>
          </a:p>
        </p:txBody>
      </p:sp>
      <p:sp>
        <p:nvSpPr>
          <p:cNvPr id="7" name="Text 3"/>
          <p:cNvSpPr txBox="1"/>
          <p:nvPr/>
        </p:nvSpPr>
        <p:spPr>
          <a:xfrm>
            <a:off x="8630400" y="4791400"/>
            <a:ext cx="589800" cy="37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0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350" y="770480"/>
            <a:ext cx="4063200" cy="2305390"/>
          </a:xfrm>
          <a:prstGeom prst="rect">
            <a:avLst/>
          </a:prstGeom>
        </p:spPr>
      </p:pic>
      <p:sp>
        <p:nvSpPr>
          <p:cNvPr id="4" name="Text 0"/>
          <p:cNvSpPr txBox="1"/>
          <p:nvPr/>
        </p:nvSpPr>
        <p:spPr>
          <a:xfrm>
            <a:off x="337938" y="1392925"/>
            <a:ext cx="4133461" cy="1290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Реферальная программа
</a:t>
            </a:r>
            <a:r>
              <a:rPr lang="en-US" sz="12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Пользователи получают индивидуальные ссылки для приглашения друзей, что стимулирует рост клиентской базы за счёт бонусов и скидок обеим сторонам.</a:t>
            </a:r>
            <a:endParaRPr lang="en-US" sz="1600" dirty="0"/>
          </a:p>
        </p:txBody>
      </p:sp>
      <p:sp>
        <p:nvSpPr>
          <p:cNvPr id="5" name="Text 1"/>
          <p:cNvSpPr txBox="1"/>
          <p:nvPr/>
        </p:nvSpPr>
        <p:spPr>
          <a:xfrm>
            <a:off x="619743" y="584489"/>
            <a:ext cx="3844212" cy="4675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Реферальная система и интеграция CRM</a:t>
            </a:r>
            <a:endParaRPr lang="en-US" sz="1400" dirty="0"/>
          </a:p>
        </p:txBody>
      </p:sp>
      <p:sp>
        <p:nvSpPr>
          <p:cNvPr id="6" name="Text 2"/>
          <p:cNvSpPr txBox="1"/>
          <p:nvPr/>
        </p:nvSpPr>
        <p:spPr>
          <a:xfrm>
            <a:off x="337938" y="3240000"/>
            <a:ext cx="4133461" cy="1290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Система управления клиентами
</a:t>
            </a:r>
            <a:r>
              <a:rPr lang="en-US" sz="12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ru-RU" sz="12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 </a:t>
            </a:r>
            <a:r>
              <a:rPr lang="ru-RU" sz="1200" dirty="0" err="1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панеле</a:t>
            </a:r>
            <a:r>
              <a:rPr lang="ru-RU" sz="12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админа </a:t>
            </a:r>
            <a:r>
              <a:rPr lang="en-US" sz="1200" dirty="0" err="1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автоматически</a:t>
            </a:r>
            <a:r>
              <a:rPr lang="en-US" sz="12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создаёт записи клиентов и заказов, управляет уведомлениями и синхронизирует данные для оптимальной работы маркетинга и поддержки.</a:t>
            </a:r>
            <a:endParaRPr lang="en-US" sz="1600" dirty="0"/>
          </a:p>
        </p:txBody>
      </p:sp>
      <p:sp>
        <p:nvSpPr>
          <p:cNvPr id="7" name="Text 3"/>
          <p:cNvSpPr txBox="1"/>
          <p:nvPr/>
        </p:nvSpPr>
        <p:spPr>
          <a:xfrm>
            <a:off x="8630400" y="4791400"/>
            <a:ext cx="589800" cy="37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000" dirty="0">
                <a:solidFill>
                  <a:srgbClr val="8A877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8A87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5" y="1197676"/>
            <a:ext cx="8346600" cy="1646497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337925" y="3104426"/>
            <a:ext cx="4058816" cy="1627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Разработан полноценный интернет-магазин с безопасной авторизацией, интегрированными платёжными системами, </a:t>
            </a:r>
            <a:r>
              <a:rPr lang="en-US" sz="1600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реферальной</a:t>
            </a: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программой</a:t>
            </a: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что существенно повышает эффективность бизнеса бренда Alesandro Vitorio.</a:t>
            </a:r>
            <a:endParaRPr lang="en-US" sz="1600" dirty="0"/>
          </a:p>
        </p:txBody>
      </p:sp>
      <p:sp>
        <p:nvSpPr>
          <p:cNvPr id="6" name="Text 1"/>
          <p:cNvSpPr txBox="1"/>
          <p:nvPr/>
        </p:nvSpPr>
        <p:spPr>
          <a:xfrm>
            <a:off x="4623050" y="3104426"/>
            <a:ext cx="4124131" cy="16178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Создана удобная админ-панель для управления всеми аспектами магазина, команда получила ценный опыт разработки комплексных проектов с использованием современных технологий.</a:t>
            </a:r>
            <a:endParaRPr lang="en-US" sz="1600" dirty="0"/>
          </a:p>
        </p:txBody>
      </p:sp>
      <p:sp>
        <p:nvSpPr>
          <p:cNvPr id="7" name="Text 2"/>
          <p:cNvSpPr txBox="1"/>
          <p:nvPr/>
        </p:nvSpPr>
        <p:spPr>
          <a:xfrm>
            <a:off x="638404" y="596679"/>
            <a:ext cx="3834882" cy="3927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Результаты и итоги</a:t>
            </a:r>
            <a:endParaRPr lang="en-US" sz="1400" dirty="0"/>
          </a:p>
        </p:txBody>
      </p:sp>
      <p:sp>
        <p:nvSpPr>
          <p:cNvPr id="8" name="Text 3"/>
          <p:cNvSpPr txBox="1"/>
          <p:nvPr/>
        </p:nvSpPr>
        <p:spPr>
          <a:xfrm>
            <a:off x="8630400" y="4791400"/>
            <a:ext cx="589800" cy="37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559</Words>
  <Application>Microsoft Office PowerPoint</Application>
  <PresentationFormat>Экран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DengXian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Malaphite</cp:lastModifiedBy>
  <cp:revision>4</cp:revision>
  <dcterms:created xsi:type="dcterms:W3CDTF">2025-06-05T05:47:42Z</dcterms:created>
  <dcterms:modified xsi:type="dcterms:W3CDTF">2025-06-10T06:57:27Z</dcterms:modified>
</cp:coreProperties>
</file>