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sldIdLst>
    <p:sldId id="256" r:id="rId5"/>
    <p:sldId id="292" r:id="rId6"/>
    <p:sldId id="257" r:id="rId7"/>
    <p:sldId id="258" r:id="rId8"/>
    <p:sldId id="293" r:id="rId9"/>
    <p:sldId id="294" r:id="rId10"/>
    <p:sldId id="259" r:id="rId11"/>
    <p:sldId id="260" r:id="rId12"/>
    <p:sldId id="277" r:id="rId13"/>
    <p:sldId id="284" r:id="rId14"/>
    <p:sldId id="285" r:id="rId15"/>
    <p:sldId id="287" r:id="rId16"/>
    <p:sldId id="263" r:id="rId17"/>
    <p:sldId id="266" r:id="rId18"/>
    <p:sldId id="267" r:id="rId19"/>
    <p:sldId id="268" r:id="rId20"/>
    <p:sldId id="280" r:id="rId21"/>
    <p:sldId id="281" r:id="rId22"/>
    <p:sldId id="282" r:id="rId23"/>
    <p:sldId id="283" r:id="rId24"/>
    <p:sldId id="288" r:id="rId25"/>
    <p:sldId id="289" r:id="rId26"/>
    <p:sldId id="290" r:id="rId27"/>
    <p:sldId id="29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711"/>
    <p:restoredTop sz="72486"/>
  </p:normalViewPr>
  <p:slideViewPr>
    <p:cSldViewPr snapToGrid="0" snapToObjects="1">
      <p:cViewPr varScale="1">
        <p:scale>
          <a:sx n="65" d="100"/>
          <a:sy n="65" d="100"/>
        </p:scale>
        <p:origin x="57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D76CCF-37FF-774C-8DD2-8A75B61C97A1}" type="datetimeFigureOut">
              <a:rPr lang="en-US" smtClean="0"/>
              <a:t>1/17/18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AC5B21-746C-3E4E-A0C4-737FE976E7B3}" type="slidenum">
              <a:rPr lang="en-US" smtClean="0"/>
              <a:t>‹#›</a:t>
            </a:fld>
            <a:endParaRPr lang="en-US"/>
          </a:p>
        </p:txBody>
      </p:sp>
    </p:spTree>
    <p:extLst>
      <p:ext uri="{BB962C8B-B14F-4D97-AF65-F5344CB8AC3E}">
        <p14:creationId xmlns:p14="http://schemas.microsoft.com/office/powerpoint/2010/main" val="1318437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hatis.techtarget.com/definition/socialbot" TargetMode="External"/><Relationship Id="rId4" Type="http://schemas.openxmlformats.org/officeDocument/2006/relationships/hyperlink" Target="http://searchcio.techtarget.com/definition/AI" TargetMode="External"/><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AC5B21-746C-3E4E-A0C4-737FE976E7B3}" type="slidenum">
              <a:rPr lang="en-US" smtClean="0"/>
              <a:t>3</a:t>
            </a:fld>
            <a:endParaRPr lang="en-US"/>
          </a:p>
        </p:txBody>
      </p:sp>
    </p:spTree>
    <p:extLst>
      <p:ext uri="{BB962C8B-B14F-4D97-AF65-F5344CB8AC3E}">
        <p14:creationId xmlns:p14="http://schemas.microsoft.com/office/powerpoint/2010/main" val="14528278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AC5B21-746C-3E4E-A0C4-737FE976E7B3}" type="slidenum">
              <a:rPr lang="en-US" smtClean="0"/>
              <a:t>14</a:t>
            </a:fld>
            <a:endParaRPr lang="en-US"/>
          </a:p>
        </p:txBody>
      </p:sp>
    </p:spTree>
    <p:extLst>
      <p:ext uri="{BB962C8B-B14F-4D97-AF65-F5344CB8AC3E}">
        <p14:creationId xmlns:p14="http://schemas.microsoft.com/office/powerpoint/2010/main" val="1934637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AC5B21-746C-3E4E-A0C4-737FE976E7B3}" type="slidenum">
              <a:rPr lang="en-US" smtClean="0"/>
              <a:t>15</a:t>
            </a:fld>
            <a:endParaRPr lang="en-US"/>
          </a:p>
        </p:txBody>
      </p:sp>
    </p:spTree>
    <p:extLst>
      <p:ext uri="{BB962C8B-B14F-4D97-AF65-F5344CB8AC3E}">
        <p14:creationId xmlns:p14="http://schemas.microsoft.com/office/powerpoint/2010/main" val="996423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AC5B21-746C-3E4E-A0C4-737FE976E7B3}" type="slidenum">
              <a:rPr lang="en-US" smtClean="0"/>
              <a:t>16</a:t>
            </a:fld>
            <a:endParaRPr lang="en-US"/>
          </a:p>
        </p:txBody>
      </p:sp>
    </p:spTree>
    <p:extLst>
      <p:ext uri="{BB962C8B-B14F-4D97-AF65-F5344CB8AC3E}">
        <p14:creationId xmlns:p14="http://schemas.microsoft.com/office/powerpoint/2010/main" val="2047168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Once you have met these conditions and have successfully linked your bot to a web server in the initial connection, you can go ahead and code the actual intelligence of your FB bot.</a:t>
            </a:r>
          </a:p>
          <a:p>
            <a:endParaRPr lang="en-US" dirty="0"/>
          </a:p>
        </p:txBody>
      </p:sp>
      <p:sp>
        <p:nvSpPr>
          <p:cNvPr id="4" name="Slide Number Placeholder 3"/>
          <p:cNvSpPr>
            <a:spLocks noGrp="1"/>
          </p:cNvSpPr>
          <p:nvPr>
            <p:ph type="sldNum" sz="quarter" idx="10"/>
          </p:nvPr>
        </p:nvSpPr>
        <p:spPr/>
        <p:txBody>
          <a:bodyPr/>
          <a:lstStyle/>
          <a:p>
            <a:fld id="{ABAC5B21-746C-3E4E-A0C4-737FE976E7B3}" type="slidenum">
              <a:rPr lang="en-US" smtClean="0"/>
              <a:t>18</a:t>
            </a:fld>
            <a:endParaRPr lang="en-US"/>
          </a:p>
        </p:txBody>
      </p:sp>
    </p:spTree>
    <p:extLst>
      <p:ext uri="{BB962C8B-B14F-4D97-AF65-F5344CB8AC3E}">
        <p14:creationId xmlns:p14="http://schemas.microsoft.com/office/powerpoint/2010/main" val="1431056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Twitter bots work simply, sending out tweets periodically or responding to instances of specific phrases in user messages. More sophisticated Twitter bots perform various tasks, such as mining and analyzing tweets in real time. </a:t>
            </a:r>
            <a:r>
              <a:rPr lang="en-US" u="sng" dirty="0" smtClean="0">
                <a:hlinkClick r:id="rId3"/>
              </a:rPr>
              <a:t>Socialbots</a:t>
            </a:r>
            <a:r>
              <a:rPr lang="en-US" dirty="0" smtClean="0"/>
              <a:t>, for example, incorporate artificial intelligence (</a:t>
            </a:r>
            <a:r>
              <a:rPr lang="en-US" u="sng" dirty="0" smtClean="0">
                <a:hlinkClick r:id="rId4"/>
              </a:rPr>
              <a:t>AI</a:t>
            </a:r>
            <a:r>
              <a:rPr lang="en-US" dirty="0" smtClean="0"/>
              <a:t>) and sophisticated linguistic software to convincingly replicate human interaction. </a:t>
            </a:r>
          </a:p>
          <a:p>
            <a:endParaRPr lang="en-US" dirty="0" smtClean="0"/>
          </a:p>
          <a:p>
            <a:r>
              <a:rPr lang="en-US" dirty="0" smtClean="0"/>
              <a:t>Many Twitter bots are specialized for various purposes. Depending on what the particular purpose is, Twitter bots can be useful, informative, annoying or dangerous -- just like human tweeters</a:t>
            </a:r>
            <a:endParaRPr lang="en-US" dirty="0"/>
          </a:p>
        </p:txBody>
      </p:sp>
      <p:sp>
        <p:nvSpPr>
          <p:cNvPr id="4" name="Slide Number Placeholder 3"/>
          <p:cNvSpPr>
            <a:spLocks noGrp="1"/>
          </p:cNvSpPr>
          <p:nvPr>
            <p:ph type="sldNum" sz="quarter" idx="10"/>
          </p:nvPr>
        </p:nvSpPr>
        <p:spPr/>
        <p:txBody>
          <a:bodyPr/>
          <a:lstStyle/>
          <a:p>
            <a:fld id="{ABAC5B21-746C-3E4E-A0C4-737FE976E7B3}" type="slidenum">
              <a:rPr lang="en-US" smtClean="0"/>
              <a:t>19</a:t>
            </a:fld>
            <a:endParaRPr lang="en-US"/>
          </a:p>
        </p:txBody>
      </p:sp>
    </p:spTree>
    <p:extLst>
      <p:ext uri="{BB962C8B-B14F-4D97-AF65-F5344CB8AC3E}">
        <p14:creationId xmlns:p14="http://schemas.microsoft.com/office/powerpoint/2010/main" val="2116724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Slack chat bots, also known as Slack bots, can be designed to undertake a huge variety of tasks. From acting as email management tools, sending reminders and notifications to team members, gathering and analyzing data, and even boosting company morale, the opportunities are endless.</a:t>
            </a:r>
          </a:p>
          <a:p>
            <a:endParaRPr lang="en-US" dirty="0" smtClean="0"/>
          </a:p>
          <a:p>
            <a:r>
              <a:rPr lang="en-US" dirty="0" smtClean="0"/>
              <a:t>Slack bots are no different from typical </a:t>
            </a:r>
            <a:r>
              <a:rPr lang="en-US" dirty="0" err="1" smtClean="0"/>
              <a:t>chatbots</a:t>
            </a:r>
            <a:r>
              <a:rPr lang="en-US" dirty="0" smtClean="0"/>
              <a:t>; they're just found solely in Slack. These bots can be powered by rules or artificial intelligence (AI), natural language processing (NLP), and machine learning.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BAC5B21-746C-3E4E-A0C4-737FE976E7B3}" type="slidenum">
              <a:rPr lang="en-US" smtClean="0"/>
              <a:t>20</a:t>
            </a:fld>
            <a:endParaRPr lang="en-US"/>
          </a:p>
        </p:txBody>
      </p:sp>
    </p:spTree>
    <p:extLst>
      <p:ext uri="{BB962C8B-B14F-4D97-AF65-F5344CB8AC3E}">
        <p14:creationId xmlns:p14="http://schemas.microsoft.com/office/powerpoint/2010/main" val="391460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Commercial chatter bots to help customers</a:t>
            </a:r>
          </a:p>
          <a:p>
            <a:pPr lvl="2"/>
            <a:r>
              <a:rPr lang="en-US" dirty="0" smtClean="0"/>
              <a:t>At web-shops and e-commerce sites</a:t>
            </a:r>
          </a:p>
          <a:p>
            <a:pPr lvl="2"/>
            <a:r>
              <a:rPr lang="en-US" dirty="0" smtClean="0"/>
              <a:t>To receive complains from users , online</a:t>
            </a:r>
          </a:p>
          <a:p>
            <a:r>
              <a:rPr lang="en-US" dirty="0" smtClean="0"/>
              <a:t>Customer Support</a:t>
            </a:r>
          </a:p>
          <a:p>
            <a:r>
              <a:rPr lang="en-US" dirty="0" smtClean="0"/>
              <a:t>Personal Assistance</a:t>
            </a:r>
          </a:p>
          <a:p>
            <a:r>
              <a:rPr lang="en-US" dirty="0" smtClean="0"/>
              <a:t>Education</a:t>
            </a:r>
          </a:p>
          <a:p>
            <a:r>
              <a:rPr lang="en-US" dirty="0" smtClean="0"/>
              <a:t>Entertainment</a:t>
            </a:r>
          </a:p>
          <a:p>
            <a:r>
              <a:rPr lang="en-US" dirty="0" smtClean="0"/>
              <a:t>Health Care</a:t>
            </a:r>
          </a:p>
          <a:p>
            <a:endParaRPr lang="en-US" dirty="0"/>
          </a:p>
        </p:txBody>
      </p:sp>
      <p:sp>
        <p:nvSpPr>
          <p:cNvPr id="4" name="Slide Number Placeholder 3"/>
          <p:cNvSpPr>
            <a:spLocks noGrp="1"/>
          </p:cNvSpPr>
          <p:nvPr>
            <p:ph type="sldNum" sz="quarter" idx="10"/>
          </p:nvPr>
        </p:nvSpPr>
        <p:spPr/>
        <p:txBody>
          <a:bodyPr/>
          <a:lstStyle/>
          <a:p>
            <a:fld id="{ABAC5B21-746C-3E4E-A0C4-737FE976E7B3}" type="slidenum">
              <a:rPr lang="en-US" smtClean="0"/>
              <a:t>4</a:t>
            </a:fld>
            <a:endParaRPr lang="en-US"/>
          </a:p>
        </p:txBody>
      </p:sp>
    </p:spTree>
    <p:extLst>
      <p:ext uri="{BB962C8B-B14F-4D97-AF65-F5344CB8AC3E}">
        <p14:creationId xmlns:p14="http://schemas.microsoft.com/office/powerpoint/2010/main" val="1241263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BAC5B21-746C-3E4E-A0C4-737FE976E7B3}" type="slidenum">
              <a:rPr lang="en-US" smtClean="0"/>
              <a:t>7</a:t>
            </a:fld>
            <a:endParaRPr lang="en-US"/>
          </a:p>
        </p:txBody>
      </p:sp>
    </p:spTree>
    <p:extLst>
      <p:ext uri="{BB962C8B-B14F-4D97-AF65-F5344CB8AC3E}">
        <p14:creationId xmlns:p14="http://schemas.microsoft.com/office/powerpoint/2010/main" val="1013972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AC5B21-746C-3E4E-A0C4-737FE976E7B3}" type="slidenum">
              <a:rPr lang="en-US" smtClean="0"/>
              <a:t>8</a:t>
            </a:fld>
            <a:endParaRPr lang="en-US"/>
          </a:p>
        </p:txBody>
      </p:sp>
    </p:spTree>
    <p:extLst>
      <p:ext uri="{BB962C8B-B14F-4D97-AF65-F5344CB8AC3E}">
        <p14:creationId xmlns:p14="http://schemas.microsoft.com/office/powerpoint/2010/main" val="1035280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t>
            </a:r>
            <a:endParaRPr lang="en-US" dirty="0"/>
          </a:p>
        </p:txBody>
      </p:sp>
      <p:sp>
        <p:nvSpPr>
          <p:cNvPr id="4" name="Slide Number Placeholder 3"/>
          <p:cNvSpPr>
            <a:spLocks noGrp="1"/>
          </p:cNvSpPr>
          <p:nvPr>
            <p:ph type="sldNum" sz="quarter" idx="10"/>
          </p:nvPr>
        </p:nvSpPr>
        <p:spPr/>
        <p:txBody>
          <a:bodyPr/>
          <a:lstStyle/>
          <a:p>
            <a:fld id="{ABAC5B21-746C-3E4E-A0C4-737FE976E7B3}" type="slidenum">
              <a:rPr lang="en-US" smtClean="0"/>
              <a:t>9</a:t>
            </a:fld>
            <a:endParaRPr lang="en-US"/>
          </a:p>
        </p:txBody>
      </p:sp>
    </p:spTree>
    <p:extLst>
      <p:ext uri="{BB962C8B-B14F-4D97-AF65-F5344CB8AC3E}">
        <p14:creationId xmlns:p14="http://schemas.microsoft.com/office/powerpoint/2010/main" val="1592558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Example ?</a:t>
            </a:r>
          </a:p>
          <a:p>
            <a:r>
              <a:rPr lang="en-US" dirty="0" smtClean="0"/>
              <a:t>Manual response</a:t>
            </a:r>
            <a:r>
              <a:rPr lang="en-US" baseline="0" dirty="0" smtClean="0"/>
              <a:t> setup</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Wit.ai</a:t>
            </a:r>
            <a:r>
              <a:rPr lang="en-US" dirty="0" smtClean="0"/>
              <a:t> runs from its own server in the cloud, the Bot Engine is a wrapper built to deploy the bots in Facebook Messenger platform.</a:t>
            </a:r>
          </a:p>
          <a:p>
            <a:endParaRPr lang="en-US" dirty="0"/>
          </a:p>
        </p:txBody>
      </p:sp>
      <p:sp>
        <p:nvSpPr>
          <p:cNvPr id="4" name="Slide Number Placeholder 3"/>
          <p:cNvSpPr>
            <a:spLocks noGrp="1"/>
          </p:cNvSpPr>
          <p:nvPr>
            <p:ph type="sldNum" sz="quarter" idx="10"/>
          </p:nvPr>
        </p:nvSpPr>
        <p:spPr/>
        <p:txBody>
          <a:bodyPr/>
          <a:lstStyle/>
          <a:p>
            <a:fld id="{ABAC5B21-746C-3E4E-A0C4-737FE976E7B3}" type="slidenum">
              <a:rPr lang="en-US" smtClean="0"/>
              <a:t>10</a:t>
            </a:fld>
            <a:endParaRPr lang="en-US"/>
          </a:p>
        </p:txBody>
      </p:sp>
    </p:spTree>
    <p:extLst>
      <p:ext uri="{BB962C8B-B14F-4D97-AF65-F5344CB8AC3E}">
        <p14:creationId xmlns:p14="http://schemas.microsoft.com/office/powerpoint/2010/main" val="2064055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 based</a:t>
            </a:r>
          </a:p>
          <a:p>
            <a:r>
              <a:rPr lang="en-US" dirty="0" smtClean="0"/>
              <a:t>Demo</a:t>
            </a:r>
            <a:r>
              <a:rPr lang="en-US" baseline="0" dirty="0" smtClean="0"/>
              <a:t> - example</a:t>
            </a:r>
            <a:endParaRPr lang="en-US" dirty="0" smtClean="0"/>
          </a:p>
        </p:txBody>
      </p:sp>
      <p:sp>
        <p:nvSpPr>
          <p:cNvPr id="4" name="Slide Number Placeholder 3"/>
          <p:cNvSpPr>
            <a:spLocks noGrp="1"/>
          </p:cNvSpPr>
          <p:nvPr>
            <p:ph type="sldNum" sz="quarter" idx="10"/>
          </p:nvPr>
        </p:nvSpPr>
        <p:spPr/>
        <p:txBody>
          <a:bodyPr/>
          <a:lstStyle/>
          <a:p>
            <a:fld id="{ABAC5B21-746C-3E4E-A0C4-737FE976E7B3}" type="slidenum">
              <a:rPr lang="en-US" smtClean="0"/>
              <a:t>11</a:t>
            </a:fld>
            <a:endParaRPr lang="en-US"/>
          </a:p>
        </p:txBody>
      </p:sp>
    </p:spTree>
    <p:extLst>
      <p:ext uri="{BB962C8B-B14F-4D97-AF65-F5344CB8AC3E}">
        <p14:creationId xmlns:p14="http://schemas.microsoft.com/office/powerpoint/2010/main" val="1099037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p>
          <a:p>
            <a:endParaRPr lang="en-US" dirty="0"/>
          </a:p>
        </p:txBody>
      </p:sp>
      <p:sp>
        <p:nvSpPr>
          <p:cNvPr id="4" name="Slide Number Placeholder 3"/>
          <p:cNvSpPr>
            <a:spLocks noGrp="1"/>
          </p:cNvSpPr>
          <p:nvPr>
            <p:ph type="sldNum" sz="quarter" idx="10"/>
          </p:nvPr>
        </p:nvSpPr>
        <p:spPr/>
        <p:txBody>
          <a:bodyPr/>
          <a:lstStyle/>
          <a:p>
            <a:fld id="{ABAC5B21-746C-3E4E-A0C4-737FE976E7B3}" type="slidenum">
              <a:rPr lang="en-US" smtClean="0"/>
              <a:t>12</a:t>
            </a:fld>
            <a:endParaRPr lang="en-US"/>
          </a:p>
        </p:txBody>
      </p:sp>
    </p:spTree>
    <p:extLst>
      <p:ext uri="{BB962C8B-B14F-4D97-AF65-F5344CB8AC3E}">
        <p14:creationId xmlns:p14="http://schemas.microsoft.com/office/powerpoint/2010/main" val="684167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1" dirty="0" smtClean="0"/>
              <a:t>NLP</a:t>
            </a:r>
            <a:r>
              <a:rPr lang="en-US" dirty="0" smtClean="0"/>
              <a:t> is a field of computer science, artificial intelligence concerned with the interactions between computers and human (natural) languages, and, in particular, concerned with programming computers to fruitfully process large natural language data.</a:t>
            </a:r>
          </a:p>
          <a:p>
            <a:pPr marL="171450" indent="-171450">
              <a:buFont typeface="Arial" charset="0"/>
              <a:buChar char="•"/>
            </a:pPr>
            <a:endParaRPr lang="en-US" b="1" dirty="0" smtClean="0"/>
          </a:p>
          <a:p>
            <a:pPr marL="171450" indent="-171450">
              <a:buFont typeface="Arial" charset="0"/>
              <a:buChar char="•"/>
            </a:pPr>
            <a:r>
              <a:rPr lang="en-US" dirty="0" smtClean="0"/>
              <a:t>It also refers to AI method of communicating with an intelligent systems using a natural language such as English. </a:t>
            </a:r>
          </a:p>
          <a:p>
            <a:pPr marL="171450" indent="-171450">
              <a:buFont typeface="Arial" charset="0"/>
              <a:buChar char="•"/>
            </a:pPr>
            <a:endParaRPr lang="en-US" dirty="0" smtClean="0"/>
          </a:p>
          <a:p>
            <a:pPr marL="171450" indent="-171450">
              <a:buFont typeface="Arial" charset="0"/>
              <a:buChar char="•"/>
            </a:pPr>
            <a:r>
              <a:rPr lang="en-US" dirty="0" smtClean="0"/>
              <a:t>Processing of Natural Language is required when you want an intelligent system like robot to perform as per your instructions.</a:t>
            </a:r>
          </a:p>
          <a:p>
            <a:pPr marL="171450" indent="-171450">
              <a:buFont typeface="Arial" charset="0"/>
              <a:buChar char="•"/>
            </a:pPr>
            <a:endParaRPr lang="en-US" dirty="0" smtClean="0"/>
          </a:p>
          <a:p>
            <a:pPr marL="171450" indent="-171450">
              <a:buFont typeface="Arial" charset="0"/>
              <a:buChar char="•"/>
            </a:pPr>
            <a:r>
              <a:rPr lang="en-US" dirty="0" smtClean="0"/>
              <a:t>The input and output of an NLP system can be Speech, Written Text.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BAC5B21-746C-3E4E-A0C4-737FE976E7B3}" type="slidenum">
              <a:rPr lang="en-US" smtClean="0"/>
              <a:t>13</a:t>
            </a:fld>
            <a:endParaRPr lang="en-US"/>
          </a:p>
        </p:txBody>
      </p:sp>
    </p:spTree>
    <p:extLst>
      <p:ext uri="{BB962C8B-B14F-4D97-AF65-F5344CB8AC3E}">
        <p14:creationId xmlns:p14="http://schemas.microsoft.com/office/powerpoint/2010/main" val="7736318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5.emf"/><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pic>
        <p:nvPicPr>
          <p:cNvPr id="10" name="Picture 9"/>
          <p:cNvPicPr>
            <a:picLocks noChangeAspect="1"/>
          </p:cNvPicPr>
          <p:nvPr userDrawn="1"/>
        </p:nvPicPr>
        <p:blipFill rotWithShape="1">
          <a:blip r:embed="rId2"/>
          <a:srcRect t="18738" b="-18738"/>
          <a:stretch/>
        </p:blipFill>
        <p:spPr>
          <a:xfrm>
            <a:off x="283464" y="-2681"/>
            <a:ext cx="11908536" cy="8444154"/>
          </a:xfrm>
          <a:prstGeom prst="rect">
            <a:avLst/>
          </a:prstGeom>
        </p:spPr>
      </p:pic>
      <p:pic>
        <p:nvPicPr>
          <p:cNvPr id="14" name="Picture 13"/>
          <p:cNvPicPr>
            <a:picLocks noChangeAspect="1"/>
          </p:cNvPicPr>
          <p:nvPr userDrawn="1"/>
        </p:nvPicPr>
        <p:blipFill>
          <a:blip r:embed="rId3"/>
          <a:stretch>
            <a:fillRect/>
          </a:stretch>
        </p:blipFill>
        <p:spPr>
          <a:xfrm>
            <a:off x="3490979" y="710213"/>
            <a:ext cx="5367647" cy="1331090"/>
          </a:xfrm>
          <a:prstGeom prst="rect">
            <a:avLst/>
          </a:prstGeom>
        </p:spPr>
      </p:pic>
      <p:pic>
        <p:nvPicPr>
          <p:cNvPr id="17" name="Picture 1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083112" y="5860161"/>
            <a:ext cx="2183380" cy="773944"/>
          </a:xfrm>
          <a:prstGeom prst="rect">
            <a:avLst/>
          </a:prstGeom>
        </p:spPr>
      </p:pic>
      <p:sp>
        <p:nvSpPr>
          <p:cNvPr id="2" name="Title 1"/>
          <p:cNvSpPr>
            <a:spLocks noGrp="1"/>
          </p:cNvSpPr>
          <p:nvPr>
            <p:ph type="title" hasCustomPrompt="1"/>
          </p:nvPr>
        </p:nvSpPr>
        <p:spPr>
          <a:xfrm>
            <a:off x="283464" y="2982351"/>
            <a:ext cx="11908536" cy="1524174"/>
          </a:xfrm>
        </p:spPr>
        <p:txBody>
          <a:bodyPr>
            <a:noAutofit/>
          </a:bodyPr>
          <a:lstStyle>
            <a:lvl1pPr algn="ctr">
              <a:defRPr sz="10000" baseline="0">
                <a:solidFill>
                  <a:srgbClr val="FFFF00"/>
                </a:solidFill>
              </a:defRPr>
            </a:lvl1pPr>
          </a:lstStyle>
          <a:p>
            <a:r>
              <a:rPr lang="en-US" smtClean="0"/>
              <a:t>WORKSHOP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426904" y="326847"/>
            <a:ext cx="11003095" cy="624876"/>
          </a:xfrm>
        </p:spPr>
        <p:txBody>
          <a:bodyPr/>
          <a:lstStyle>
            <a:lvl1pPr>
              <a:defRPr>
                <a:latin typeface="Arial" charset="0"/>
                <a:ea typeface="Arial" charset="0"/>
                <a:cs typeface="Arial"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2800"/>
            </a:lvl1pPr>
            <a:lvl2pPr>
              <a:defRPr sz="2800"/>
            </a:lvl2pPr>
            <a:lvl3pPr>
              <a:defRPr sz="2800"/>
            </a:lvl3pPr>
            <a:lvl4pPr>
              <a:defRPr sz="2800"/>
            </a:lvl4pPr>
            <a:lvl5pPr>
              <a:defRPr sz="2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2"/>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srcRect t="18738" b="-18738"/>
          <a:stretch/>
        </p:blipFill>
        <p:spPr>
          <a:xfrm>
            <a:off x="283464" y="0"/>
            <a:ext cx="11908536" cy="8444154"/>
          </a:xfrm>
          <a:prstGeom prst="rect">
            <a:avLst/>
          </a:prstGeom>
        </p:spPr>
      </p:pic>
      <p:sp>
        <p:nvSpPr>
          <p:cNvPr id="9" name="Rectangle 8"/>
          <p:cNvSpPr/>
          <p:nvPr userDrawn="1"/>
        </p:nvSpPr>
        <p:spPr>
          <a:xfrm>
            <a:off x="0" y="0"/>
            <a:ext cx="27570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title="right edge border"/>
          <p:cNvSpPr/>
          <p:nvPr userDrawn="1"/>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7" name="Picture 16"/>
          <p:cNvPicPr>
            <a:picLocks noChangeAspect="1"/>
          </p:cNvPicPr>
          <p:nvPr userDrawn="1"/>
        </p:nvPicPr>
        <p:blipFill>
          <a:blip r:embed="rId3"/>
          <a:stretch>
            <a:fillRect/>
          </a:stretch>
        </p:blipFill>
        <p:spPr>
          <a:xfrm>
            <a:off x="650054" y="6068291"/>
            <a:ext cx="1613811" cy="536243"/>
          </a:xfrm>
          <a:prstGeom prst="rect">
            <a:avLst/>
          </a:prstGeom>
        </p:spPr>
      </p:pic>
      <p:sp>
        <p:nvSpPr>
          <p:cNvPr id="6" name="Title 5"/>
          <p:cNvSpPr>
            <a:spLocks noGrp="1"/>
          </p:cNvSpPr>
          <p:nvPr>
            <p:ph type="title" hasCustomPrompt="1"/>
          </p:nvPr>
        </p:nvSpPr>
        <p:spPr>
          <a:xfrm>
            <a:off x="3319973" y="3826412"/>
            <a:ext cx="8257737" cy="1472228"/>
          </a:xfrm>
        </p:spPr>
        <p:txBody>
          <a:bodyPr anchor="b" anchorCtr="0">
            <a:noAutofit/>
          </a:bodyPr>
          <a:lstStyle>
            <a:lvl1pPr>
              <a:defRPr sz="5400">
                <a:solidFill>
                  <a:srgbClr val="FFC000"/>
                </a:solidFill>
              </a:defRPr>
            </a:lvl1pPr>
          </a:lstStyle>
          <a:p>
            <a:r>
              <a:rPr lang="en-US" dirty="0" smtClean="0"/>
              <a:t>SECTION HEADING</a:t>
            </a:r>
            <a:endParaRPr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2"/>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srcRect t="18738" b="-18738"/>
          <a:stretch/>
        </p:blipFill>
        <p:spPr>
          <a:xfrm>
            <a:off x="283464" y="0"/>
            <a:ext cx="11908536" cy="8444154"/>
          </a:xfrm>
          <a:prstGeom prst="rect">
            <a:avLst/>
          </a:prstGeom>
        </p:spPr>
      </p:pic>
      <p:sp>
        <p:nvSpPr>
          <p:cNvPr id="12" name="Title 7"/>
          <p:cNvSpPr txBox="1">
            <a:spLocks/>
          </p:cNvSpPr>
          <p:nvPr userDrawn="1"/>
        </p:nvSpPr>
        <p:spPr>
          <a:xfrm>
            <a:off x="4011915" y="2786543"/>
            <a:ext cx="8180085" cy="1284913"/>
          </a:xfrm>
          <a:prstGeom prst="rect">
            <a:avLst/>
          </a:prstGeom>
        </p:spPr>
        <p:txBody>
          <a:bodyPr vert="horz" lIns="91440" tIns="45720" rIns="91440" bIns="45720" rtlCol="0" anchor="ctr" anchorCtr="0">
            <a:noAutofit/>
          </a:bodyPr>
          <a:lstStyle>
            <a:lvl1pPr algn="l" defTabSz="914400" rtl="0" eaLnBrk="1" latinLnBrk="0" hangingPunct="1">
              <a:lnSpc>
                <a:spcPct val="90000"/>
              </a:lnSpc>
              <a:spcBef>
                <a:spcPct val="0"/>
              </a:spcBef>
              <a:buNone/>
              <a:defRPr sz="4400" b="1" kern="1200" cap="all" spc="200" baseline="0">
                <a:solidFill>
                  <a:schemeClr val="tx1"/>
                </a:solidFill>
                <a:latin typeface="+mj-lt"/>
                <a:ea typeface="Arial" charset="0"/>
                <a:cs typeface="Arial" charset="0"/>
              </a:defRPr>
            </a:lvl1pPr>
          </a:lstStyle>
          <a:p>
            <a:r>
              <a:rPr lang="en-US" sz="5400" dirty="0" smtClean="0"/>
              <a:t>THANK YOU</a:t>
            </a:r>
            <a:endParaRPr lang="en-US" sz="5400" dirty="0"/>
          </a:p>
        </p:txBody>
      </p:sp>
      <p:sp>
        <p:nvSpPr>
          <p:cNvPr id="9" name="Rectangle 8"/>
          <p:cNvSpPr/>
          <p:nvPr userDrawn="1"/>
        </p:nvSpPr>
        <p:spPr>
          <a:xfrm>
            <a:off x="0" y="0"/>
            <a:ext cx="27570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title="right edge border"/>
          <p:cNvSpPr/>
          <p:nvPr userDrawn="1"/>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7" name="Picture 16"/>
          <p:cNvPicPr>
            <a:picLocks noChangeAspect="1"/>
          </p:cNvPicPr>
          <p:nvPr userDrawn="1"/>
        </p:nvPicPr>
        <p:blipFill>
          <a:blip r:embed="rId3"/>
          <a:stretch>
            <a:fillRect/>
          </a:stretch>
        </p:blipFill>
        <p:spPr>
          <a:xfrm>
            <a:off x="713354" y="6052776"/>
            <a:ext cx="1613811" cy="536243"/>
          </a:xfrm>
          <a:prstGeom prst="rect">
            <a:avLst/>
          </a:prstGeom>
        </p:spPr>
      </p:pic>
      <p:sp>
        <p:nvSpPr>
          <p:cNvPr id="3" name="TextBox 2"/>
          <p:cNvSpPr txBox="1"/>
          <p:nvPr userDrawn="1"/>
        </p:nvSpPr>
        <p:spPr>
          <a:xfrm>
            <a:off x="4011915" y="6136231"/>
            <a:ext cx="2070375" cy="369332"/>
          </a:xfrm>
          <a:prstGeom prst="rect">
            <a:avLst/>
          </a:prstGeom>
          <a:noFill/>
        </p:spPr>
        <p:txBody>
          <a:bodyPr wrap="none" rtlCol="0">
            <a:spAutoFit/>
          </a:bodyPr>
          <a:lstStyle/>
          <a:p>
            <a:r>
              <a:rPr lang="en-US" b="0" dirty="0" smtClean="0">
                <a:solidFill>
                  <a:schemeClr val="tx1"/>
                </a:solidFill>
              </a:rPr>
              <a:t>www.siriuscom.com</a:t>
            </a:r>
            <a:endParaRPr lang="en-US" b="0" dirty="0">
              <a:solidFill>
                <a:schemeClr val="tx1"/>
              </a:solidFill>
            </a:endParaRPr>
          </a:p>
        </p:txBody>
      </p:sp>
      <p:pic>
        <p:nvPicPr>
          <p:cNvPr id="8" name="Picture 7"/>
          <p:cNvPicPr>
            <a:picLocks noChangeAspect="1"/>
          </p:cNvPicPr>
          <p:nvPr userDrawn="1"/>
        </p:nvPicPr>
        <p:blipFill>
          <a:blip r:embed="rId4"/>
          <a:stretch>
            <a:fillRect/>
          </a:stretch>
        </p:blipFill>
        <p:spPr>
          <a:xfrm>
            <a:off x="4075296" y="5739256"/>
            <a:ext cx="1129547" cy="431481"/>
          </a:xfrm>
          <a:prstGeom prst="rect">
            <a:avLst/>
          </a:prstGeom>
        </p:spPr>
      </p:pic>
    </p:spTree>
    <p:extLst>
      <p:ext uri="{BB962C8B-B14F-4D97-AF65-F5344CB8AC3E}">
        <p14:creationId xmlns:p14="http://schemas.microsoft.com/office/powerpoint/2010/main" val="180982480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905" y="326847"/>
            <a:ext cx="10178322" cy="62487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23890" y="1183821"/>
            <a:ext cx="10906110" cy="50264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p:cNvPicPr>
            <a:picLocks noChangeAspect="1"/>
          </p:cNvPicPr>
          <p:nvPr userDrawn="1"/>
        </p:nvPicPr>
        <p:blipFill>
          <a:blip r:embed="rId6"/>
          <a:stretch>
            <a:fillRect/>
          </a:stretch>
        </p:blipFill>
        <p:spPr>
          <a:xfrm>
            <a:off x="10536420" y="6320194"/>
            <a:ext cx="1147580" cy="38132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1" kern="1200" cap="all" spc="200" baseline="0">
          <a:solidFill>
            <a:schemeClr val="tx1"/>
          </a:solidFill>
          <a:latin typeface="+mj-lt"/>
          <a:ea typeface="Arial" charset="0"/>
          <a:cs typeface="Arial" charset="0"/>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800" kern="1200">
          <a:solidFill>
            <a:schemeClr val="tx1"/>
          </a:solidFill>
          <a:latin typeface="Arial" charset="0"/>
          <a:ea typeface="Arial" charset="0"/>
          <a:cs typeface="Arial" charset="0"/>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2800" kern="1200">
          <a:solidFill>
            <a:schemeClr val="tx1"/>
          </a:solidFill>
          <a:latin typeface="Arial" charset="0"/>
          <a:ea typeface="Arial" charset="0"/>
          <a:cs typeface="Arial" charset="0"/>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2800" kern="1200">
          <a:solidFill>
            <a:schemeClr val="tx1"/>
          </a:solidFill>
          <a:latin typeface="Arial" charset="0"/>
          <a:ea typeface="Arial" charset="0"/>
          <a:cs typeface="Arial" charset="0"/>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2800" kern="1200">
          <a:solidFill>
            <a:schemeClr val="tx1"/>
          </a:solidFill>
          <a:latin typeface="Arial" charset="0"/>
          <a:ea typeface="Arial" charset="0"/>
          <a:cs typeface="Arial" charset="0"/>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2800" kern="1200">
          <a:solidFill>
            <a:schemeClr val="tx1"/>
          </a:solidFill>
          <a:latin typeface="Arial" charset="0"/>
          <a:ea typeface="Arial" charset="0"/>
          <a:cs typeface="Arial" charset="0"/>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jp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jpeg"/><Relationship Id="rId3" Type="http://schemas.openxmlformats.org/officeDocument/2006/relationships/image" Target="../media/image2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cap="none" dirty="0" smtClean="0">
                <a:latin typeface="Arial" charset="0"/>
              </a:rPr>
              <a:t>{“</a:t>
            </a:r>
            <a:r>
              <a:rPr lang="en-US" sz="4800" cap="none" dirty="0" err="1" smtClean="0">
                <a:latin typeface="Arial" charset="0"/>
              </a:rPr>
              <a:t>sessionName</a:t>
            </a:r>
            <a:r>
              <a:rPr lang="en-US" sz="4800" cap="none" dirty="0" smtClean="0">
                <a:latin typeface="Arial" charset="0"/>
              </a:rPr>
              <a:t>”:“Chat Bot/AI”}</a:t>
            </a:r>
            <a:br>
              <a:rPr lang="en-US" sz="4800" cap="none" dirty="0" smtClean="0">
                <a:latin typeface="Arial" charset="0"/>
              </a:rPr>
            </a:br>
            <a:endParaRPr lang="en-US" sz="4800" cap="none" dirty="0">
              <a:latin typeface="Arial" charset="0"/>
            </a:endParaRPr>
          </a:p>
        </p:txBody>
      </p:sp>
    </p:spTree>
    <p:extLst>
      <p:ext uri="{BB962C8B-B14F-4D97-AF65-F5344CB8AC3E}">
        <p14:creationId xmlns:p14="http://schemas.microsoft.com/office/powerpoint/2010/main" val="20858141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Wit.ai</a:t>
            </a:r>
            <a:r>
              <a:rPr lang="en-US" dirty="0"/>
              <a:t> (</a:t>
            </a:r>
            <a:r>
              <a:rPr lang="en-US" dirty="0" err="1"/>
              <a:t>facebook</a:t>
            </a:r>
            <a:r>
              <a:rPr lang="en-US" dirty="0"/>
              <a:t> bot engine)</a:t>
            </a:r>
          </a:p>
        </p:txBody>
      </p:sp>
      <p:sp>
        <p:nvSpPr>
          <p:cNvPr id="3" name="Content Placeholder 2"/>
          <p:cNvSpPr>
            <a:spLocks noGrp="1"/>
          </p:cNvSpPr>
          <p:nvPr>
            <p:ph idx="1"/>
          </p:nvPr>
        </p:nvSpPr>
        <p:spPr>
          <a:xfrm>
            <a:off x="523890" y="1273629"/>
            <a:ext cx="10906110" cy="4936671"/>
          </a:xfrm>
        </p:spPr>
        <p:txBody>
          <a:bodyPr/>
          <a:lstStyle/>
          <a:p>
            <a:r>
              <a:rPr lang="en-US" dirty="0"/>
              <a:t>Wit is a natural language interface for applications capable of turning sentences into structured data</a:t>
            </a:r>
            <a:r>
              <a:rPr lang="en-US" dirty="0" smtClean="0"/>
              <a:t>.</a:t>
            </a:r>
          </a:p>
          <a:p>
            <a:endParaRPr lang="en-US" dirty="0"/>
          </a:p>
          <a:p>
            <a:r>
              <a:rPr lang="en-US" dirty="0"/>
              <a:t>No Dialogue Management Framework</a:t>
            </a:r>
          </a:p>
          <a:p>
            <a:pPr lvl="2"/>
            <a:r>
              <a:rPr lang="en-US" dirty="0"/>
              <a:t>You would need to implement DM yourself</a:t>
            </a:r>
          </a:p>
          <a:p>
            <a:endParaRPr lang="en-US" dirty="0"/>
          </a:p>
        </p:txBody>
      </p:sp>
      <p:pic>
        <p:nvPicPr>
          <p:cNvPr id="4" name="Picture 3"/>
          <p:cNvPicPr>
            <a:picLocks/>
          </p:cNvPicPr>
          <p:nvPr/>
        </p:nvPicPr>
        <p:blipFill>
          <a:blip r:embed="rId3">
            <a:extLst>
              <a:ext uri="{28A0092B-C50C-407E-A947-70E740481C1C}">
                <a14:useLocalDpi xmlns:a14="http://schemas.microsoft.com/office/drawing/2010/main" val="0"/>
              </a:ext>
            </a:extLst>
          </a:blip>
          <a:stretch>
            <a:fillRect/>
          </a:stretch>
        </p:blipFill>
        <p:spPr>
          <a:xfrm>
            <a:off x="4761367" y="4751612"/>
            <a:ext cx="1656000" cy="1656000"/>
          </a:xfrm>
          <a:prstGeom prst="rect">
            <a:avLst/>
          </a:prstGeom>
        </p:spPr>
      </p:pic>
    </p:spTree>
    <p:extLst>
      <p:ext uri="{BB962C8B-B14F-4D97-AF65-F5344CB8AC3E}">
        <p14:creationId xmlns:p14="http://schemas.microsoft.com/office/powerpoint/2010/main" val="1351283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Dialog flow (</a:t>
            </a:r>
            <a:r>
              <a:rPr lang="en-US" dirty="0" err="1"/>
              <a:t>api.ai</a:t>
            </a:r>
            <a:r>
              <a:rPr lang="en-US" dirty="0"/>
              <a:t>)</a:t>
            </a:r>
          </a:p>
        </p:txBody>
      </p:sp>
      <p:sp>
        <p:nvSpPr>
          <p:cNvPr id="3" name="Content Placeholder 2"/>
          <p:cNvSpPr>
            <a:spLocks noGrp="1"/>
          </p:cNvSpPr>
          <p:nvPr>
            <p:ph idx="1"/>
          </p:nvPr>
        </p:nvSpPr>
        <p:spPr/>
        <p:txBody>
          <a:bodyPr/>
          <a:lstStyle/>
          <a:p>
            <a:r>
              <a:rPr lang="en-US" dirty="0" err="1"/>
              <a:t>Dialogflow</a:t>
            </a:r>
            <a:r>
              <a:rPr lang="en-US" dirty="0"/>
              <a:t> is backed by Google and runs on Google infrastructure, which means you can scale to millions of users.</a:t>
            </a:r>
          </a:p>
          <a:p>
            <a:r>
              <a:rPr lang="en-US" dirty="0" err="1" smtClean="0"/>
              <a:t>API.ai</a:t>
            </a:r>
            <a:r>
              <a:rPr lang="en-US" dirty="0" smtClean="0"/>
              <a:t> is </a:t>
            </a:r>
            <a:r>
              <a:rPr lang="en-US" dirty="0"/>
              <a:t>built on few concepts such as agents, entities, intents, actions, and contexts.</a:t>
            </a:r>
          </a:p>
          <a:p>
            <a:r>
              <a:rPr lang="en-US" dirty="0" err="1"/>
              <a:t>API.ai</a:t>
            </a:r>
            <a:r>
              <a:rPr lang="en-US" dirty="0"/>
              <a:t> can be integrated with many popular messaging, </a:t>
            </a:r>
            <a:r>
              <a:rPr lang="en-US" dirty="0" err="1"/>
              <a:t>IoT</a:t>
            </a:r>
            <a:r>
              <a:rPr lang="en-US" dirty="0"/>
              <a:t> and virtual assistant’s platforms.</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6726" y="4463952"/>
            <a:ext cx="1800000" cy="1800000"/>
          </a:xfrm>
          <a:prstGeom prst="rect">
            <a:avLst/>
          </a:prstGeom>
        </p:spPr>
      </p:pic>
    </p:spTree>
    <p:extLst>
      <p:ext uri="{BB962C8B-B14F-4D97-AF65-F5344CB8AC3E}">
        <p14:creationId xmlns:p14="http://schemas.microsoft.com/office/powerpoint/2010/main" val="20753757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Microsoft bot </a:t>
            </a:r>
            <a:r>
              <a:rPr lang="en-US" dirty="0" smtClean="0"/>
              <a:t>framework</a:t>
            </a:r>
            <a:br>
              <a:rPr lang="en-US" dirty="0" smtClean="0"/>
            </a:br>
            <a:endParaRPr lang="en-US" dirty="0"/>
          </a:p>
        </p:txBody>
      </p:sp>
      <p:sp>
        <p:nvSpPr>
          <p:cNvPr id="3" name="Content Placeholder 2"/>
          <p:cNvSpPr>
            <a:spLocks noGrp="1"/>
          </p:cNvSpPr>
          <p:nvPr>
            <p:ph idx="1"/>
          </p:nvPr>
        </p:nvSpPr>
        <p:spPr/>
        <p:txBody>
          <a:bodyPr/>
          <a:lstStyle/>
          <a:p>
            <a:r>
              <a:rPr lang="en-US" dirty="0"/>
              <a:t>Microsoft Bot Framework gives just what we need to build, connect, manage and publish intelligent </a:t>
            </a:r>
            <a:r>
              <a:rPr lang="en-US" dirty="0" smtClean="0"/>
              <a:t>chat bots </a:t>
            </a:r>
            <a:r>
              <a:rPr lang="en-US" dirty="0"/>
              <a:t>that interact naturally</a:t>
            </a:r>
          </a:p>
          <a:p>
            <a:r>
              <a:rPr lang="en-US" dirty="0"/>
              <a:t> It can be integrated with Slack, Facebook Messenger, Telegram, </a:t>
            </a:r>
            <a:r>
              <a:rPr lang="en-US" dirty="0" err="1"/>
              <a:t>Webchat</a:t>
            </a:r>
            <a:r>
              <a:rPr lang="en-US" dirty="0"/>
              <a:t>, </a:t>
            </a:r>
            <a:r>
              <a:rPr lang="en-US" dirty="0" err="1"/>
              <a:t>GroupMe</a:t>
            </a:r>
            <a:r>
              <a:rPr lang="en-US" dirty="0"/>
              <a:t>, SMS, email and Skype</a:t>
            </a:r>
          </a:p>
          <a:p>
            <a:endParaRPr lang="en-US" dirty="0"/>
          </a:p>
        </p:txBody>
      </p:sp>
      <p:pic>
        <p:nvPicPr>
          <p:cNvPr id="4" name="Picture 3"/>
          <p:cNvPicPr>
            <a:picLocks/>
          </p:cNvPicPr>
          <p:nvPr/>
        </p:nvPicPr>
        <p:blipFill>
          <a:blip r:embed="rId3">
            <a:extLst>
              <a:ext uri="{28A0092B-C50C-407E-A947-70E740481C1C}">
                <a14:useLocalDpi xmlns:a14="http://schemas.microsoft.com/office/drawing/2010/main" val="0"/>
              </a:ext>
            </a:extLst>
          </a:blip>
          <a:stretch>
            <a:fillRect/>
          </a:stretch>
        </p:blipFill>
        <p:spPr>
          <a:xfrm>
            <a:off x="4544362" y="4305007"/>
            <a:ext cx="1800000" cy="1800000"/>
          </a:xfrm>
          <a:prstGeom prst="rect">
            <a:avLst/>
          </a:prstGeom>
        </p:spPr>
      </p:pic>
    </p:spTree>
    <p:extLst>
      <p:ext uri="{BB962C8B-B14F-4D97-AF65-F5344CB8AC3E}">
        <p14:creationId xmlns:p14="http://schemas.microsoft.com/office/powerpoint/2010/main" val="5605610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 </a:t>
            </a:r>
            <a:r>
              <a:rPr lang="en-US" dirty="0" smtClean="0"/>
              <a:t>Chat bots </a:t>
            </a:r>
            <a:r>
              <a:rPr lang="en-US" dirty="0"/>
              <a:t>Work?</a:t>
            </a:r>
            <a:br>
              <a:rPr lang="en-US" dirty="0"/>
            </a:br>
            <a:endParaRPr lang="en-US" dirty="0"/>
          </a:p>
        </p:txBody>
      </p:sp>
      <p:sp>
        <p:nvSpPr>
          <p:cNvPr id="3" name="Content Placeholder 2"/>
          <p:cNvSpPr>
            <a:spLocks noGrp="1"/>
          </p:cNvSpPr>
          <p:nvPr>
            <p:ph idx="1"/>
          </p:nvPr>
        </p:nvSpPr>
        <p:spPr>
          <a:xfrm>
            <a:off x="523890" y="951723"/>
            <a:ext cx="10906110" cy="5258578"/>
          </a:xfrm>
        </p:spPr>
        <p:txBody>
          <a:bodyPr>
            <a:normAutofit/>
          </a:bodyPr>
          <a:lstStyle/>
          <a:p>
            <a:r>
              <a:rPr lang="en-US" sz="2000" dirty="0"/>
              <a:t>N</a:t>
            </a:r>
            <a:r>
              <a:rPr lang="en-US" sz="2000" dirty="0" smtClean="0"/>
              <a:t>atural </a:t>
            </a:r>
            <a:r>
              <a:rPr lang="en-US" sz="2000" dirty="0"/>
              <a:t>language processing </a:t>
            </a:r>
            <a:r>
              <a:rPr lang="en-US" sz="2000" dirty="0" smtClean="0"/>
              <a:t> - Voice recognition - Google </a:t>
            </a:r>
            <a:r>
              <a:rPr lang="en-US" sz="2000" dirty="0" err="1" smtClean="0"/>
              <a:t>Allo</a:t>
            </a:r>
            <a:r>
              <a:rPr lang="en-US" sz="2000" dirty="0" smtClean="0"/>
              <a:t>, Apple’s </a:t>
            </a:r>
            <a:r>
              <a:rPr lang="en-US" sz="2000" dirty="0"/>
              <a:t>Siri, and Microsoft’s </a:t>
            </a:r>
            <a:r>
              <a:rPr lang="en-US" sz="2000" dirty="0" smtClean="0"/>
              <a:t>Cortana.</a:t>
            </a:r>
          </a:p>
          <a:p>
            <a:pPr marL="0" indent="0">
              <a:buNone/>
            </a:pPr>
            <a:endParaRPr lang="en-US" b="1" dirty="0" smtClean="0"/>
          </a:p>
          <a:p>
            <a:endParaRPr lang="en-US" b="1" dirty="0" smtClean="0"/>
          </a:p>
          <a:p>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6243" y="2409048"/>
            <a:ext cx="7094879" cy="3991752"/>
          </a:xfrm>
          <a:prstGeom prst="rect">
            <a:avLst/>
          </a:prstGeom>
        </p:spPr>
      </p:pic>
    </p:spTree>
    <p:extLst>
      <p:ext uri="{BB962C8B-B14F-4D97-AF65-F5344CB8AC3E}">
        <p14:creationId xmlns:p14="http://schemas.microsoft.com/office/powerpoint/2010/main" val="13823070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NLP ARCHITECTURE</a:t>
            </a:r>
            <a:endParaRPr lang="en-US" dirty="0"/>
          </a:p>
        </p:txBody>
      </p:sp>
      <p:sp>
        <p:nvSpPr>
          <p:cNvPr id="3" name="Content Placeholder 2"/>
          <p:cNvSpPr>
            <a:spLocks noGrp="1"/>
          </p:cNvSpPr>
          <p:nvPr>
            <p:ph idx="1"/>
          </p:nvPr>
        </p:nvSpPr>
        <p:spPr>
          <a:xfrm>
            <a:off x="523889" y="4164038"/>
            <a:ext cx="10906110" cy="2074398"/>
          </a:xfrm>
        </p:spPr>
        <p:txBody>
          <a:bodyPr>
            <a:normAutofit/>
          </a:bodyPr>
          <a:lstStyle/>
          <a:p>
            <a:pPr marL="0" lvl="0" indent="0">
              <a:lnSpc>
                <a:spcPct val="100000"/>
              </a:lnSpc>
              <a:spcBef>
                <a:spcPts val="0"/>
              </a:spcBef>
              <a:buClrTx/>
              <a:buNone/>
            </a:pPr>
            <a:r>
              <a:rPr lang="en-US" b="1" dirty="0" smtClean="0"/>
              <a:t>  </a:t>
            </a:r>
          </a:p>
        </p:txBody>
      </p:sp>
      <p:sp>
        <p:nvSpPr>
          <p:cNvPr id="8" name="TextBox 7"/>
          <p:cNvSpPr txBox="1"/>
          <p:nvPr/>
        </p:nvSpPr>
        <p:spPr>
          <a:xfrm>
            <a:off x="942535" y="4487594"/>
            <a:ext cx="10016197" cy="2185214"/>
          </a:xfrm>
          <a:prstGeom prst="rect">
            <a:avLst/>
          </a:prstGeom>
          <a:noFill/>
        </p:spPr>
        <p:txBody>
          <a:bodyPr wrap="square" rtlCol="0">
            <a:spAutoFit/>
          </a:bodyPr>
          <a:lstStyle/>
          <a:p>
            <a:pPr marL="342900" indent="-342900">
              <a:buFont typeface="Arial" charset="0"/>
              <a:buChar char="•"/>
            </a:pPr>
            <a:endParaRPr lang="en-US" sz="2400" dirty="0" smtClean="0">
              <a:latin typeface="Arial" charset="0"/>
              <a:ea typeface="Arial" charset="0"/>
              <a:cs typeface="Arial" charset="0"/>
            </a:endParaRPr>
          </a:p>
          <a:p>
            <a:pPr marL="342900" indent="-342900">
              <a:buFont typeface="Arial" charset="0"/>
              <a:buChar char="•"/>
            </a:pPr>
            <a:r>
              <a:rPr lang="en-US" sz="2400" dirty="0" smtClean="0">
                <a:latin typeface="Arial" charset="0"/>
                <a:ea typeface="Arial" charset="0"/>
                <a:cs typeface="Arial" charset="0"/>
              </a:rPr>
              <a:t>Challenges </a:t>
            </a:r>
            <a:r>
              <a:rPr lang="en-US" sz="2400" dirty="0">
                <a:latin typeface="Arial" charset="0"/>
                <a:ea typeface="Arial" charset="0"/>
                <a:cs typeface="Arial" charset="0"/>
              </a:rPr>
              <a:t>in natural-language processing frequently involve speech recognition, natural-language understanding, and natural-language generation</a:t>
            </a:r>
            <a:r>
              <a:rPr lang="en-US" sz="2000" dirty="0" smtClean="0">
                <a:latin typeface="Arial" charset="0"/>
                <a:ea typeface="Arial" charset="0"/>
                <a:cs typeface="Arial" charset="0"/>
              </a:rPr>
              <a:t>.</a:t>
            </a:r>
          </a:p>
          <a:p>
            <a:endParaRPr lang="en-US" sz="2000" dirty="0">
              <a:latin typeface="Arial" charset="0"/>
              <a:ea typeface="Arial" charset="0"/>
              <a:cs typeface="Arial" charset="0"/>
            </a:endParaRPr>
          </a:p>
          <a:p>
            <a:endParaRPr lang="en-US" sz="2000" dirty="0">
              <a:latin typeface="Arial" charset="0"/>
              <a:ea typeface="Arial" charset="0"/>
              <a:cs typeface="Arial"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3451" y="797658"/>
            <a:ext cx="8890000" cy="3771976"/>
          </a:xfrm>
          <a:prstGeom prst="rect">
            <a:avLst/>
          </a:prstGeom>
        </p:spPr>
      </p:pic>
    </p:spTree>
    <p:extLst>
      <p:ext uri="{BB962C8B-B14F-4D97-AF65-F5344CB8AC3E}">
        <p14:creationId xmlns:p14="http://schemas.microsoft.com/office/powerpoint/2010/main" val="6238377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Components of NLP</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lvl="1">
              <a:buFont typeface="Arial" charset="0"/>
              <a:buChar char="•"/>
            </a:pPr>
            <a:r>
              <a:rPr lang="en-US" b="1" dirty="0" smtClean="0"/>
              <a:t>Natural </a:t>
            </a:r>
            <a:r>
              <a:rPr lang="en-US" b="1" dirty="0"/>
              <a:t>Language Understanding (NLU)</a:t>
            </a:r>
          </a:p>
          <a:p>
            <a:pPr lvl="2">
              <a:buFont typeface="Arial" charset="0"/>
              <a:buChar char="•"/>
            </a:pPr>
            <a:r>
              <a:rPr lang="en-US" dirty="0" smtClean="0"/>
              <a:t>Mapping </a:t>
            </a:r>
            <a:r>
              <a:rPr lang="en-US" dirty="0"/>
              <a:t>the given input in natural language into useful representations.</a:t>
            </a:r>
          </a:p>
          <a:p>
            <a:pPr lvl="2">
              <a:buFont typeface="Arial" charset="0"/>
              <a:buChar char="•"/>
            </a:pPr>
            <a:r>
              <a:rPr lang="en-US" dirty="0"/>
              <a:t>Analyzing different aspects of the </a:t>
            </a:r>
            <a:r>
              <a:rPr lang="en-US" dirty="0" smtClean="0"/>
              <a:t>language.</a:t>
            </a:r>
          </a:p>
          <a:p>
            <a:pPr lvl="1">
              <a:buFont typeface="Arial" charset="0"/>
              <a:buChar char="•"/>
            </a:pPr>
            <a:r>
              <a:rPr lang="en-US" b="1" dirty="0" smtClean="0"/>
              <a:t>Natural </a:t>
            </a:r>
            <a:r>
              <a:rPr lang="en-US" b="1" dirty="0"/>
              <a:t>Language Generation (NLG)</a:t>
            </a:r>
          </a:p>
          <a:p>
            <a:pPr lvl="2">
              <a:buFont typeface="Arial" charset="0"/>
              <a:buChar char="•"/>
            </a:pPr>
            <a:r>
              <a:rPr lang="en-US" dirty="0"/>
              <a:t>It is the process of producing meaningful phrases and sentences in the form of natural language from some internal </a:t>
            </a:r>
            <a:r>
              <a:rPr lang="en-US" dirty="0" smtClean="0"/>
              <a:t>representation</a:t>
            </a:r>
          </a:p>
          <a:p>
            <a:pPr lvl="3">
              <a:buFont typeface="Arial" charset="0"/>
              <a:buChar char="•"/>
            </a:pPr>
            <a:r>
              <a:rPr lang="en-US" b="1" dirty="0" smtClean="0"/>
              <a:t>Text </a:t>
            </a:r>
            <a:r>
              <a:rPr lang="en-US" b="1" dirty="0"/>
              <a:t>planning</a:t>
            </a:r>
            <a:r>
              <a:rPr lang="en-US" dirty="0"/>
              <a:t> − It includes retrieving the relevant content from knowledge </a:t>
            </a:r>
            <a:r>
              <a:rPr lang="en-US" dirty="0" smtClean="0"/>
              <a:t>base.</a:t>
            </a:r>
          </a:p>
          <a:p>
            <a:pPr lvl="3">
              <a:buFont typeface="Arial" charset="0"/>
              <a:buChar char="•"/>
            </a:pPr>
            <a:r>
              <a:rPr lang="en-US" b="1" dirty="0" smtClean="0"/>
              <a:t>Sentence </a:t>
            </a:r>
            <a:r>
              <a:rPr lang="en-US" b="1" dirty="0"/>
              <a:t>planning</a:t>
            </a:r>
            <a:r>
              <a:rPr lang="en-US" dirty="0"/>
              <a:t> − It includes choosing required words, forming meaningful phrases, setting tone of the </a:t>
            </a:r>
            <a:r>
              <a:rPr lang="en-US" dirty="0" smtClean="0"/>
              <a:t>sentence.</a:t>
            </a:r>
          </a:p>
          <a:p>
            <a:pPr lvl="3">
              <a:buFont typeface="Arial" charset="0"/>
              <a:buChar char="•"/>
            </a:pPr>
            <a:r>
              <a:rPr lang="en-US" b="1" dirty="0" smtClean="0"/>
              <a:t>Text </a:t>
            </a:r>
            <a:r>
              <a:rPr lang="en-US" b="1" dirty="0"/>
              <a:t>Realization</a:t>
            </a:r>
            <a:r>
              <a:rPr lang="en-US" dirty="0"/>
              <a:t> − It is mapping sentence plan into sentence structure.</a:t>
            </a:r>
          </a:p>
          <a:p>
            <a:pPr marL="0" marR="0" lvl="0" indent="0" defTabSz="914400" eaLnBrk="1" fontAlgn="auto" latinLnBrk="0" hangingPunct="1">
              <a:lnSpc>
                <a:spcPct val="100000"/>
              </a:lnSpc>
              <a:spcBef>
                <a:spcPts val="0"/>
              </a:spcBef>
              <a:spcAft>
                <a:spcPts val="0"/>
              </a:spcAft>
              <a:buClrTx/>
              <a:buSzTx/>
              <a:buFontTx/>
              <a:buNone/>
              <a:tabLst/>
              <a:defRPr/>
            </a:pPr>
            <a:endParaRPr lang="en-US" b="1" dirty="0"/>
          </a:p>
        </p:txBody>
      </p:sp>
    </p:spTree>
    <p:extLst>
      <p:ext uri="{BB962C8B-B14F-4D97-AF65-F5344CB8AC3E}">
        <p14:creationId xmlns:p14="http://schemas.microsoft.com/office/powerpoint/2010/main" val="14168868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Difficulties in NLU</a:t>
            </a:r>
            <a:br>
              <a:rPr lang="en-US" dirty="0"/>
            </a:br>
            <a:endParaRPr lang="en-US" dirty="0"/>
          </a:p>
        </p:txBody>
      </p:sp>
      <p:sp>
        <p:nvSpPr>
          <p:cNvPr id="3" name="Content Placeholder 2"/>
          <p:cNvSpPr>
            <a:spLocks noGrp="1"/>
          </p:cNvSpPr>
          <p:nvPr>
            <p:ph idx="1"/>
          </p:nvPr>
        </p:nvSpPr>
        <p:spPr>
          <a:xfrm>
            <a:off x="523890" y="1183821"/>
            <a:ext cx="10906110" cy="4841422"/>
          </a:xfrm>
        </p:spPr>
        <p:txBody>
          <a:bodyPr>
            <a:normAutofit fontScale="92500" lnSpcReduction="10000"/>
          </a:bodyPr>
          <a:lstStyle/>
          <a:p>
            <a:endParaRPr lang="en-US" dirty="0"/>
          </a:p>
          <a:p>
            <a:pPr lvl="1">
              <a:buFont typeface="Arial" charset="0"/>
              <a:buChar char="•"/>
            </a:pPr>
            <a:r>
              <a:rPr lang="en-US" b="1" dirty="0"/>
              <a:t>Lexical ambiguity</a:t>
            </a:r>
            <a:r>
              <a:rPr lang="en-US" dirty="0"/>
              <a:t> − It is at very primitive level such as </a:t>
            </a:r>
            <a:r>
              <a:rPr lang="en-US" dirty="0" smtClean="0"/>
              <a:t>word-level. For </a:t>
            </a:r>
            <a:r>
              <a:rPr lang="en-US" dirty="0"/>
              <a:t>example, treating the word “board” as noun or verb</a:t>
            </a:r>
            <a:r>
              <a:rPr lang="en-US" dirty="0" smtClean="0"/>
              <a:t>?</a:t>
            </a:r>
          </a:p>
          <a:p>
            <a:pPr lvl="1">
              <a:buFont typeface="Arial" charset="0"/>
              <a:buChar char="•"/>
            </a:pPr>
            <a:endParaRPr lang="en-US" dirty="0"/>
          </a:p>
          <a:p>
            <a:pPr lvl="1">
              <a:buFont typeface="Arial" charset="0"/>
              <a:buChar char="•"/>
            </a:pPr>
            <a:r>
              <a:rPr lang="en-US" b="1" dirty="0"/>
              <a:t>Syntax Level ambiguity</a:t>
            </a:r>
            <a:r>
              <a:rPr lang="en-US" dirty="0"/>
              <a:t> − A sentence can be parsed in different </a:t>
            </a:r>
            <a:r>
              <a:rPr lang="en-US" dirty="0" smtClean="0"/>
              <a:t>ways. For </a:t>
            </a:r>
            <a:r>
              <a:rPr lang="en-US" dirty="0"/>
              <a:t>example, “He lifted the beetle with red cap.” − Did he use cap to lift the beetle or he lifted a beetle that had red cap</a:t>
            </a:r>
            <a:r>
              <a:rPr lang="en-US" dirty="0" smtClean="0"/>
              <a:t>?</a:t>
            </a:r>
          </a:p>
          <a:p>
            <a:pPr lvl="1">
              <a:buFont typeface="Arial" charset="0"/>
              <a:buChar char="•"/>
            </a:pPr>
            <a:endParaRPr lang="en-US" dirty="0"/>
          </a:p>
          <a:p>
            <a:pPr lvl="1">
              <a:buFont typeface="Arial" charset="0"/>
              <a:buChar char="•"/>
            </a:pPr>
            <a:r>
              <a:rPr lang="en-US" b="1" dirty="0"/>
              <a:t>Referential ambiguity</a:t>
            </a:r>
            <a:r>
              <a:rPr lang="en-US" dirty="0"/>
              <a:t> − Referring to something using pronouns. For example, </a:t>
            </a:r>
            <a:r>
              <a:rPr lang="en-US" dirty="0" smtClean="0"/>
              <a:t>A went </a:t>
            </a:r>
            <a:r>
              <a:rPr lang="en-US" dirty="0"/>
              <a:t>to </a:t>
            </a:r>
            <a:r>
              <a:rPr lang="en-US" dirty="0" smtClean="0"/>
              <a:t>B. A said</a:t>
            </a:r>
            <a:r>
              <a:rPr lang="en-US" dirty="0"/>
              <a:t>, “I am tired.” − Exactly who is tired</a:t>
            </a:r>
            <a:r>
              <a:rPr lang="en-US" dirty="0" smtClean="0"/>
              <a:t>?</a:t>
            </a:r>
          </a:p>
          <a:p>
            <a:pPr lvl="1"/>
            <a:endParaRPr lang="en-US" dirty="0"/>
          </a:p>
        </p:txBody>
      </p:sp>
    </p:spTree>
    <p:extLst>
      <p:ext uri="{BB962C8B-B14F-4D97-AF65-F5344CB8AC3E}">
        <p14:creationId xmlns:p14="http://schemas.microsoft.com/office/powerpoint/2010/main" val="11314067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Different types of bot </a:t>
            </a:r>
            <a:r>
              <a:rPr lang="en-US" dirty="0" smtClean="0"/>
              <a:t>platforms: </a:t>
            </a:r>
            <a:r>
              <a:rPr lang="en-US" dirty="0"/>
              <a:t/>
            </a:r>
            <a:br>
              <a:rPr lang="en-US" dirty="0"/>
            </a:br>
            <a:endParaRPr lang="en-US" dirty="0"/>
          </a:p>
        </p:txBody>
      </p:sp>
      <p:sp>
        <p:nvSpPr>
          <p:cNvPr id="3" name="Content Placeholder 2"/>
          <p:cNvSpPr>
            <a:spLocks noGrp="1"/>
          </p:cNvSpPr>
          <p:nvPr>
            <p:ph idx="1"/>
          </p:nvPr>
        </p:nvSpPr>
        <p:spPr/>
        <p:txBody>
          <a:bodyPr/>
          <a:lstStyle/>
          <a:p>
            <a:pPr lvl="0"/>
            <a:r>
              <a:rPr lang="en-US" dirty="0" smtClean="0"/>
              <a:t>Facebook </a:t>
            </a:r>
            <a:r>
              <a:rPr lang="en-US" dirty="0"/>
              <a:t>Messenger Bot</a:t>
            </a:r>
          </a:p>
          <a:p>
            <a:pPr lvl="0"/>
            <a:r>
              <a:rPr lang="en-US" dirty="0"/>
              <a:t>Slack Bot</a:t>
            </a:r>
          </a:p>
          <a:p>
            <a:pPr lvl="0"/>
            <a:r>
              <a:rPr lang="en-US" dirty="0"/>
              <a:t>Twitter Bot</a:t>
            </a:r>
          </a:p>
          <a:p>
            <a:pPr lvl="0"/>
            <a:r>
              <a:rPr lang="en-US" dirty="0"/>
              <a:t>Google Assistant</a:t>
            </a:r>
          </a:p>
          <a:p>
            <a:pPr lvl="0"/>
            <a:r>
              <a:rPr lang="en-US" dirty="0"/>
              <a:t>IBM Watson Bot</a:t>
            </a:r>
          </a:p>
          <a:p>
            <a:endParaRPr lang="en-US" dirty="0"/>
          </a:p>
        </p:txBody>
      </p:sp>
    </p:spTree>
    <p:extLst>
      <p:ext uri="{BB962C8B-B14F-4D97-AF65-F5344CB8AC3E}">
        <p14:creationId xmlns:p14="http://schemas.microsoft.com/office/powerpoint/2010/main" val="17469245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     </a:t>
            </a:r>
            <a:r>
              <a:rPr lang="en-US" dirty="0" smtClean="0"/>
              <a:t>Face </a:t>
            </a:r>
            <a:r>
              <a:rPr lang="en-US" dirty="0" smtClean="0"/>
              <a:t>Book </a:t>
            </a:r>
            <a:r>
              <a:rPr lang="en-US" dirty="0"/>
              <a:t>Messenger </a:t>
            </a:r>
            <a:r>
              <a:rPr lang="en-US" dirty="0" smtClean="0"/>
              <a:t>Bot:</a:t>
            </a:r>
            <a:endParaRPr lang="en-US" dirty="0"/>
          </a:p>
        </p:txBody>
      </p:sp>
      <p:sp>
        <p:nvSpPr>
          <p:cNvPr id="3" name="Content Placeholder 2"/>
          <p:cNvSpPr>
            <a:spLocks noGrp="1"/>
          </p:cNvSpPr>
          <p:nvPr>
            <p:ph idx="1"/>
          </p:nvPr>
        </p:nvSpPr>
        <p:spPr>
          <a:xfrm>
            <a:off x="523890" y="1183821"/>
            <a:ext cx="5578736" cy="5276613"/>
          </a:xfrm>
        </p:spPr>
        <p:txBody>
          <a:bodyPr>
            <a:normAutofit/>
          </a:bodyPr>
          <a:lstStyle/>
          <a:p>
            <a:pPr marL="0" indent="0">
              <a:buNone/>
            </a:pPr>
            <a:r>
              <a:rPr lang="en-US" b="1" dirty="0" smtClean="0"/>
              <a:t>A </a:t>
            </a:r>
            <a:r>
              <a:rPr lang="en-US" b="1" dirty="0" smtClean="0"/>
              <a:t>FB </a:t>
            </a:r>
            <a:r>
              <a:rPr lang="en-US" b="1" dirty="0"/>
              <a:t>bot requires:</a:t>
            </a:r>
            <a:endParaRPr lang="en-US" dirty="0"/>
          </a:p>
          <a:p>
            <a:pPr lvl="0"/>
            <a:r>
              <a:rPr lang="en-US" dirty="0"/>
              <a:t>A</a:t>
            </a:r>
            <a:r>
              <a:rPr lang="en-US" dirty="0" smtClean="0"/>
              <a:t> </a:t>
            </a:r>
            <a:r>
              <a:rPr lang="en-US" dirty="0"/>
              <a:t>Facebook app in which the Messenger platform has been activated</a:t>
            </a:r>
          </a:p>
          <a:p>
            <a:pPr lvl="0"/>
            <a:r>
              <a:rPr lang="en-US" dirty="0"/>
              <a:t>an Facebook page linked to the bot</a:t>
            </a:r>
          </a:p>
          <a:p>
            <a:pPr lvl="0"/>
            <a:r>
              <a:rPr lang="en-US" dirty="0"/>
              <a:t>a webserver with the bot logic – the "brain" of the bot</a:t>
            </a:r>
          </a:p>
          <a:p>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324" y="163423"/>
            <a:ext cx="778615" cy="84638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9809" y="1183820"/>
            <a:ext cx="6321288" cy="5276613"/>
          </a:xfrm>
          <a:prstGeom prst="rect">
            <a:avLst/>
          </a:prstGeom>
        </p:spPr>
      </p:pic>
    </p:spTree>
    <p:extLst>
      <p:ext uri="{BB962C8B-B14F-4D97-AF65-F5344CB8AC3E}">
        <p14:creationId xmlns:p14="http://schemas.microsoft.com/office/powerpoint/2010/main" val="11133993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Twitter </a:t>
            </a:r>
            <a:r>
              <a:rPr lang="en-US" dirty="0" smtClean="0"/>
              <a:t>bot:</a:t>
            </a:r>
            <a:r>
              <a:rPr lang="en-US" dirty="0"/>
              <a:t/>
            </a:r>
            <a:br>
              <a:rPr lang="en-US" dirty="0"/>
            </a:br>
            <a:endParaRPr lang="en-US" dirty="0"/>
          </a:p>
        </p:txBody>
      </p:sp>
      <p:sp>
        <p:nvSpPr>
          <p:cNvPr id="3" name="Content Placeholder 2"/>
          <p:cNvSpPr>
            <a:spLocks noGrp="1"/>
          </p:cNvSpPr>
          <p:nvPr>
            <p:ph idx="1"/>
          </p:nvPr>
        </p:nvSpPr>
        <p:spPr>
          <a:xfrm>
            <a:off x="4790661" y="1149375"/>
            <a:ext cx="6639338" cy="5060925"/>
          </a:xfrm>
        </p:spPr>
        <p:txBody>
          <a:bodyPr>
            <a:normAutofit/>
          </a:bodyPr>
          <a:lstStyle/>
          <a:p>
            <a:r>
              <a:rPr lang="en-US" dirty="0"/>
              <a:t>A </a:t>
            </a:r>
            <a:r>
              <a:rPr lang="en-US" dirty="0" smtClean="0"/>
              <a:t>Twitter bot – Automated tweets</a:t>
            </a:r>
          </a:p>
          <a:p>
            <a:r>
              <a:rPr lang="en-US" dirty="0" smtClean="0"/>
              <a:t>Tweet mining </a:t>
            </a:r>
            <a:r>
              <a:rPr lang="en-US" dirty="0"/>
              <a:t>and analyzing </a:t>
            </a:r>
            <a:r>
              <a:rPr lang="en-US" dirty="0" smtClean="0"/>
              <a:t>and integrating AI</a:t>
            </a:r>
            <a:r>
              <a:rPr lang="en-US" dirty="0"/>
              <a:t> </a:t>
            </a:r>
          </a:p>
          <a:p>
            <a:r>
              <a:rPr lang="en-US" dirty="0"/>
              <a:t>U</a:t>
            </a:r>
            <a:r>
              <a:rPr lang="en-US" dirty="0" smtClean="0"/>
              <a:t>seful</a:t>
            </a:r>
            <a:r>
              <a:rPr lang="en-US" dirty="0"/>
              <a:t>, informative, annoying or dangerous -- just like human </a:t>
            </a:r>
            <a:r>
              <a:rPr lang="en-US" dirty="0" smtClean="0"/>
              <a:t>tweeters</a:t>
            </a:r>
            <a:endParaRPr lang="en-US" dirty="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306" y="129195"/>
            <a:ext cx="955183" cy="90091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897" y="1369521"/>
            <a:ext cx="3918225" cy="4620631"/>
          </a:xfrm>
          <a:prstGeom prst="rect">
            <a:avLst/>
          </a:prstGeom>
        </p:spPr>
      </p:pic>
    </p:spTree>
    <p:extLst>
      <p:ext uri="{BB962C8B-B14F-4D97-AF65-F5344CB8AC3E}">
        <p14:creationId xmlns:p14="http://schemas.microsoft.com/office/powerpoint/2010/main" val="19967954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are going to discuss..?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153" y="1606686"/>
            <a:ext cx="4400550" cy="4317036"/>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7496" y="1606686"/>
            <a:ext cx="6122504" cy="4138131"/>
          </a:xfrm>
          <a:prstGeom prst="rect">
            <a:avLst/>
          </a:prstGeom>
        </p:spPr>
      </p:pic>
    </p:spTree>
    <p:extLst>
      <p:ext uri="{BB962C8B-B14F-4D97-AF65-F5344CB8AC3E}">
        <p14:creationId xmlns:p14="http://schemas.microsoft.com/office/powerpoint/2010/main" val="1978128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SLACK </a:t>
            </a:r>
            <a:r>
              <a:rPr lang="en-US" dirty="0" smtClean="0"/>
              <a:t>BOT:</a:t>
            </a:r>
            <a:endParaRPr lang="en-US" dirty="0"/>
          </a:p>
        </p:txBody>
      </p:sp>
      <p:sp>
        <p:nvSpPr>
          <p:cNvPr id="3" name="Content Placeholder 2"/>
          <p:cNvSpPr>
            <a:spLocks noGrp="1"/>
          </p:cNvSpPr>
          <p:nvPr>
            <p:ph idx="1"/>
          </p:nvPr>
        </p:nvSpPr>
        <p:spPr>
          <a:xfrm>
            <a:off x="523890" y="1129431"/>
            <a:ext cx="5743585" cy="5080869"/>
          </a:xfrm>
        </p:spPr>
        <p:txBody>
          <a:bodyPr/>
          <a:lstStyle/>
          <a:p>
            <a:r>
              <a:rPr lang="en-US" dirty="0" smtClean="0"/>
              <a:t>Email </a:t>
            </a:r>
            <a:r>
              <a:rPr lang="en-US" dirty="0" smtClean="0"/>
              <a:t>management </a:t>
            </a:r>
            <a:r>
              <a:rPr lang="en-US" dirty="0"/>
              <a:t>tools, sending reminders and notifications to team members, gathering and analyzing data, and even boosting company morale, the opportunities are endless</a:t>
            </a:r>
            <a:r>
              <a:rPr lang="en-US" dirty="0" smtClean="0"/>
              <a: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7617" y="951723"/>
            <a:ext cx="6239368" cy="590627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918" y="149139"/>
            <a:ext cx="865399" cy="865399"/>
          </a:xfrm>
          <a:prstGeom prst="rect">
            <a:avLst/>
          </a:prstGeom>
        </p:spPr>
      </p:pic>
    </p:spTree>
    <p:extLst>
      <p:ext uri="{BB962C8B-B14F-4D97-AF65-F5344CB8AC3E}">
        <p14:creationId xmlns:p14="http://schemas.microsoft.com/office/powerpoint/2010/main" val="17084616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IBM </a:t>
            </a:r>
            <a:r>
              <a:rPr lang="en-US" dirty="0" err="1" smtClean="0"/>
              <a:t>WatsOn</a:t>
            </a:r>
            <a:r>
              <a:rPr lang="en-US" dirty="0" smtClean="0"/>
              <a:t> bot	</a:t>
            </a:r>
            <a:endParaRPr lang="en-US" dirty="0"/>
          </a:p>
        </p:txBody>
      </p:sp>
      <p:sp>
        <p:nvSpPr>
          <p:cNvPr id="3" name="Content Placeholder 2"/>
          <p:cNvSpPr>
            <a:spLocks noGrp="1"/>
          </p:cNvSpPr>
          <p:nvPr>
            <p:ph idx="1"/>
          </p:nvPr>
        </p:nvSpPr>
        <p:spPr>
          <a:xfrm>
            <a:off x="6321287" y="1183821"/>
            <a:ext cx="5108711" cy="5026479"/>
          </a:xfrm>
        </p:spPr>
        <p:txBody>
          <a:bodyPr>
            <a:normAutofit lnSpcReduction="10000"/>
          </a:bodyPr>
          <a:lstStyle/>
          <a:p>
            <a:r>
              <a:rPr lang="en-US" dirty="0" smtClean="0"/>
              <a:t>Watson Bot is the question answering(QA</a:t>
            </a:r>
            <a:r>
              <a:rPr lang="en-US" dirty="0"/>
              <a:t>) computing system that </a:t>
            </a:r>
            <a:r>
              <a:rPr lang="en-US" dirty="0" smtClean="0"/>
              <a:t>IBM built </a:t>
            </a:r>
            <a:r>
              <a:rPr lang="en-US" dirty="0"/>
              <a:t>to apply advanced </a:t>
            </a:r>
            <a:r>
              <a:rPr lang="en-US" dirty="0" smtClean="0"/>
              <a:t>natural language processing,</a:t>
            </a:r>
            <a:r>
              <a:rPr lang="en-US" dirty="0"/>
              <a:t> </a:t>
            </a:r>
            <a:r>
              <a:rPr lang="en-US" dirty="0" smtClean="0"/>
              <a:t>information retrieval, knowledge representation, automated reasoning, </a:t>
            </a:r>
            <a:r>
              <a:rPr lang="en-US" dirty="0"/>
              <a:t>and </a:t>
            </a:r>
            <a:r>
              <a:rPr lang="en-US" dirty="0" smtClean="0"/>
              <a:t>machine learning</a:t>
            </a:r>
            <a:r>
              <a:rPr lang="en-US" dirty="0"/>
              <a:t> technologies to the field of </a:t>
            </a:r>
            <a:r>
              <a:rPr lang="en-US" dirty="0" smtClean="0"/>
              <a:t>open domain question answering.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662" y="186055"/>
            <a:ext cx="1158829" cy="881717"/>
          </a:xfrm>
          <a:prstGeom prst="rect">
            <a:avLst/>
          </a:prstGeom>
        </p:spPr>
      </p:pic>
      <p:pic>
        <p:nvPicPr>
          <p:cNvPr id="5"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904" y="1208565"/>
            <a:ext cx="5715479" cy="5233834"/>
          </a:xfrm>
          <a:prstGeom prst="rect">
            <a:avLst/>
          </a:prstGeom>
        </p:spPr>
      </p:pic>
    </p:spTree>
    <p:extLst>
      <p:ext uri="{BB962C8B-B14F-4D97-AF65-F5344CB8AC3E}">
        <p14:creationId xmlns:p14="http://schemas.microsoft.com/office/powerpoint/2010/main" val="217266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endParaRPr lang="en-US"/>
          </a:p>
        </p:txBody>
      </p:sp>
    </p:spTree>
    <p:extLst>
      <p:ext uri="{BB962C8B-B14F-4D97-AF65-F5344CB8AC3E}">
        <p14:creationId xmlns:p14="http://schemas.microsoft.com/office/powerpoint/2010/main" val="1790507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5617" y="1152938"/>
            <a:ext cx="6460435" cy="379674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3722" y="1152938"/>
            <a:ext cx="5642112" cy="3796749"/>
          </a:xfrm>
          <a:prstGeom prst="rect">
            <a:avLst/>
          </a:prstGeom>
        </p:spPr>
      </p:pic>
    </p:spTree>
    <p:extLst>
      <p:ext uri="{BB962C8B-B14F-4D97-AF65-F5344CB8AC3E}">
        <p14:creationId xmlns:p14="http://schemas.microsoft.com/office/powerpoint/2010/main" val="226571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370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a:t>
            </a:r>
            <a:r>
              <a:rPr lang="en-US" dirty="0" smtClean="0"/>
              <a:t>Chat bot</a:t>
            </a:r>
            <a:r>
              <a:rPr lang="en-US" dirty="0"/>
              <a:t>?</a:t>
            </a:r>
          </a:p>
        </p:txBody>
      </p:sp>
      <p:sp>
        <p:nvSpPr>
          <p:cNvPr id="3" name="Content Placeholder 2"/>
          <p:cNvSpPr>
            <a:spLocks noGrp="1"/>
          </p:cNvSpPr>
          <p:nvPr>
            <p:ph idx="1"/>
          </p:nvPr>
        </p:nvSpPr>
        <p:spPr/>
        <p:txBody>
          <a:bodyPr>
            <a:normAutofit/>
          </a:bodyPr>
          <a:lstStyle/>
          <a:p>
            <a:r>
              <a:rPr lang="en-US" dirty="0"/>
              <a:t>A Computer program that stimulates human conversation or chat , through Artificial Intelligence.</a:t>
            </a:r>
          </a:p>
          <a:p>
            <a:r>
              <a:rPr lang="en-US" altLang="en-US" dirty="0"/>
              <a:t>Uses Artificial Intelligence Markup Language (AIML) to represent knowledge.</a:t>
            </a:r>
          </a:p>
          <a:p>
            <a:r>
              <a:rPr lang="en-US" altLang="en-US" dirty="0"/>
              <a:t>Can replace a human for monotonous jobs of answering queries, e.g. E-help desk.</a:t>
            </a:r>
          </a:p>
          <a:p>
            <a:endParaRPr lang="en-US" dirty="0"/>
          </a:p>
        </p:txBody>
      </p:sp>
    </p:spTree>
    <p:extLst>
      <p:ext uri="{BB962C8B-B14F-4D97-AF65-F5344CB8AC3E}">
        <p14:creationId xmlns:p14="http://schemas.microsoft.com/office/powerpoint/2010/main" val="17813969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Where are they used ?</a:t>
            </a:r>
          </a:p>
        </p:txBody>
      </p:sp>
      <p:sp>
        <p:nvSpPr>
          <p:cNvPr id="3" name="Content Placeholder 2"/>
          <p:cNvSpPr>
            <a:spLocks noGrp="1"/>
          </p:cNvSpPr>
          <p:nvPr>
            <p:ph idx="1"/>
          </p:nvPr>
        </p:nvSpPr>
        <p:spPr>
          <a:xfrm>
            <a:off x="934277" y="1740413"/>
            <a:ext cx="9422298" cy="4720022"/>
          </a:xfrm>
        </p:spPr>
        <p:txBody>
          <a:bodyPr>
            <a:normAutofit/>
          </a:bodyPr>
          <a:lstStyle/>
          <a:p>
            <a:pPr marL="0" lvl="1" indent="0">
              <a:lnSpc>
                <a:spcPct val="100000"/>
              </a:lnSpc>
              <a:spcBef>
                <a:spcPts val="0"/>
              </a:spcBef>
              <a:buClrTx/>
              <a:buNone/>
            </a:pPr>
            <a:r>
              <a:rPr lang="en-US" b="1" dirty="0" smtClean="0"/>
              <a:t/>
            </a:r>
            <a:br>
              <a:rPr lang="en-US" b="1" dirty="0" smtClean="0"/>
            </a:br>
            <a:endParaRPr lang="en-US" b="1"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1355" y="1011357"/>
            <a:ext cx="9422297" cy="4720022"/>
          </a:xfrm>
          <a:prstGeom prst="rect">
            <a:avLst/>
          </a:prstGeom>
        </p:spPr>
      </p:pic>
      <p:sp>
        <p:nvSpPr>
          <p:cNvPr id="7" name="TextBox 6"/>
          <p:cNvSpPr txBox="1"/>
          <p:nvPr/>
        </p:nvSpPr>
        <p:spPr>
          <a:xfrm>
            <a:off x="3856383" y="6003235"/>
            <a:ext cx="4989443" cy="646331"/>
          </a:xfrm>
          <a:prstGeom prst="rect">
            <a:avLst/>
          </a:prstGeom>
          <a:noFill/>
        </p:spPr>
        <p:txBody>
          <a:bodyPr wrap="square" rtlCol="0">
            <a:spAutoFit/>
          </a:bodyPr>
          <a:lstStyle/>
          <a:p>
            <a:r>
              <a:rPr lang="en-US" sz="3600" dirty="0" smtClean="0">
                <a:latin typeface="Arial" charset="0"/>
                <a:ea typeface="Arial" charset="0"/>
                <a:cs typeface="Arial" charset="0"/>
              </a:rPr>
              <a:t>Personal  Assistance</a:t>
            </a:r>
            <a:endParaRPr lang="en-US" sz="3600" dirty="0">
              <a:latin typeface="Arial" charset="0"/>
              <a:ea typeface="Arial" charset="0"/>
              <a:cs typeface="Arial" charset="0"/>
            </a:endParaRPr>
          </a:p>
        </p:txBody>
      </p:sp>
    </p:spTree>
    <p:extLst>
      <p:ext uri="{BB962C8B-B14F-4D97-AF65-F5344CB8AC3E}">
        <p14:creationId xmlns:p14="http://schemas.microsoft.com/office/powerpoint/2010/main" val="9647254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8692" y="951723"/>
            <a:ext cx="8939518" cy="4790660"/>
          </a:xfrm>
        </p:spPr>
      </p:pic>
      <p:sp>
        <p:nvSpPr>
          <p:cNvPr id="6" name="TextBox 5"/>
          <p:cNvSpPr txBox="1"/>
          <p:nvPr/>
        </p:nvSpPr>
        <p:spPr>
          <a:xfrm>
            <a:off x="5049077" y="6003235"/>
            <a:ext cx="4273827" cy="646331"/>
          </a:xfrm>
          <a:prstGeom prst="rect">
            <a:avLst/>
          </a:prstGeom>
          <a:noFill/>
        </p:spPr>
        <p:txBody>
          <a:bodyPr wrap="square" rtlCol="0">
            <a:spAutoFit/>
          </a:bodyPr>
          <a:lstStyle/>
          <a:p>
            <a:r>
              <a:rPr lang="en-US" sz="3600" smtClean="0">
                <a:latin typeface="Arial" charset="0"/>
                <a:ea typeface="Arial" charset="0"/>
                <a:cs typeface="Arial" charset="0"/>
              </a:rPr>
              <a:t>Education</a:t>
            </a:r>
            <a:endParaRPr lang="en-US" sz="3600" dirty="0">
              <a:latin typeface="Arial" charset="0"/>
              <a:ea typeface="Arial" charset="0"/>
              <a:cs typeface="Arial" charset="0"/>
            </a:endParaRPr>
          </a:p>
        </p:txBody>
      </p:sp>
    </p:spTree>
    <p:extLst>
      <p:ext uri="{BB962C8B-B14F-4D97-AF65-F5344CB8AC3E}">
        <p14:creationId xmlns:p14="http://schemas.microsoft.com/office/powerpoint/2010/main" val="89308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1479" y="1172817"/>
            <a:ext cx="9481930" cy="4134679"/>
          </a:xfrm>
        </p:spPr>
      </p:pic>
      <p:sp>
        <p:nvSpPr>
          <p:cNvPr id="5" name="TextBox 4"/>
          <p:cNvSpPr txBox="1"/>
          <p:nvPr/>
        </p:nvSpPr>
        <p:spPr>
          <a:xfrm>
            <a:off x="3637722" y="5531023"/>
            <a:ext cx="4989443" cy="646331"/>
          </a:xfrm>
          <a:prstGeom prst="rect">
            <a:avLst/>
          </a:prstGeom>
          <a:noFill/>
        </p:spPr>
        <p:txBody>
          <a:bodyPr wrap="square" rtlCol="0">
            <a:spAutoFit/>
          </a:bodyPr>
          <a:lstStyle/>
          <a:p>
            <a:r>
              <a:rPr lang="en-US" sz="3600" dirty="0" smtClean="0">
                <a:latin typeface="Arial" charset="0"/>
                <a:ea typeface="Arial" charset="0"/>
                <a:cs typeface="Arial" charset="0"/>
              </a:rPr>
              <a:t>Personal  Assistance</a:t>
            </a:r>
            <a:endParaRPr lang="en-US" sz="3600" dirty="0">
              <a:latin typeface="Arial" charset="0"/>
              <a:ea typeface="Arial" charset="0"/>
              <a:cs typeface="Arial" charset="0"/>
            </a:endParaRPr>
          </a:p>
        </p:txBody>
      </p:sp>
    </p:spTree>
    <p:extLst>
      <p:ext uri="{BB962C8B-B14F-4D97-AF65-F5344CB8AC3E}">
        <p14:creationId xmlns:p14="http://schemas.microsoft.com/office/powerpoint/2010/main" val="391786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smtClean="0"/>
              <a:t>chat bots </a:t>
            </a:r>
            <a:r>
              <a:rPr lang="en-US" dirty="0"/>
              <a:t>?</a:t>
            </a:r>
          </a:p>
        </p:txBody>
      </p:sp>
      <p:sp>
        <p:nvSpPr>
          <p:cNvPr id="3" name="Content Placeholder 2"/>
          <p:cNvSpPr>
            <a:spLocks noGrp="1"/>
          </p:cNvSpPr>
          <p:nvPr>
            <p:ph idx="1"/>
          </p:nvPr>
        </p:nvSpPr>
        <p:spPr/>
        <p:txBody>
          <a:bodyPr/>
          <a:lstStyle/>
          <a:p>
            <a:r>
              <a:rPr lang="en-US" dirty="0"/>
              <a:t>I</a:t>
            </a:r>
            <a:r>
              <a:rPr lang="en-US" dirty="0" smtClean="0"/>
              <a:t>nteractive </a:t>
            </a:r>
            <a:r>
              <a:rPr lang="en-US" dirty="0"/>
              <a:t>experience </a:t>
            </a:r>
            <a:r>
              <a:rPr lang="en-US" dirty="0" smtClean="0"/>
              <a:t>&gt; user </a:t>
            </a:r>
            <a:r>
              <a:rPr lang="en-US" dirty="0"/>
              <a:t>engagement.</a:t>
            </a:r>
          </a:p>
          <a:p>
            <a:r>
              <a:rPr lang="en-US" dirty="0" smtClean="0"/>
              <a:t>Distributable</a:t>
            </a:r>
            <a:endParaRPr lang="en-US" dirty="0"/>
          </a:p>
          <a:p>
            <a:r>
              <a:rPr lang="en-US" dirty="0" smtClean="0"/>
              <a:t>Less user cognitive load</a:t>
            </a:r>
            <a:endParaRPr lang="en-US" dirty="0"/>
          </a:p>
          <a:p>
            <a:r>
              <a:rPr lang="en-US" dirty="0" smtClean="0"/>
              <a:t>No human intervention</a:t>
            </a:r>
            <a:endParaRPr lang="en-US" dirty="0"/>
          </a:p>
          <a:p>
            <a:pPr marL="0" lvl="0" indent="0">
              <a:lnSpc>
                <a:spcPct val="100000"/>
              </a:lnSpc>
              <a:spcBef>
                <a:spcPts val="0"/>
              </a:spcBef>
              <a:buClrTx/>
              <a:buNone/>
            </a:pPr>
            <a:endParaRPr lang="en-US" dirty="0"/>
          </a:p>
        </p:txBody>
      </p:sp>
    </p:spTree>
    <p:extLst>
      <p:ext uri="{BB962C8B-B14F-4D97-AF65-F5344CB8AC3E}">
        <p14:creationId xmlns:p14="http://schemas.microsoft.com/office/powerpoint/2010/main" val="14864000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 development </a:t>
            </a:r>
            <a:r>
              <a:rPr lang="en-US" dirty="0" smtClean="0"/>
              <a:t>frameworks:</a:t>
            </a:r>
            <a:endParaRPr lang="en-US" dirty="0"/>
          </a:p>
        </p:txBody>
      </p:sp>
      <p:sp>
        <p:nvSpPr>
          <p:cNvPr id="3" name="Content Placeholder 2"/>
          <p:cNvSpPr>
            <a:spLocks noGrp="1"/>
          </p:cNvSpPr>
          <p:nvPr>
            <p:ph idx="1"/>
          </p:nvPr>
        </p:nvSpPr>
        <p:spPr>
          <a:xfrm>
            <a:off x="523890" y="1567543"/>
            <a:ext cx="10906110" cy="4642757"/>
          </a:xfrm>
        </p:spPr>
        <p:txBody>
          <a:bodyPr>
            <a:normAutofit/>
          </a:bodyPr>
          <a:lstStyle/>
          <a:p>
            <a:r>
              <a:rPr lang="en-US" dirty="0"/>
              <a:t>Microsoft Bot Framework</a:t>
            </a:r>
          </a:p>
          <a:p>
            <a:r>
              <a:rPr lang="en-US" dirty="0" err="1"/>
              <a:t>Wit.AI</a:t>
            </a:r>
            <a:r>
              <a:rPr lang="en-US" dirty="0"/>
              <a:t> (Facebook Bot Engine)</a:t>
            </a:r>
          </a:p>
          <a:p>
            <a:r>
              <a:rPr lang="en-US" dirty="0" err="1"/>
              <a:t>DialogFlow</a:t>
            </a:r>
            <a:r>
              <a:rPr lang="en-US" dirty="0"/>
              <a:t> (</a:t>
            </a:r>
            <a:r>
              <a:rPr lang="en-US" dirty="0" err="1"/>
              <a:t>API.ai</a:t>
            </a:r>
            <a:r>
              <a:rPr lang="en-US" dirty="0"/>
              <a:t>)</a:t>
            </a:r>
          </a:p>
          <a:p>
            <a:r>
              <a:rPr lang="en-US" dirty="0"/>
              <a:t>Rasa </a:t>
            </a:r>
            <a:r>
              <a:rPr lang="en-US" dirty="0" smtClean="0"/>
              <a:t>NLU</a:t>
            </a:r>
            <a:endParaRPr lang="en-US" dirty="0"/>
          </a:p>
        </p:txBody>
      </p:sp>
    </p:spTree>
    <p:extLst>
      <p:ext uri="{BB962C8B-B14F-4D97-AF65-F5344CB8AC3E}">
        <p14:creationId xmlns:p14="http://schemas.microsoft.com/office/powerpoint/2010/main" val="21320727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RASA NLU</a:t>
            </a:r>
            <a:endParaRPr lang="en-US" dirty="0"/>
          </a:p>
        </p:txBody>
      </p:sp>
      <p:sp>
        <p:nvSpPr>
          <p:cNvPr id="3" name="Content Placeholder 2"/>
          <p:cNvSpPr>
            <a:spLocks noGrp="1"/>
          </p:cNvSpPr>
          <p:nvPr>
            <p:ph idx="1"/>
          </p:nvPr>
        </p:nvSpPr>
        <p:spPr>
          <a:xfrm>
            <a:off x="523890" y="1322614"/>
            <a:ext cx="10906110" cy="4887686"/>
          </a:xfrm>
        </p:spPr>
        <p:txBody>
          <a:bodyPr/>
          <a:lstStyle/>
          <a:p>
            <a:r>
              <a:rPr lang="en-US" dirty="0"/>
              <a:t>Rasa is a framework for building conversational software: Messenger/Slack bots, Alexa skills, etc.</a:t>
            </a:r>
          </a:p>
          <a:p>
            <a:r>
              <a:rPr lang="en-US" dirty="0"/>
              <a:t>Rather than a bunch of if/else statements, the logic of your bot is based on a probabilistic model trained on example conversations.</a:t>
            </a:r>
          </a:p>
          <a:p>
            <a:r>
              <a:rPr lang="en-US" dirty="0"/>
              <a:t>Implementation :</a:t>
            </a:r>
          </a:p>
          <a:p>
            <a:pPr lvl="2"/>
            <a:r>
              <a:rPr lang="en-US" dirty="0"/>
              <a:t>The actions your bot can take in python code</a:t>
            </a:r>
          </a:p>
          <a:p>
            <a:pPr lvl="2"/>
            <a:r>
              <a:rPr lang="en-US" dirty="0"/>
              <a:t>Or use Rasa Core as a web service (HTTP server)</a:t>
            </a:r>
          </a:p>
          <a:p>
            <a:endParaRPr lang="en-US" dirty="0" smtClean="0"/>
          </a:p>
        </p:txBody>
      </p:sp>
      <p:pic>
        <p:nvPicPr>
          <p:cNvPr id="5" name="Picture 4"/>
          <p:cNvPicPr>
            <a:picLocks/>
          </p:cNvPicPr>
          <p:nvPr/>
        </p:nvPicPr>
        <p:blipFill>
          <a:blip r:embed="rId3">
            <a:extLst>
              <a:ext uri="{28A0092B-C50C-407E-A947-70E740481C1C}">
                <a14:useLocalDpi xmlns:a14="http://schemas.microsoft.com/office/drawing/2010/main" val="0"/>
              </a:ext>
            </a:extLst>
          </a:blip>
          <a:stretch>
            <a:fillRect/>
          </a:stretch>
        </p:blipFill>
        <p:spPr>
          <a:xfrm>
            <a:off x="4849591" y="5323893"/>
            <a:ext cx="1800000" cy="1080000"/>
          </a:xfrm>
          <a:prstGeom prst="rect">
            <a:avLst/>
          </a:prstGeom>
        </p:spPr>
      </p:pic>
    </p:spTree>
    <p:extLst>
      <p:ext uri="{BB962C8B-B14F-4D97-AF65-F5344CB8AC3E}">
        <p14:creationId xmlns:p14="http://schemas.microsoft.com/office/powerpoint/2010/main" val="1747265065"/>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8" id="{A7ED313D-C9ED-F442-AB26-9F2BDB107C49}" vid="{46B51E3C-AEEE-5841-BF8E-A6D18FA503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5142EA0473B954F896DDA02463A4837" ma:contentTypeVersion="2" ma:contentTypeDescription="Create a new document." ma:contentTypeScope="" ma:versionID="7c3ac34ce122668a30433afcf5eb52d7">
  <xsd:schema xmlns:xsd="http://www.w3.org/2001/XMLSchema" xmlns:xs="http://www.w3.org/2001/XMLSchema" xmlns:p="http://schemas.microsoft.com/office/2006/metadata/properties" xmlns:ns2="18a31fcf-2014-4838-babf-ee91444aa9e6" targetNamespace="http://schemas.microsoft.com/office/2006/metadata/properties" ma:root="true" ma:fieldsID="d0e470333456b90f833266e1d63c50d9" ns2:_="">
    <xsd:import namespace="18a31fcf-2014-4838-babf-ee91444aa9e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a31fcf-2014-4838-babf-ee91444aa9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7A10B20-25D9-4985-9369-FE37E409B5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a31fcf-2014-4838-babf-ee91444aa9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6A77429-63B6-4E3B-9150-F4A83B391A34}">
  <ds:schemaRefs>
    <ds:schemaRef ds:uri="http://schemas.microsoft.com/sharepoint/v3/contenttype/forms"/>
  </ds:schemaRefs>
</ds:datastoreItem>
</file>

<file path=customXml/itemProps3.xml><?xml version="1.0" encoding="utf-8"?>
<ds:datastoreItem xmlns:ds="http://schemas.openxmlformats.org/officeDocument/2006/customXml" ds:itemID="{32F49DB6-9D6F-4D39-A676-F875B7A809E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STEP-PPT Template</Template>
  <TotalTime>1372</TotalTime>
  <Words>761</Words>
  <Application>Microsoft Macintosh PowerPoint</Application>
  <PresentationFormat>Widescreen</PresentationFormat>
  <Paragraphs>126</Paragraphs>
  <Slides>24</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Gill Sans MT</vt:lpstr>
      <vt:lpstr>Impact</vt:lpstr>
      <vt:lpstr>Arial</vt:lpstr>
      <vt:lpstr>Badge</vt:lpstr>
      <vt:lpstr>{“sessionName”:“Chat Bot/AI”} </vt:lpstr>
      <vt:lpstr>What we are going to discuss..?</vt:lpstr>
      <vt:lpstr>What is a Chat bot?</vt:lpstr>
      <vt:lpstr>Where are they used ?</vt:lpstr>
      <vt:lpstr>PowerPoint Presentation</vt:lpstr>
      <vt:lpstr>PowerPoint Presentation</vt:lpstr>
      <vt:lpstr>Why chat bots ?</vt:lpstr>
      <vt:lpstr>Bot development frameworks:</vt:lpstr>
      <vt:lpstr>RASA NLU</vt:lpstr>
      <vt:lpstr>Wit.ai (facebook bot engine)</vt:lpstr>
      <vt:lpstr>Dialog flow (api.ai)</vt:lpstr>
      <vt:lpstr>Microsoft bot framework </vt:lpstr>
      <vt:lpstr>How Do Chat bots Work? </vt:lpstr>
      <vt:lpstr>NLP ARCHITECTURE</vt:lpstr>
      <vt:lpstr>Components of NLP </vt:lpstr>
      <vt:lpstr>Difficulties in NLU </vt:lpstr>
      <vt:lpstr>Different types of bot platforms:  </vt:lpstr>
      <vt:lpstr>      Face Book Messenger Bot:</vt:lpstr>
      <vt:lpstr>      Twitter bot: </vt:lpstr>
      <vt:lpstr>     SLACK BOT:</vt:lpstr>
      <vt:lpstr> IBM WatsOn bot </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{“sessionName”:”MongoDB”} </dc:title>
  <dc:creator>Microsoft Office User</dc:creator>
  <cp:lastModifiedBy>KarthickPrasath Mande</cp:lastModifiedBy>
  <cp:revision>146</cp:revision>
  <dcterms:created xsi:type="dcterms:W3CDTF">2018-01-10T09:36:26Z</dcterms:created>
  <dcterms:modified xsi:type="dcterms:W3CDTF">2018-01-17T07:53:46Z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0x010100D5142EA0473B954F896DDA02463A4837</vt:lpwstr>
  </property>
</Properties>
</file>