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9" r:id="rId3"/>
    <p:sldId id="258" r:id="rId4"/>
    <p:sldId id="261" r:id="rId5"/>
    <p:sldId id="260" r:id="rId6"/>
    <p:sldId id="263" r:id="rId7"/>
    <p:sldId id="262" r:id="rId8"/>
    <p:sldId id="265" r:id="rId9"/>
    <p:sldId id="264" r:id="rId10"/>
    <p:sldId id="267" r:id="rId11"/>
    <p:sldId id="266"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4/5/2024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4/5/2024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4/5/2024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4/5/2024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hyperlink" Target="https://content.botpress.com/conversational-ai-playbook" TargetMode="External" /><Relationship Id="rId2" Type="http://schemas.openxmlformats.org/officeDocument/2006/relationships/hyperlink" Target="https://arxiv.org/abs/1801.06700" TargetMode="External" /><Relationship Id="rId1" Type="http://schemas.openxmlformats.org/officeDocument/2006/relationships/slideLayout" Target="../slideLayouts/slideLayout2.xml" /><Relationship Id="rId4" Type="http://schemas.openxmlformats.org/officeDocument/2006/relationships/hyperlink" Target="https://www.oreilly.com/library/view/practical-deep-learning/9781492034858/" TargetMode="Externa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9CA6E-8255-4547-9D49-74A2200E8E68}"/>
              </a:ext>
            </a:extLst>
          </p:cNvPr>
          <p:cNvSpPr>
            <a:spLocks noGrp="1"/>
          </p:cNvSpPr>
          <p:nvPr>
            <p:ph type="ctrTitle"/>
          </p:nvPr>
        </p:nvSpPr>
        <p:spPr>
          <a:xfrm>
            <a:off x="1908042" y="0"/>
            <a:ext cx="10283958" cy="2339578"/>
          </a:xfrm>
        </p:spPr>
        <p:txBody>
          <a:bodyPr>
            <a:normAutofit/>
          </a:bodyPr>
          <a:lstStyle/>
          <a:p>
            <a:r>
              <a:rPr lang="en-GB" sz="4000" b="1">
                <a:latin typeface="Arial Black" panose="020B0604020202020204" pitchFamily="34" charset="0"/>
                <a:cs typeface="Arial Black" panose="020B0604020202020204" pitchFamily="34" charset="0"/>
              </a:rPr>
              <a:t>Chatbot</a:t>
            </a:r>
            <a:r>
              <a:rPr lang="en-GB" sz="4000">
                <a:latin typeface="Arial Black" panose="020B0604020202020204" pitchFamily="34" charset="0"/>
                <a:cs typeface="Arial Black" panose="020B0604020202020204" pitchFamily="34" charset="0"/>
              </a:rPr>
              <a:t> </a:t>
            </a:r>
            <a:r>
              <a:rPr lang="en-GB" sz="4000" b="1">
                <a:latin typeface="Arial Black" panose="020B0604020202020204" pitchFamily="34" charset="0"/>
                <a:cs typeface="Arial Black" panose="020B0604020202020204" pitchFamily="34" charset="0"/>
              </a:rPr>
              <a:t>with</a:t>
            </a:r>
            <a:r>
              <a:rPr lang="en-GB" sz="4000">
                <a:latin typeface="Arial Black" panose="020B0604020202020204" pitchFamily="34" charset="0"/>
                <a:cs typeface="Arial Black" panose="020B0604020202020204" pitchFamily="34" charset="0"/>
              </a:rPr>
              <a:t> </a:t>
            </a:r>
            <a:r>
              <a:rPr lang="en-GB" sz="4000" b="1">
                <a:latin typeface="Arial Black" panose="020B0604020202020204" pitchFamily="34" charset="0"/>
                <a:cs typeface="Arial Black" panose="020B0604020202020204" pitchFamily="34" charset="0"/>
              </a:rPr>
              <a:t>Deep</a:t>
            </a:r>
            <a:r>
              <a:rPr lang="en-GB" sz="4000">
                <a:latin typeface="Arial Black" panose="020B0604020202020204" pitchFamily="34" charset="0"/>
                <a:cs typeface="Arial Black" panose="020B0604020202020204" pitchFamily="34" charset="0"/>
              </a:rPr>
              <a:t> </a:t>
            </a:r>
            <a:r>
              <a:rPr lang="en-GB" sz="4000" b="1">
                <a:latin typeface="Arial Black" panose="020B0604020202020204" pitchFamily="34" charset="0"/>
                <a:cs typeface="Arial Black" panose="020B0604020202020204" pitchFamily="34" charset="0"/>
              </a:rPr>
              <a:t>Learning</a:t>
            </a:r>
            <a:endParaRPr lang="en-US" sz="4000" b="1">
              <a:latin typeface="Arial Black" panose="020B0604020202020204" pitchFamily="34" charset="0"/>
              <a:cs typeface="Arial Black" panose="020B0604020202020204" pitchFamily="34" charset="0"/>
            </a:endParaRPr>
          </a:p>
        </p:txBody>
      </p:sp>
      <p:sp>
        <p:nvSpPr>
          <p:cNvPr id="3" name="Subtitle 2">
            <a:extLst>
              <a:ext uri="{FF2B5EF4-FFF2-40B4-BE49-F238E27FC236}">
                <a16:creationId xmlns:a16="http://schemas.microsoft.com/office/drawing/2014/main" id="{7A9C4CA3-8A6A-8742-8724-6C3D30EB0B39}"/>
              </a:ext>
            </a:extLst>
          </p:cNvPr>
          <p:cNvSpPr>
            <a:spLocks noGrp="1"/>
          </p:cNvSpPr>
          <p:nvPr>
            <p:ph type="subTitle" idx="1"/>
          </p:nvPr>
        </p:nvSpPr>
        <p:spPr>
          <a:xfrm>
            <a:off x="-838597" y="1893094"/>
            <a:ext cx="6589316" cy="1714500"/>
          </a:xfrm>
        </p:spPr>
        <p:txBody>
          <a:bodyPr>
            <a:normAutofit/>
          </a:bodyPr>
          <a:lstStyle/>
          <a:p>
            <a:r>
              <a:rPr lang="en-GB" sz="4000" b="1"/>
              <a:t>By:</a:t>
            </a:r>
            <a:endParaRPr lang="en-US" sz="4000" b="1"/>
          </a:p>
        </p:txBody>
      </p:sp>
      <p:sp>
        <p:nvSpPr>
          <p:cNvPr id="4" name="TextBox 3">
            <a:extLst>
              <a:ext uri="{FF2B5EF4-FFF2-40B4-BE49-F238E27FC236}">
                <a16:creationId xmlns:a16="http://schemas.microsoft.com/office/drawing/2014/main" id="{589A409E-44BB-2F41-B8D3-C1FCAB8787EC}"/>
              </a:ext>
            </a:extLst>
          </p:cNvPr>
          <p:cNvSpPr txBox="1"/>
          <p:nvPr/>
        </p:nvSpPr>
        <p:spPr>
          <a:xfrm rot="10800000" flipV="1">
            <a:off x="954021" y="2750344"/>
            <a:ext cx="10015670" cy="2677656"/>
          </a:xfrm>
          <a:prstGeom prst="rect">
            <a:avLst/>
          </a:prstGeom>
          <a:noFill/>
        </p:spPr>
        <p:txBody>
          <a:bodyPr wrap="square" rtlCol="0">
            <a:spAutoFit/>
          </a:bodyPr>
          <a:lstStyle/>
          <a:p>
            <a:pPr algn="l"/>
            <a:r>
              <a:rPr lang="en-GB" sz="2800" b="1"/>
              <a:t>Name     : M.Malar Selciya</a:t>
            </a:r>
          </a:p>
          <a:p>
            <a:pPr algn="l"/>
            <a:r>
              <a:rPr lang="en-GB" sz="2800" b="1"/>
              <a:t>Degree   : B.E</a:t>
            </a:r>
          </a:p>
          <a:p>
            <a:pPr algn="l"/>
            <a:r>
              <a:rPr lang="en-GB" sz="2800" b="1"/>
              <a:t>Branch    : CSE</a:t>
            </a:r>
          </a:p>
          <a:p>
            <a:pPr algn="l"/>
            <a:r>
              <a:rPr lang="en-GB" sz="2800" b="1"/>
              <a:t>College   : PET ENGINEERING COLLEGE</a:t>
            </a:r>
          </a:p>
          <a:p>
            <a:pPr algn="l"/>
            <a:r>
              <a:rPr lang="en-GB" sz="2800" b="1"/>
              <a:t>NM ID      : au963221104027</a:t>
            </a:r>
          </a:p>
          <a:p>
            <a:pPr algn="l"/>
            <a:r>
              <a:rPr lang="en-GB" sz="2800" b="1"/>
              <a:t>Email ID   : Malarselciya567@gmail.com</a:t>
            </a:r>
            <a:endParaRPr lang="en-US" sz="2800" b="1"/>
          </a:p>
        </p:txBody>
      </p:sp>
    </p:spTree>
    <p:extLst>
      <p:ext uri="{BB962C8B-B14F-4D97-AF65-F5344CB8AC3E}">
        <p14:creationId xmlns:p14="http://schemas.microsoft.com/office/powerpoint/2010/main" val="798744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65D9A-5B67-C941-B4CF-D59CA5961CF8}"/>
              </a:ext>
            </a:extLst>
          </p:cNvPr>
          <p:cNvSpPr>
            <a:spLocks noGrp="1"/>
          </p:cNvSpPr>
          <p:nvPr>
            <p:ph type="title"/>
          </p:nvPr>
        </p:nvSpPr>
        <p:spPr>
          <a:xfrm>
            <a:off x="1141413" y="946304"/>
            <a:ext cx="9404723" cy="1400530"/>
          </a:xfrm>
        </p:spPr>
        <p:txBody>
          <a:bodyPr>
            <a:normAutofit/>
          </a:bodyPr>
          <a:lstStyle/>
          <a:p>
            <a:r>
              <a:rPr lang="en-GB" sz="4000" b="1">
                <a:latin typeface="Arial Black" panose="020B0604020202020204" pitchFamily="34" charset="0"/>
                <a:cs typeface="Arial Black" panose="020B0604020202020204" pitchFamily="34" charset="0"/>
              </a:rPr>
              <a:t>Result</a:t>
            </a:r>
            <a:endParaRPr lang="en-US" sz="4000" b="1">
              <a:latin typeface="Arial Black" panose="020B0604020202020204" pitchFamily="34" charset="0"/>
              <a:cs typeface="Arial Black" panose="020B0604020202020204" pitchFamily="34" charset="0"/>
            </a:endParaRPr>
          </a:p>
        </p:txBody>
      </p:sp>
      <p:pic>
        <p:nvPicPr>
          <p:cNvPr id="4" name="Picture 4">
            <a:extLst>
              <a:ext uri="{FF2B5EF4-FFF2-40B4-BE49-F238E27FC236}">
                <a16:creationId xmlns:a16="http://schemas.microsoft.com/office/drawing/2014/main" id="{433862CF-D75F-F44B-93BA-9F14B0E2A06F}"/>
              </a:ext>
            </a:extLst>
          </p:cNvPr>
          <p:cNvPicPr>
            <a:picLocks noGrp="1" noChangeAspect="1"/>
          </p:cNvPicPr>
          <p:nvPr>
            <p:ph idx="1"/>
          </p:nvPr>
        </p:nvPicPr>
        <p:blipFill>
          <a:blip r:embed="rId2"/>
          <a:stretch>
            <a:fillRect/>
          </a:stretch>
        </p:blipFill>
        <p:spPr>
          <a:xfrm>
            <a:off x="1141413" y="2346834"/>
            <a:ext cx="9905998" cy="3901566"/>
          </a:xfrm>
        </p:spPr>
      </p:pic>
    </p:spTree>
    <p:extLst>
      <p:ext uri="{BB962C8B-B14F-4D97-AF65-F5344CB8AC3E}">
        <p14:creationId xmlns:p14="http://schemas.microsoft.com/office/powerpoint/2010/main" val="3996445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3408E-AEBE-C243-A1CC-E5C6E5D8BC34}"/>
              </a:ext>
            </a:extLst>
          </p:cNvPr>
          <p:cNvSpPr>
            <a:spLocks noGrp="1"/>
          </p:cNvSpPr>
          <p:nvPr>
            <p:ph type="title"/>
          </p:nvPr>
        </p:nvSpPr>
        <p:spPr>
          <a:xfrm>
            <a:off x="791766" y="1023937"/>
            <a:ext cx="9905998" cy="1905000"/>
          </a:xfrm>
        </p:spPr>
        <p:txBody>
          <a:bodyPr>
            <a:normAutofit/>
          </a:bodyPr>
          <a:lstStyle/>
          <a:p>
            <a:r>
              <a:rPr lang="en-GB" sz="4400" b="1">
                <a:latin typeface="Arial Black" panose="020B0604020202020204" pitchFamily="34" charset="0"/>
                <a:cs typeface="Arial Black" panose="020B0604020202020204" pitchFamily="34" charset="0"/>
              </a:rPr>
              <a:t>Conclusion</a:t>
            </a:r>
            <a:endParaRPr lang="en-US" sz="4400" b="1">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3E665099-2AE0-734F-AF83-0A508361D59C}"/>
              </a:ext>
            </a:extLst>
          </p:cNvPr>
          <p:cNvSpPr>
            <a:spLocks noGrp="1"/>
          </p:cNvSpPr>
          <p:nvPr>
            <p:ph idx="1"/>
          </p:nvPr>
        </p:nvSpPr>
        <p:spPr>
          <a:xfrm>
            <a:off x="791766" y="2324696"/>
            <a:ext cx="10333036" cy="4316016"/>
          </a:xfrm>
        </p:spPr>
        <p:txBody>
          <a:bodyPr>
            <a:normAutofit/>
          </a:bodyPr>
          <a:lstStyle/>
          <a:p>
            <a:pPr marL="0" indent="0">
              <a:buNone/>
            </a:pPr>
            <a:r>
              <a:rPr lang="en-GB" sz="2400" b="1"/>
              <a:t>In conclusion, leveraging deep learning techniques for developing chatbots offers significant potential for creating intelligent conversational agents capable of understanding and responding to human language in a natural and contextually relevant manner. By utilizing algorithms such as recurrent neural networks (RNNs), convolutional neural networks (CNNs), and transformer models, developers can address key components of chatbot functionality including natural language understanding (NLU), dialogue management, and natural language generation (NLG).</a:t>
            </a:r>
            <a:endParaRPr lang="en-US" sz="2400" b="1"/>
          </a:p>
        </p:txBody>
      </p:sp>
    </p:spTree>
    <p:extLst>
      <p:ext uri="{BB962C8B-B14F-4D97-AF65-F5344CB8AC3E}">
        <p14:creationId xmlns:p14="http://schemas.microsoft.com/office/powerpoint/2010/main" val="365357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E4B06-1412-BD41-B0B7-F40BC90DB71E}"/>
              </a:ext>
            </a:extLst>
          </p:cNvPr>
          <p:cNvSpPr>
            <a:spLocks noGrp="1"/>
          </p:cNvSpPr>
          <p:nvPr>
            <p:ph type="title"/>
          </p:nvPr>
        </p:nvSpPr>
        <p:spPr>
          <a:xfrm>
            <a:off x="1141413" y="1095656"/>
            <a:ext cx="9404723" cy="1400530"/>
          </a:xfrm>
        </p:spPr>
        <p:txBody>
          <a:bodyPr>
            <a:normAutofit/>
          </a:bodyPr>
          <a:lstStyle/>
          <a:p>
            <a:r>
              <a:rPr lang="en-GB" sz="4000" b="1">
                <a:latin typeface="Arial Black" panose="020B0604020202020204" pitchFamily="34" charset="0"/>
                <a:cs typeface="Arial Black" panose="020B0604020202020204" pitchFamily="34" charset="0"/>
              </a:rPr>
              <a:t>References</a:t>
            </a:r>
            <a:endParaRPr lang="en-US" sz="4000" b="1">
              <a:latin typeface="Arial Black" panose="020B0604020202020204" pitchFamily="34" charset="0"/>
              <a:cs typeface="Arial Black" panose="020B0604020202020204" pitchFamily="34" charset="0"/>
            </a:endParaRPr>
          </a:p>
        </p:txBody>
      </p:sp>
      <p:sp>
        <p:nvSpPr>
          <p:cNvPr id="5" name="Content Placeholder 4">
            <a:extLst>
              <a:ext uri="{FF2B5EF4-FFF2-40B4-BE49-F238E27FC236}">
                <a16:creationId xmlns:a16="http://schemas.microsoft.com/office/drawing/2014/main" id="{017FE2B7-8308-8947-B0A7-0473B646C8B0}"/>
              </a:ext>
            </a:extLst>
          </p:cNvPr>
          <p:cNvSpPr>
            <a:spLocks noGrp="1"/>
          </p:cNvSpPr>
          <p:nvPr>
            <p:ph idx="1"/>
          </p:nvPr>
        </p:nvSpPr>
        <p:spPr>
          <a:xfrm>
            <a:off x="1141413" y="2016919"/>
            <a:ext cx="9905998" cy="4058841"/>
          </a:xfrm>
        </p:spPr>
        <p:txBody>
          <a:bodyPr>
            <a:normAutofit/>
          </a:bodyPr>
          <a:lstStyle/>
          <a:p>
            <a:pPr marL="0" indent="0">
              <a:buNone/>
            </a:pPr>
            <a:r>
              <a:rPr lang="en-GB" sz="2400" b="1">
                <a:hlinkClick r:id="rId2"/>
              </a:rPr>
              <a:t>https://arxiv.org/abs/1801.06700</a:t>
            </a:r>
            <a:endParaRPr lang="en-GB" sz="2400" b="1"/>
          </a:p>
          <a:p>
            <a:pPr marL="0" indent="0">
              <a:buNone/>
            </a:pPr>
            <a:r>
              <a:rPr lang="en-GB" sz="2400" b="1">
                <a:hlinkClick r:id="rId3"/>
              </a:rPr>
              <a:t>https://content.botpress.com/conversational-ai-playbook</a:t>
            </a:r>
            <a:endParaRPr lang="en-GB" sz="2400" b="1"/>
          </a:p>
          <a:p>
            <a:pPr marL="0" indent="0">
              <a:buNone/>
            </a:pPr>
            <a:r>
              <a:rPr lang="en-GB" sz="2400" b="1">
                <a:hlinkClick r:id="rId4"/>
              </a:rPr>
              <a:t>https://www.oreilly.com/library/view/practical-deep-learning/9781492034858/</a:t>
            </a:r>
            <a:endParaRPr lang="en-GB" sz="2400" b="1"/>
          </a:p>
          <a:p>
            <a:pPr marL="0" indent="0">
              <a:buNone/>
            </a:pPr>
            <a:endParaRPr lang="en-US" sz="2400" b="1"/>
          </a:p>
        </p:txBody>
      </p:sp>
    </p:spTree>
    <p:extLst>
      <p:ext uri="{BB962C8B-B14F-4D97-AF65-F5344CB8AC3E}">
        <p14:creationId xmlns:p14="http://schemas.microsoft.com/office/powerpoint/2010/main" val="2217044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86CD3-23EB-884F-85C9-043D097BC5F0}"/>
              </a:ext>
            </a:extLst>
          </p:cNvPr>
          <p:cNvSpPr>
            <a:spLocks noGrp="1"/>
          </p:cNvSpPr>
          <p:nvPr>
            <p:ph type="title"/>
          </p:nvPr>
        </p:nvSpPr>
        <p:spPr/>
        <p:txBody>
          <a:bodyPr>
            <a:normAutofit/>
          </a:bodyPr>
          <a:lstStyle/>
          <a:p>
            <a:r>
              <a:rPr lang="en-GB" sz="4400" b="1">
                <a:solidFill>
                  <a:schemeClr val="tx1"/>
                </a:solidFill>
                <a:latin typeface="Arial Black" panose="020B0604020202020204" pitchFamily="34" charset="0"/>
                <a:cs typeface="Arial Black" panose="020B0604020202020204" pitchFamily="34" charset="0"/>
              </a:rPr>
              <a:t>Outline</a:t>
            </a:r>
            <a:endParaRPr lang="en-US" sz="4400" b="1">
              <a:solidFill>
                <a:schemeClr val="tx1"/>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3B7504B7-CF05-4F46-B697-6DC71565FCA5}"/>
              </a:ext>
            </a:extLst>
          </p:cNvPr>
          <p:cNvSpPr>
            <a:spLocks noGrp="1"/>
          </p:cNvSpPr>
          <p:nvPr>
            <p:ph idx="1"/>
          </p:nvPr>
        </p:nvSpPr>
        <p:spPr>
          <a:xfrm>
            <a:off x="1141413" y="2066331"/>
            <a:ext cx="9905998" cy="4554139"/>
          </a:xfrm>
        </p:spPr>
        <p:txBody>
          <a:bodyPr/>
          <a:lstStyle/>
          <a:p>
            <a:pPr marL="0" indent="0">
              <a:buNone/>
            </a:pPr>
            <a:r>
              <a:rPr lang="en-GB" sz="2400" b="1"/>
              <a:t>-&gt;Problem Statement</a:t>
            </a:r>
          </a:p>
          <a:p>
            <a:pPr marL="0" indent="0">
              <a:buNone/>
            </a:pPr>
            <a:r>
              <a:rPr lang="en-GB" sz="2400" b="1"/>
              <a:t>-&gt;Proposed Solution</a:t>
            </a:r>
          </a:p>
          <a:p>
            <a:pPr marL="0" indent="0">
              <a:buNone/>
            </a:pPr>
            <a:r>
              <a:rPr lang="en-GB" sz="2400" b="1"/>
              <a:t>-&gt;System Development Approach</a:t>
            </a:r>
          </a:p>
          <a:p>
            <a:pPr marL="0" indent="0">
              <a:buNone/>
            </a:pPr>
            <a:r>
              <a:rPr lang="en-GB" sz="2400" b="1"/>
              <a:t>-&gt;Algorithm &amp; Deployment</a:t>
            </a:r>
          </a:p>
          <a:p>
            <a:pPr marL="0" indent="0">
              <a:buNone/>
            </a:pPr>
            <a:r>
              <a:rPr lang="en-GB" sz="2400" b="1"/>
              <a:t>-&gt;Result</a:t>
            </a:r>
          </a:p>
          <a:p>
            <a:pPr marL="0" indent="0">
              <a:buNone/>
            </a:pPr>
            <a:r>
              <a:rPr lang="en-GB" sz="2400" b="1"/>
              <a:t>-&gt;Conclusion</a:t>
            </a:r>
          </a:p>
          <a:p>
            <a:pPr marL="0" indent="0">
              <a:buNone/>
            </a:pPr>
            <a:r>
              <a:rPr lang="en-GB" sz="2400" b="1"/>
              <a:t>-&gt;References</a:t>
            </a:r>
          </a:p>
          <a:p>
            <a:pPr marL="0" indent="0">
              <a:buNone/>
            </a:pPr>
            <a:endParaRPr lang="en-US"/>
          </a:p>
        </p:txBody>
      </p:sp>
    </p:spTree>
    <p:extLst>
      <p:ext uri="{BB962C8B-B14F-4D97-AF65-F5344CB8AC3E}">
        <p14:creationId xmlns:p14="http://schemas.microsoft.com/office/powerpoint/2010/main" val="2209549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6B8C4-BA31-E341-8515-EBF7FD1294FF}"/>
              </a:ext>
            </a:extLst>
          </p:cNvPr>
          <p:cNvSpPr>
            <a:spLocks noGrp="1"/>
          </p:cNvSpPr>
          <p:nvPr>
            <p:ph type="title"/>
          </p:nvPr>
        </p:nvSpPr>
        <p:spPr>
          <a:xfrm>
            <a:off x="892969" y="927497"/>
            <a:ext cx="9905998" cy="1905000"/>
          </a:xfrm>
        </p:spPr>
        <p:txBody>
          <a:bodyPr>
            <a:normAutofit/>
          </a:bodyPr>
          <a:lstStyle/>
          <a:p>
            <a:r>
              <a:rPr lang="en-GB" sz="4400" b="1">
                <a:latin typeface="Arial Black" panose="020B0604020202020204" pitchFamily="34" charset="0"/>
                <a:cs typeface="Arial Black" panose="020B0604020202020204" pitchFamily="34" charset="0"/>
              </a:rPr>
              <a:t>Problem statement</a:t>
            </a:r>
            <a:r>
              <a:rPr lang="en-GB" sz="4400" b="1"/>
              <a:t> </a:t>
            </a:r>
            <a:endParaRPr lang="en-US" sz="4400" b="1"/>
          </a:p>
        </p:txBody>
      </p:sp>
      <p:sp>
        <p:nvSpPr>
          <p:cNvPr id="3" name="Content Placeholder 2">
            <a:extLst>
              <a:ext uri="{FF2B5EF4-FFF2-40B4-BE49-F238E27FC236}">
                <a16:creationId xmlns:a16="http://schemas.microsoft.com/office/drawing/2014/main" id="{DC6AB067-3C0A-124C-8B1C-2F39E88104A3}"/>
              </a:ext>
            </a:extLst>
          </p:cNvPr>
          <p:cNvSpPr>
            <a:spLocks noGrp="1"/>
          </p:cNvSpPr>
          <p:nvPr>
            <p:ph idx="1"/>
          </p:nvPr>
        </p:nvSpPr>
        <p:spPr>
          <a:xfrm>
            <a:off x="892969" y="2100262"/>
            <a:ext cx="10154442" cy="4076700"/>
          </a:xfrm>
        </p:spPr>
        <p:txBody>
          <a:bodyPr>
            <a:normAutofit lnSpcReduction="10000"/>
          </a:bodyPr>
          <a:lstStyle/>
          <a:p>
            <a:pPr marL="0" indent="0">
              <a:buNone/>
            </a:pPr>
            <a:r>
              <a:rPr lang="en-GB" sz="2800" b="1">
                <a:solidFill>
                  <a:srgbClr val="FFFF00"/>
                </a:solidFill>
              </a:rPr>
              <a:t>-&gt;Problem statement:</a:t>
            </a:r>
          </a:p>
          <a:p>
            <a:pPr marL="0" indent="0">
              <a:buNone/>
            </a:pPr>
            <a:r>
              <a:rPr lang="en-GB" b="1"/>
              <a:t>To Develop a chatbot using deep learning techniques to provide personalized assistance and engage in natural language conversations across various domains, effectively understanding user queries, retrieving relevant information, and generating coherent responses while co</a:t>
            </a:r>
            <a:r>
              <a:rPr lang="en-GB" b="1">
                <a:solidFill>
                  <a:schemeClr val="tx1"/>
                </a:solidFill>
              </a:rPr>
              <a:t>ntinuously learning and improving its performance.</a:t>
            </a:r>
          </a:p>
          <a:p>
            <a:pPr marL="0" indent="0">
              <a:buNone/>
            </a:pPr>
            <a:r>
              <a:rPr lang="en-GB" sz="2800" b="1">
                <a:solidFill>
                  <a:srgbClr val="FFFF00"/>
                </a:solidFill>
              </a:rPr>
              <a:t>-&gt;Objective:</a:t>
            </a:r>
          </a:p>
          <a:p>
            <a:pPr marL="0" indent="0">
              <a:buNone/>
            </a:pPr>
            <a:r>
              <a:rPr lang="en-GB" sz="1900" b="1"/>
              <a:t>The objective of a chatbot  is to create a conversational agent that can effectively understand and respond to human language in a manner that feels natural and contextually appropriate.The ultimate goal is to provide users with seamless and meaningful interactions, whether it's answering questions, assisting with tasks, or engaging in casual conversation, while continuously learning and improving from user interactions.</a:t>
            </a:r>
          </a:p>
          <a:p>
            <a:pPr marL="0" indent="0">
              <a:buNone/>
            </a:pPr>
            <a:endParaRPr lang="en-US" sz="2800" b="1"/>
          </a:p>
        </p:txBody>
      </p:sp>
    </p:spTree>
    <p:extLst>
      <p:ext uri="{BB962C8B-B14F-4D97-AF65-F5344CB8AC3E}">
        <p14:creationId xmlns:p14="http://schemas.microsoft.com/office/powerpoint/2010/main" val="2981593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B0CFF-6C47-074F-B78A-59DD428EB847}"/>
              </a:ext>
            </a:extLst>
          </p:cNvPr>
          <p:cNvSpPr>
            <a:spLocks noGrp="1"/>
          </p:cNvSpPr>
          <p:nvPr>
            <p:ph type="title"/>
          </p:nvPr>
        </p:nvSpPr>
        <p:spPr>
          <a:xfrm>
            <a:off x="892970" y="494110"/>
            <a:ext cx="9905998" cy="1905000"/>
          </a:xfrm>
        </p:spPr>
        <p:txBody>
          <a:bodyPr>
            <a:normAutofit/>
          </a:bodyPr>
          <a:lstStyle/>
          <a:p>
            <a:r>
              <a:rPr lang="en-GB" sz="4400" b="1">
                <a:latin typeface="Arial Black" panose="020B0604020202020204" pitchFamily="34" charset="0"/>
                <a:cs typeface="Arial Black" panose="020B0604020202020204" pitchFamily="34" charset="0"/>
              </a:rPr>
              <a:t>Proposed Solution</a:t>
            </a:r>
            <a:endParaRPr lang="en-US" sz="4400" b="1">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9A3FD9F7-552A-2D42-BBA9-4A23D2AD58BD}"/>
              </a:ext>
            </a:extLst>
          </p:cNvPr>
          <p:cNvSpPr>
            <a:spLocks noGrp="1"/>
          </p:cNvSpPr>
          <p:nvPr>
            <p:ph idx="1"/>
          </p:nvPr>
        </p:nvSpPr>
        <p:spPr>
          <a:xfrm>
            <a:off x="892970" y="1571626"/>
            <a:ext cx="9376171" cy="5715000"/>
          </a:xfrm>
        </p:spPr>
        <p:txBody>
          <a:bodyPr>
            <a:normAutofit/>
          </a:bodyPr>
          <a:lstStyle/>
          <a:p>
            <a:pPr marL="0" indent="0">
              <a:buNone/>
            </a:pPr>
            <a:r>
              <a:rPr lang="en-GB" sz="2800" b="1">
                <a:solidFill>
                  <a:srgbClr val="FFFF00"/>
                </a:solidFill>
              </a:rPr>
              <a:t>-&gt;Data Collection and Preprocessing: </a:t>
            </a:r>
            <a:r>
              <a:rPr lang="en-GB" b="1">
                <a:solidFill>
                  <a:schemeClr val="tx1"/>
                </a:solidFill>
              </a:rPr>
              <a:t>Gather</a:t>
            </a:r>
            <a:r>
              <a:rPr lang="en-GB" b="1"/>
              <a:t> a diverse dataset of conversational data to train the chatbot.Preprocess the data to clean and format it for training.
</a:t>
            </a:r>
            <a:r>
              <a:rPr lang="en-GB" sz="2800" b="1">
                <a:solidFill>
                  <a:srgbClr val="FFFF00"/>
                </a:solidFill>
              </a:rPr>
              <a:t>-&gt;Natural Language Understanding (NLU):</a:t>
            </a:r>
            <a:r>
              <a:rPr lang="en-GB" b="1">
                <a:solidFill>
                  <a:srgbClr val="FFFF00"/>
                </a:solidFill>
              </a:rPr>
              <a:t> </a:t>
            </a:r>
            <a:r>
              <a:rPr lang="en-GB" b="1"/>
              <a:t>Implement deep learning models such as Recurrent Neural Networks (RNNs), Convolutional Neural Networks (CNNs), orTransformers to understand user queries and extract relevant information. 
</a:t>
            </a:r>
            <a:r>
              <a:rPr lang="en-GB" sz="2800" b="1">
                <a:solidFill>
                  <a:srgbClr val="FFFF00"/>
                </a:solidFill>
              </a:rPr>
              <a:t>-&gt;Dialogue Management:</a:t>
            </a:r>
            <a:r>
              <a:rPr lang="en-GB" sz="2800" b="1"/>
              <a:t> </a:t>
            </a:r>
            <a:r>
              <a:rPr lang="en-GB" b="1"/>
              <a:t>Use deep learning architectures like Reinforcement Learning (RL) or Sequence-to-Sequence models to manage the flow of conversation and decide on appropriateresponses based on the current context and user input. </a:t>
            </a:r>
          </a:p>
          <a:p>
            <a:pPr marL="0" indent="0">
              <a:buNone/>
            </a:pPr>
            <a:r>
              <a:rPr lang="en-GB" sz="2800" b="1">
                <a:solidFill>
                  <a:srgbClr val="FFFF00"/>
                </a:solidFill>
              </a:rPr>
              <a:t>-&gt;Natural Language Generation (NLG): </a:t>
            </a:r>
            <a:r>
              <a:rPr lang="en-GB" b="1"/>
              <a:t>Employ deep learning techniques to generate natural and coherent responses. </a:t>
            </a:r>
            <a:endParaRPr lang="en-US" b="1"/>
          </a:p>
        </p:txBody>
      </p:sp>
    </p:spTree>
    <p:extLst>
      <p:ext uri="{BB962C8B-B14F-4D97-AF65-F5344CB8AC3E}">
        <p14:creationId xmlns:p14="http://schemas.microsoft.com/office/powerpoint/2010/main" val="2144158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49386-85B2-2846-8B7E-CF6379E1476D}"/>
              </a:ext>
            </a:extLst>
          </p:cNvPr>
          <p:cNvSpPr>
            <a:spLocks noGrp="1"/>
          </p:cNvSpPr>
          <p:nvPr>
            <p:ph type="title"/>
          </p:nvPr>
        </p:nvSpPr>
        <p:spPr>
          <a:xfrm>
            <a:off x="1141413" y="1114070"/>
            <a:ext cx="9404723" cy="1400530"/>
          </a:xfrm>
        </p:spPr>
        <p:txBody>
          <a:bodyPr>
            <a:normAutofit/>
          </a:bodyPr>
          <a:lstStyle/>
          <a:p>
            <a:r>
              <a:rPr lang="en-GB" sz="4000" b="1">
                <a:latin typeface="Arial Black" panose="020B0604020202020204" pitchFamily="34" charset="0"/>
                <a:cs typeface="Arial Black" panose="020B0604020202020204" pitchFamily="34" charset="0"/>
              </a:rPr>
              <a:t>Proposed Solution-cont.</a:t>
            </a:r>
            <a:endParaRPr lang="en-US" sz="4000" b="1">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9F116D14-752A-5544-99E5-7E5CF1EF3643}"/>
              </a:ext>
            </a:extLst>
          </p:cNvPr>
          <p:cNvSpPr>
            <a:spLocks noGrp="1"/>
          </p:cNvSpPr>
          <p:nvPr>
            <p:ph idx="1"/>
          </p:nvPr>
        </p:nvSpPr>
        <p:spPr>
          <a:xfrm>
            <a:off x="1141413" y="2514600"/>
            <a:ext cx="9905998" cy="3124201"/>
          </a:xfrm>
        </p:spPr>
        <p:txBody>
          <a:bodyPr/>
          <a:lstStyle/>
          <a:p>
            <a:pPr marL="0" indent="0">
              <a:buNone/>
            </a:pPr>
            <a:r>
              <a:rPr lang="en-GB" sz="2800" b="1">
                <a:solidFill>
                  <a:srgbClr val="FFFF00"/>
                </a:solidFill>
              </a:rPr>
              <a:t>-&gt;Deployment and Integration:</a:t>
            </a:r>
            <a:r>
              <a:rPr lang="en-GB"/>
              <a:t> </a:t>
            </a:r>
            <a:r>
              <a:rPr lang="en-GB" b="1"/>
              <a:t>Integrate the trained deep learning models into a chatbot application or platform, making it accessible to users through various channels such as web interfaces, messaging apps, or voice assistants. </a:t>
            </a:r>
            <a:br>
              <a:rPr lang="en-GB"/>
            </a:br>
            <a:br>
              <a:rPr lang="en-GB"/>
            </a:br>
            <a:r>
              <a:rPr lang="en-GB" sz="2800" b="1">
                <a:solidFill>
                  <a:srgbClr val="FFFF00"/>
                </a:solidFill>
              </a:rPr>
              <a:t>-&gt;Continuous Learning and Improvement:</a:t>
            </a:r>
            <a:r>
              <a:rPr lang="en-GB"/>
              <a:t> </a:t>
            </a:r>
            <a:r>
              <a:rPr lang="en-GB" b="1"/>
              <a:t>Implement mechanisms for the chatbot to continuously learn and adapt to new data and user interactions. </a:t>
            </a:r>
            <a:br>
              <a:rPr lang="en-GB" b="1"/>
            </a:br>
            <a:endParaRPr lang="en-US" b="1"/>
          </a:p>
        </p:txBody>
      </p:sp>
    </p:spTree>
    <p:extLst>
      <p:ext uri="{BB962C8B-B14F-4D97-AF65-F5344CB8AC3E}">
        <p14:creationId xmlns:p14="http://schemas.microsoft.com/office/powerpoint/2010/main" val="3326093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4B093-AE14-7F4B-9C9B-9898FF1B0AE1}"/>
              </a:ext>
            </a:extLst>
          </p:cNvPr>
          <p:cNvSpPr>
            <a:spLocks noGrp="1"/>
          </p:cNvSpPr>
          <p:nvPr>
            <p:ph type="title"/>
          </p:nvPr>
        </p:nvSpPr>
        <p:spPr>
          <a:xfrm>
            <a:off x="1032073" y="810815"/>
            <a:ext cx="9905998" cy="1905000"/>
          </a:xfrm>
        </p:spPr>
        <p:txBody>
          <a:bodyPr>
            <a:normAutofit/>
          </a:bodyPr>
          <a:lstStyle/>
          <a:p>
            <a:r>
              <a:rPr lang="en-GB" sz="4000" b="1">
                <a:latin typeface="Arial Black" panose="020B0604020202020204" pitchFamily="34" charset="0"/>
                <a:cs typeface="Arial Black" panose="020B0604020202020204" pitchFamily="34" charset="0"/>
              </a:rPr>
              <a:t>System approach</a:t>
            </a:r>
            <a:endParaRPr lang="en-US" sz="4000" b="1">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ACA0E05A-A0E4-084C-BC4E-C2E7013F90EB}"/>
              </a:ext>
            </a:extLst>
          </p:cNvPr>
          <p:cNvSpPr>
            <a:spLocks noGrp="1"/>
          </p:cNvSpPr>
          <p:nvPr>
            <p:ph idx="1"/>
          </p:nvPr>
        </p:nvSpPr>
        <p:spPr>
          <a:xfrm>
            <a:off x="1032073" y="2068711"/>
            <a:ext cx="10127853" cy="4875610"/>
          </a:xfrm>
        </p:spPr>
        <p:txBody>
          <a:bodyPr>
            <a:normAutofit fontScale="77500" lnSpcReduction="20000"/>
          </a:bodyPr>
          <a:lstStyle/>
          <a:p>
            <a:pPr marL="0" indent="0">
              <a:buNone/>
            </a:pPr>
            <a:r>
              <a:rPr lang="en-GB" sz="3100" b="1">
                <a:solidFill>
                  <a:srgbClr val="FFFF00"/>
                </a:solidFill>
              </a:rPr>
              <a:t>•System Requirements:</a:t>
            </a:r>
          </a:p>
          <a:p>
            <a:pPr marL="0" indent="0">
              <a:buNone/>
            </a:pPr>
            <a:r>
              <a:rPr lang="en-GB" sz="2800" b="1">
                <a:solidFill>
                  <a:srgbClr val="FFFF00"/>
                </a:solidFill>
              </a:rPr>
              <a:t>=&gt;Hardware Requirements:</a:t>
            </a:r>
          </a:p>
          <a:p>
            <a:pPr marL="0" indent="0">
              <a:buNone/>
            </a:pPr>
            <a:r>
              <a:rPr lang="en-GB" sz="2800" b="1">
                <a:solidFill>
                  <a:srgbClr val="FFFF00"/>
                </a:solidFill>
              </a:rPr>
              <a:t>-&gt;CPU</a:t>
            </a:r>
            <a:r>
              <a:rPr lang="en-GB" sz="2400" b="1">
                <a:solidFill>
                  <a:srgbClr val="FFFF00"/>
                </a:solidFill>
              </a:rPr>
              <a:t>:</a:t>
            </a:r>
            <a:r>
              <a:rPr lang="en-GB" sz="2600" b="1"/>
              <a:t> A multicore CPU is essential for preprocessing data, training, and serving the                 chatbot. The more cores, the faster the processing, especially during training.</a:t>
            </a:r>
            <a:br>
              <a:rPr lang="en-GB" sz="2600" b="1"/>
            </a:br>
            <a:r>
              <a:rPr lang="en-GB" sz="2600" b="1"/>
              <a:t> </a:t>
            </a:r>
          </a:p>
          <a:p>
            <a:pPr marL="0" indent="0">
              <a:buNone/>
            </a:pPr>
            <a:r>
              <a:rPr lang="en-GB" sz="2600" b="1">
                <a:solidFill>
                  <a:srgbClr val="FFFF00"/>
                </a:solidFill>
              </a:rPr>
              <a:t>-&gt;GPU: </a:t>
            </a:r>
            <a:r>
              <a:rPr lang="en-GB" sz="2400" b="1"/>
              <a:t>For training deep learning models efficiently, especially larger models like transformers or recurrent neural networks, a GPU is highly recommended. NVIDIA GPUs are commonly used due to their  excellent support for deep learning frameworks such as TensorFlow and PyTorch. </a:t>
            </a:r>
            <a:br>
              <a:rPr lang="en-GB" sz="2400" b="1"/>
            </a:br>
            <a:endParaRPr lang="en-GB" sz="2600" b="1">
              <a:solidFill>
                <a:srgbClr val="FFFF00"/>
              </a:solidFill>
            </a:endParaRPr>
          </a:p>
          <a:p>
            <a:pPr marL="0" indent="0">
              <a:buNone/>
            </a:pPr>
            <a:r>
              <a:rPr lang="en-GB" sz="2600" b="1">
                <a:solidFill>
                  <a:srgbClr val="FFFF00"/>
                </a:solidFill>
              </a:rPr>
              <a:t>-&gt;Memory (RAM):</a:t>
            </a:r>
            <a:r>
              <a:rPr lang="en-GB" sz="2400"/>
              <a:t> </a:t>
            </a:r>
            <a:r>
              <a:rPr lang="en-GB" sz="2400" b="1"/>
              <a:t>Sufficient RAM is crucial for handling large datasets during preprocessing and training. The amount of RAM required depends on the size of the dataset and the complexity of the model. </a:t>
            </a:r>
            <a:r>
              <a:rPr lang="en-GB" sz="2800" b="1"/>
              <a:t>                </a:t>
            </a:r>
            <a:endParaRPr lang="en-US" sz="2800" b="1"/>
          </a:p>
        </p:txBody>
      </p:sp>
    </p:spTree>
    <p:extLst>
      <p:ext uri="{BB962C8B-B14F-4D97-AF65-F5344CB8AC3E}">
        <p14:creationId xmlns:p14="http://schemas.microsoft.com/office/powerpoint/2010/main" val="2623935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0F58-2918-7640-8FCC-7457380889F0}"/>
              </a:ext>
            </a:extLst>
          </p:cNvPr>
          <p:cNvSpPr>
            <a:spLocks noGrp="1"/>
          </p:cNvSpPr>
          <p:nvPr>
            <p:ph type="title"/>
          </p:nvPr>
        </p:nvSpPr>
        <p:spPr>
          <a:xfrm>
            <a:off x="1228527" y="952499"/>
            <a:ext cx="9404723" cy="1400530"/>
          </a:xfrm>
        </p:spPr>
        <p:txBody>
          <a:bodyPr>
            <a:normAutofit/>
          </a:bodyPr>
          <a:lstStyle/>
          <a:p>
            <a:r>
              <a:rPr lang="en-GB" sz="4000" b="1">
                <a:solidFill>
                  <a:schemeClr val="tx1"/>
                </a:solidFill>
                <a:latin typeface="Arial Black" panose="020B0604020202020204" pitchFamily="34" charset="0"/>
                <a:cs typeface="Arial Black" panose="020B0604020202020204" pitchFamily="34" charset="0"/>
              </a:rPr>
              <a:t>System approach-Cont.</a:t>
            </a:r>
            <a:endParaRPr lang="en-US" sz="4000" b="1">
              <a:solidFill>
                <a:schemeClr val="tx1"/>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8C93AA19-3BE4-3345-B9CE-042A67029816}"/>
              </a:ext>
            </a:extLst>
          </p:cNvPr>
          <p:cNvSpPr>
            <a:spLocks noGrp="1"/>
          </p:cNvSpPr>
          <p:nvPr>
            <p:ph idx="1"/>
          </p:nvPr>
        </p:nvSpPr>
        <p:spPr>
          <a:xfrm>
            <a:off x="1228527" y="2378387"/>
            <a:ext cx="9734946" cy="4422891"/>
          </a:xfrm>
        </p:spPr>
        <p:txBody>
          <a:bodyPr>
            <a:normAutofit fontScale="92500" lnSpcReduction="20000"/>
          </a:bodyPr>
          <a:lstStyle/>
          <a:p>
            <a:pPr marL="0" indent="0">
              <a:buNone/>
            </a:pPr>
            <a:r>
              <a:rPr lang="en-GB" sz="2800" b="1">
                <a:solidFill>
                  <a:srgbClr val="FFFF00"/>
                </a:solidFill>
              </a:rPr>
              <a:t>=&gt;Software Requirements</a:t>
            </a:r>
          </a:p>
          <a:p>
            <a:pPr marL="0" indent="0">
              <a:buNone/>
            </a:pPr>
            <a:r>
              <a:rPr lang="en-GB" sz="2600" b="1">
                <a:solidFill>
                  <a:srgbClr val="FFFF00"/>
                </a:solidFill>
              </a:rPr>
              <a:t>-&gt;Deep Learning Framework:</a:t>
            </a:r>
            <a:r>
              <a:rPr lang="en-GB" sz="2200" b="1"/>
              <a:t> Choose a framework such as TensorFlow, PyTorch, or Keras for building and training deep learning models.</a:t>
            </a:r>
            <a:br>
              <a:rPr lang="en-GB" sz="2200" b="1"/>
            </a:br>
            <a:br>
              <a:rPr lang="en-GB" sz="2200" b="1"/>
            </a:br>
            <a:r>
              <a:rPr lang="en-GB" sz="2600" b="1">
                <a:solidFill>
                  <a:srgbClr val="FFFF00"/>
                </a:solidFill>
              </a:rPr>
              <a:t>-&gt;Natural Language Processing (NLP) Libraries:</a:t>
            </a:r>
            <a:r>
              <a:rPr lang="en-GB" sz="2200" b="1"/>
              <a:t> Libraries like NLTK, spaCy, or Hugging Face Transformers for preprocessing and understanding natural language.</a:t>
            </a:r>
            <a:br>
              <a:rPr lang="en-GB" sz="2200" b="1"/>
            </a:br>
            <a:br>
              <a:rPr lang="en-GB" sz="2200" b="1"/>
            </a:br>
            <a:r>
              <a:rPr lang="en-GB" sz="2600" b="1">
                <a:solidFill>
                  <a:srgbClr val="FFFF00"/>
                </a:solidFill>
              </a:rPr>
              <a:t>-&gt;Data: </a:t>
            </a:r>
            <a:r>
              <a:rPr lang="en-GB" sz="2200" b="1"/>
              <a:t>Large datasets of conversational data for training the model. Common datasets include Cornell Movie Dialogs Corpus, Twitter datasets, or custom datasets.</a:t>
            </a:r>
            <a:br>
              <a:rPr lang="en-GB" sz="2200" b="1"/>
            </a:br>
            <a:endParaRPr lang="en-US" sz="2200" b="1">
              <a:solidFill>
                <a:srgbClr val="FFFF00"/>
              </a:solidFill>
            </a:endParaRPr>
          </a:p>
        </p:txBody>
      </p:sp>
    </p:spTree>
    <p:extLst>
      <p:ext uri="{BB962C8B-B14F-4D97-AF65-F5344CB8AC3E}">
        <p14:creationId xmlns:p14="http://schemas.microsoft.com/office/powerpoint/2010/main" val="2966486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54C7B-5D93-814C-A4D4-6D373E995DE6}"/>
              </a:ext>
            </a:extLst>
          </p:cNvPr>
          <p:cNvSpPr>
            <a:spLocks noGrp="1"/>
          </p:cNvSpPr>
          <p:nvPr>
            <p:ph type="title"/>
          </p:nvPr>
        </p:nvSpPr>
        <p:spPr>
          <a:xfrm>
            <a:off x="1373585" y="507207"/>
            <a:ext cx="9905998" cy="1905000"/>
          </a:xfrm>
        </p:spPr>
        <p:txBody>
          <a:bodyPr>
            <a:normAutofit/>
          </a:bodyPr>
          <a:lstStyle/>
          <a:p>
            <a:r>
              <a:rPr lang="en-GB" sz="4000" b="1">
                <a:latin typeface="Arial Black" panose="020B0604020202020204" pitchFamily="34" charset="0"/>
                <a:cs typeface="Arial Black" panose="020B0604020202020204" pitchFamily="34" charset="0"/>
              </a:rPr>
              <a:t>Algorithm and deployment</a:t>
            </a:r>
            <a:endParaRPr lang="en-US" sz="4000" b="1">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33A1DC11-915B-BA4C-9756-844CF7B6F09F}"/>
              </a:ext>
            </a:extLst>
          </p:cNvPr>
          <p:cNvSpPr>
            <a:spLocks noGrp="1"/>
          </p:cNvSpPr>
          <p:nvPr>
            <p:ph idx="1"/>
          </p:nvPr>
        </p:nvSpPr>
        <p:spPr>
          <a:xfrm>
            <a:off x="1373585" y="1459707"/>
            <a:ext cx="9905998" cy="3576637"/>
          </a:xfrm>
        </p:spPr>
        <p:txBody>
          <a:bodyPr>
            <a:noAutofit/>
          </a:bodyPr>
          <a:lstStyle/>
          <a:p>
            <a:pPr marL="0" indent="0">
              <a:buNone/>
            </a:pPr>
            <a:r>
              <a:rPr lang="en-GB" sz="2800" b="1">
                <a:solidFill>
                  <a:srgbClr val="FFFF00"/>
                </a:solidFill>
              </a:rPr>
              <a:t>•Algorithm Selection:</a:t>
            </a:r>
            <a:br>
              <a:rPr lang="en-GB" b="1"/>
            </a:br>
            <a:r>
              <a:rPr lang="en-GB" sz="2400" b="1">
                <a:solidFill>
                  <a:srgbClr val="FFFF00"/>
                </a:solidFill>
              </a:rPr>
              <a:t>-&gt;Natural Language Understanding (NLU): </a:t>
            </a:r>
            <a:r>
              <a:rPr lang="en-GB" b="1"/>
              <a:t>Use algorithms such as Recurrent Neural Networks (RNNs), Long Short-Term Memory (LSTM) networks, or Transformer models for tasks like intent classification and entity recognition.</a:t>
            </a:r>
            <a:br>
              <a:rPr lang="en-GB" b="1"/>
            </a:br>
            <a:r>
              <a:rPr lang="en-GB" sz="2400" b="1">
                <a:solidFill>
                  <a:srgbClr val="FFFF00"/>
                </a:solidFill>
              </a:rPr>
              <a:t>-&gt;Dialogue Management:</a:t>
            </a:r>
            <a:r>
              <a:rPr lang="en-GB" b="1"/>
              <a:t> Consider techniques like Rule-based Systems, Finite State Machines (FSMs), or Reinforcement Learning (RL) for managing the flow of conversation and decision-making.</a:t>
            </a:r>
            <a:br>
              <a:rPr lang="en-GB" b="1"/>
            </a:br>
            <a:r>
              <a:rPr lang="en-GB" sz="2400" b="1">
                <a:solidFill>
                  <a:srgbClr val="FFFF00"/>
                </a:solidFill>
              </a:rPr>
              <a:t>-&gt;Natural Language Generation (NLG): </a:t>
            </a:r>
            <a:r>
              <a:rPr lang="en-GB" b="1"/>
              <a:t>Employ algorithms like Sequence-to-Sequence models, Gated Recurrent Units (GRUs), or Transformers for generating coherent and contextually relevant responses.</a:t>
            </a:r>
          </a:p>
          <a:p>
            <a:pPr marL="0" indent="0">
              <a:buNone/>
            </a:pPr>
            <a:r>
              <a:rPr lang="en-GB" sz="2800" b="1">
                <a:solidFill>
                  <a:srgbClr val="FFFF00"/>
                </a:solidFill>
              </a:rPr>
              <a:t>•Model Training:</a:t>
            </a:r>
            <a:br>
              <a:rPr lang="en-GB"/>
            </a:br>
            <a:r>
              <a:rPr lang="en-GB" b="1"/>
              <a:t>Train the selected algorithms using annotated conversational datasets for tasks such as intent classification, entity recognition, dialogue state tracking, and response generation. </a:t>
            </a:r>
            <a:br>
              <a:rPr lang="en-GB" b="1"/>
            </a:br>
            <a:endParaRPr lang="en-US" b="1"/>
          </a:p>
        </p:txBody>
      </p:sp>
    </p:spTree>
    <p:extLst>
      <p:ext uri="{BB962C8B-B14F-4D97-AF65-F5344CB8AC3E}">
        <p14:creationId xmlns:p14="http://schemas.microsoft.com/office/powerpoint/2010/main" val="1494515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E6A1D-3B23-6248-AD7A-BF4F660BA37F}"/>
              </a:ext>
            </a:extLst>
          </p:cNvPr>
          <p:cNvSpPr>
            <a:spLocks noGrp="1"/>
          </p:cNvSpPr>
          <p:nvPr>
            <p:ph type="title"/>
          </p:nvPr>
        </p:nvSpPr>
        <p:spPr>
          <a:xfrm>
            <a:off x="800695" y="769144"/>
            <a:ext cx="12111633" cy="1854994"/>
          </a:xfrm>
        </p:spPr>
        <p:txBody>
          <a:bodyPr>
            <a:normAutofit/>
          </a:bodyPr>
          <a:lstStyle/>
          <a:p>
            <a:r>
              <a:rPr lang="en-GB" sz="4000" b="1">
                <a:latin typeface="Arial Black" panose="020B0604020202020204" pitchFamily="34" charset="0"/>
                <a:cs typeface="Arial Black" panose="020B0604020202020204" pitchFamily="34" charset="0"/>
              </a:rPr>
              <a:t>Algorithm and deployment-cont.</a:t>
            </a:r>
            <a:endParaRPr lang="en-US" sz="4000" b="1">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0EA5083B-7D26-2947-98EA-E62F374ECA7A}"/>
              </a:ext>
            </a:extLst>
          </p:cNvPr>
          <p:cNvSpPr>
            <a:spLocks noGrp="1"/>
          </p:cNvSpPr>
          <p:nvPr>
            <p:ph idx="1"/>
          </p:nvPr>
        </p:nvSpPr>
        <p:spPr>
          <a:xfrm>
            <a:off x="800696" y="1921074"/>
            <a:ext cx="10590609" cy="4804171"/>
          </a:xfrm>
        </p:spPr>
        <p:txBody>
          <a:bodyPr/>
          <a:lstStyle/>
          <a:p>
            <a:pPr marL="0" indent="0">
              <a:buNone/>
            </a:pPr>
            <a:r>
              <a:rPr lang="en-GB" sz="2800" b="1">
                <a:solidFill>
                  <a:srgbClr val="FFFF00"/>
                </a:solidFill>
              </a:rPr>
              <a:t>•Deployment: </a:t>
            </a:r>
          </a:p>
          <a:p>
            <a:pPr marL="0" indent="0">
              <a:buNone/>
            </a:pPr>
            <a:r>
              <a:rPr lang="en-GB" b="1"/>
              <a:t>•Deploy the trained model as a chatbot in a suitable environment, such as a web application, messaging platform, or voice interface.</a:t>
            </a:r>
          </a:p>
          <a:p>
            <a:pPr marL="0" indent="0">
              <a:buNone/>
            </a:pPr>
            <a:r>
              <a:rPr lang="en-GB" b="1"/>
              <a:t>•Host the chatbot on cloud platforms like AWS, Azure, or Google Cloud.</a:t>
            </a:r>
          </a:p>
          <a:p>
            <a:pPr marL="0" indent="0">
              <a:buNone/>
            </a:pPr>
            <a:r>
              <a:rPr lang="en-GB" b="1"/>
              <a:t>•Package the chatbot application and its dependencies into containers.</a:t>
            </a:r>
          </a:p>
          <a:p>
            <a:pPr marL="0" indent="0">
              <a:buNone/>
            </a:pPr>
            <a:r>
              <a:rPr lang="en-GB" b="1"/>
              <a:t>•Integrate the chatbot with messaging platforms like Slack, Facebook Messenger, or WhatsApp using their respective APIs to enable communication with users</a:t>
            </a:r>
            <a:r>
              <a:rPr lang="en-GB"/>
              <a:t>.</a:t>
            </a:r>
          </a:p>
          <a:p>
            <a:pPr marL="0" indent="0">
              <a:buNone/>
            </a:pPr>
            <a:r>
              <a:rPr lang="en-GB" b="1"/>
              <a:t>•Develop a web-based interface for the chatbot using frameworks like Flask, Django, or React.js, allowing users to interact with the chatbot through a browser.</a:t>
            </a:r>
          </a:p>
          <a:p>
            <a:pPr marL="0" indent="0">
              <a:buNone/>
            </a:pPr>
            <a:r>
              <a:rPr lang="en-GB" b="1"/>
              <a:t>•Integrate the chatbot with voice assistants like Amazon Alexa.</a:t>
            </a:r>
            <a:endParaRPr lang="en-US" b="1"/>
          </a:p>
        </p:txBody>
      </p:sp>
    </p:spTree>
    <p:extLst>
      <p:ext uri="{BB962C8B-B14F-4D97-AF65-F5344CB8AC3E}">
        <p14:creationId xmlns:p14="http://schemas.microsoft.com/office/powerpoint/2010/main" val="24088024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Chatbot with Deep Learning</vt:lpstr>
      <vt:lpstr>Outline</vt:lpstr>
      <vt:lpstr>Problem statement </vt:lpstr>
      <vt:lpstr>Proposed Solution</vt:lpstr>
      <vt:lpstr>Proposed Solution-cont.</vt:lpstr>
      <vt:lpstr>System approach</vt:lpstr>
      <vt:lpstr>System approach-Cont.</vt:lpstr>
      <vt:lpstr>Algorithm and deployment</vt:lpstr>
      <vt:lpstr>Algorithm and deployment-cont.</vt:lpstr>
      <vt:lpstr>Result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Unknown User</dc:creator>
  <cp:lastModifiedBy>Unknown User</cp:lastModifiedBy>
  <cp:revision>15</cp:revision>
  <dcterms:created xsi:type="dcterms:W3CDTF">2024-04-04T09:16:03Z</dcterms:created>
  <dcterms:modified xsi:type="dcterms:W3CDTF">2024-04-05T01:29:05Z</dcterms:modified>
</cp:coreProperties>
</file>