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p:restoredTop sz="94655"/>
  </p:normalViewPr>
  <p:slideViewPr>
    <p:cSldViewPr snapToGrid="0" snapToObjects="1">
      <p:cViewPr varScale="1">
        <p:scale>
          <a:sx n="92" d="100"/>
          <a:sy n="92" d="100"/>
        </p:scale>
        <p:origin x="192" y="1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C557-80EC-2846-ACC7-6F5D79B6D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4A703-DD4F-584A-B6AA-17A47FBCB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C5E18D-3F9A-FA47-9221-A9173DE550E8}"/>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5" name="Footer Placeholder 4">
            <a:extLst>
              <a:ext uri="{FF2B5EF4-FFF2-40B4-BE49-F238E27FC236}">
                <a16:creationId xmlns:a16="http://schemas.microsoft.com/office/drawing/2014/main" id="{702B4B23-0DF7-EB48-8E7A-32244DF33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EBE12-98E6-8940-97A9-886EA5830EFC}"/>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240708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3311-14F0-A444-9717-0B9D0CFAB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18BA84-40D1-1949-A058-DD2AB2CAF0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7F463-7E3D-8941-9944-7836DF1BA290}"/>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5" name="Footer Placeholder 4">
            <a:extLst>
              <a:ext uri="{FF2B5EF4-FFF2-40B4-BE49-F238E27FC236}">
                <a16:creationId xmlns:a16="http://schemas.microsoft.com/office/drawing/2014/main" id="{A527FFC2-E514-A84C-96AB-AE3E28484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26BE5-10E5-5B4A-9879-06994468C6CB}"/>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305523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F501A-980A-6B41-B0E5-F5BF02722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28457D-33A5-EE4A-A82A-FDEDC16D1F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549FE-2A73-8C43-B063-6CAF3FDAA251}"/>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5" name="Footer Placeholder 4">
            <a:extLst>
              <a:ext uri="{FF2B5EF4-FFF2-40B4-BE49-F238E27FC236}">
                <a16:creationId xmlns:a16="http://schemas.microsoft.com/office/drawing/2014/main" id="{BB4F62B7-08EB-184B-95F6-C1A53ABA0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CF1F2-7456-B243-8604-6D13640C24DE}"/>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126356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92CF-927C-8644-82E2-EFF3EC792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65932-0220-FC4F-B7AF-FBAF818570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5F76D-2F1E-A54E-87A3-E5F0CABC5A6E}"/>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5" name="Footer Placeholder 4">
            <a:extLst>
              <a:ext uri="{FF2B5EF4-FFF2-40B4-BE49-F238E27FC236}">
                <a16:creationId xmlns:a16="http://schemas.microsoft.com/office/drawing/2014/main" id="{018E9DD6-751C-2745-8FCA-8758BA3AE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76A37-6F1D-034A-8D41-AAE3DAF0656C}"/>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187954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33C4-C524-654F-AB57-520542C59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2E7E85-3CA4-6641-800A-CE0E926E4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A7E1B0-7A92-2E4E-BD5A-27EE7D7D24A0}"/>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5" name="Footer Placeholder 4">
            <a:extLst>
              <a:ext uri="{FF2B5EF4-FFF2-40B4-BE49-F238E27FC236}">
                <a16:creationId xmlns:a16="http://schemas.microsoft.com/office/drawing/2014/main" id="{41190EE1-EA02-8E46-A16D-7B05603DA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11C57-4136-F54D-A490-0299059BB321}"/>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433078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72AF-D628-9F49-8A98-FFFF437432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DA348-D8AE-FF43-AB73-473AFE8697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EC4806-C0F7-864E-8CE1-AAE78BBF1C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D24360-ABAB-F142-84F3-315C522FD100}"/>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6" name="Footer Placeholder 5">
            <a:extLst>
              <a:ext uri="{FF2B5EF4-FFF2-40B4-BE49-F238E27FC236}">
                <a16:creationId xmlns:a16="http://schemas.microsoft.com/office/drawing/2014/main" id="{0B026D51-C5C9-584A-9ABE-1B99A81E2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F794F-769C-A540-90EE-0F31CCBE494C}"/>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201068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46C-6C37-0D47-9D8F-951A00195B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CEB3A-DBB5-EC49-A66E-67247B253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52B93A-696C-C04E-A310-A9FA9EA94A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CD4BC3-842D-B94D-B2C7-50F692EA5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35E110-9446-8542-8761-E227BF7959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F6174D-8FA7-9A4E-883F-827422AC57B2}"/>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8" name="Footer Placeholder 7">
            <a:extLst>
              <a:ext uri="{FF2B5EF4-FFF2-40B4-BE49-F238E27FC236}">
                <a16:creationId xmlns:a16="http://schemas.microsoft.com/office/drawing/2014/main" id="{76F1C348-2C27-5B45-843F-2B664E6ECD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727E68-98DB-0B43-9E36-1EBF5EB4E4FB}"/>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19550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F29D-89D2-B945-96FD-A790706F7D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305AD-112E-E542-ABD9-B0610D32E27B}"/>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4" name="Footer Placeholder 3">
            <a:extLst>
              <a:ext uri="{FF2B5EF4-FFF2-40B4-BE49-F238E27FC236}">
                <a16:creationId xmlns:a16="http://schemas.microsoft.com/office/drawing/2014/main" id="{3E9C18DB-4E2B-7947-9A10-524892F27A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C353E4-B05A-EF41-85C6-476EACDEB68D}"/>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320634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EA987-F3FE-4A46-8D2A-523C8F2CFFAE}"/>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3" name="Footer Placeholder 2">
            <a:extLst>
              <a:ext uri="{FF2B5EF4-FFF2-40B4-BE49-F238E27FC236}">
                <a16:creationId xmlns:a16="http://schemas.microsoft.com/office/drawing/2014/main" id="{19E1CE51-AC43-9943-B08C-A262C6B35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8275FF-0C5C-C840-A58C-78FA4F739A91}"/>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270371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EB81-84F2-4044-BED5-8937411A7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636386-DEF4-3F40-91E1-1F3401E31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0DD68-4ABF-7142-B301-3A60441C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419A82-2357-0C4A-BD92-80650E09674E}"/>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6" name="Footer Placeholder 5">
            <a:extLst>
              <a:ext uri="{FF2B5EF4-FFF2-40B4-BE49-F238E27FC236}">
                <a16:creationId xmlns:a16="http://schemas.microsoft.com/office/drawing/2014/main" id="{86D383A5-FD78-8044-8A91-C78119BD8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E335E-8EE8-E44A-BE57-D061685BA726}"/>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412843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2034-C250-FF46-8F98-E6E93708B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52C503-4CC0-9F42-A271-B6B0B8256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881386-0AA8-5946-B99B-76684D6DE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C8352F-5231-7943-AE9A-1B680045348B}"/>
              </a:ext>
            </a:extLst>
          </p:cNvPr>
          <p:cNvSpPr>
            <a:spLocks noGrp="1"/>
          </p:cNvSpPr>
          <p:nvPr>
            <p:ph type="dt" sz="half" idx="10"/>
          </p:nvPr>
        </p:nvSpPr>
        <p:spPr/>
        <p:txBody>
          <a:bodyPr/>
          <a:lstStyle/>
          <a:p>
            <a:fld id="{F4C5C2A4-07E3-7943-A07F-70853D19D0E3}" type="datetimeFigureOut">
              <a:rPr lang="en-US" smtClean="0"/>
              <a:t>12/10/20</a:t>
            </a:fld>
            <a:endParaRPr lang="en-US"/>
          </a:p>
        </p:txBody>
      </p:sp>
      <p:sp>
        <p:nvSpPr>
          <p:cNvPr id="6" name="Footer Placeholder 5">
            <a:extLst>
              <a:ext uri="{FF2B5EF4-FFF2-40B4-BE49-F238E27FC236}">
                <a16:creationId xmlns:a16="http://schemas.microsoft.com/office/drawing/2014/main" id="{B5595AC0-1A53-C243-8254-7E7A115A82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E9B0F-F049-584D-B94E-AFC5EA7BFA0D}"/>
              </a:ext>
            </a:extLst>
          </p:cNvPr>
          <p:cNvSpPr>
            <a:spLocks noGrp="1"/>
          </p:cNvSpPr>
          <p:nvPr>
            <p:ph type="sldNum" sz="quarter" idx="12"/>
          </p:nvPr>
        </p:nvSpPr>
        <p:spPr/>
        <p:txBody>
          <a:bodyPr/>
          <a:lstStyle/>
          <a:p>
            <a:fld id="{A9DDFD3D-4589-4146-9B68-32614603FFC9}" type="slidenum">
              <a:rPr lang="en-US" smtClean="0"/>
              <a:t>‹#›</a:t>
            </a:fld>
            <a:endParaRPr lang="en-US"/>
          </a:p>
        </p:txBody>
      </p:sp>
    </p:spTree>
    <p:extLst>
      <p:ext uri="{BB962C8B-B14F-4D97-AF65-F5344CB8AC3E}">
        <p14:creationId xmlns:p14="http://schemas.microsoft.com/office/powerpoint/2010/main" val="281245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D4B0A1-A7C7-1B4C-A46F-DCCF2E978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840234-91A2-3748-832C-BD1FD4C28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0AB6B-F0EC-FB44-8351-CF289FD6D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5C2A4-07E3-7943-A07F-70853D19D0E3}" type="datetimeFigureOut">
              <a:rPr lang="en-US" smtClean="0"/>
              <a:t>12/10/20</a:t>
            </a:fld>
            <a:endParaRPr lang="en-US"/>
          </a:p>
        </p:txBody>
      </p:sp>
      <p:sp>
        <p:nvSpPr>
          <p:cNvPr id="5" name="Footer Placeholder 4">
            <a:extLst>
              <a:ext uri="{FF2B5EF4-FFF2-40B4-BE49-F238E27FC236}">
                <a16:creationId xmlns:a16="http://schemas.microsoft.com/office/drawing/2014/main" id="{CBE250D4-693C-A946-B2CB-25DBFD652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BD786B-66D0-4647-9AB9-504389F7E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DFD3D-4589-4146-9B68-32614603FFC9}" type="slidenum">
              <a:rPr lang="en-US" smtClean="0"/>
              <a:t>‹#›</a:t>
            </a:fld>
            <a:endParaRPr lang="en-US"/>
          </a:p>
        </p:txBody>
      </p:sp>
    </p:spTree>
    <p:extLst>
      <p:ext uri="{BB962C8B-B14F-4D97-AF65-F5344CB8AC3E}">
        <p14:creationId xmlns:p14="http://schemas.microsoft.com/office/powerpoint/2010/main" val="3331075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2C67-38BF-1144-9C07-F5D40CB8C93E}"/>
              </a:ext>
            </a:extLst>
          </p:cNvPr>
          <p:cNvSpPr>
            <a:spLocks noGrp="1"/>
          </p:cNvSpPr>
          <p:nvPr>
            <p:ph type="title"/>
          </p:nvPr>
        </p:nvSpPr>
        <p:spPr>
          <a:xfrm>
            <a:off x="838200" y="-9381"/>
            <a:ext cx="10515600" cy="1325563"/>
          </a:xfrm>
        </p:spPr>
        <p:txBody>
          <a:bodyPr/>
          <a:lstStyle/>
          <a:p>
            <a:r>
              <a:rPr lang="en-US" dirty="0"/>
              <a:t>Modeling Challenges</a:t>
            </a:r>
          </a:p>
        </p:txBody>
      </p:sp>
      <p:sp>
        <p:nvSpPr>
          <p:cNvPr id="3" name="Content Placeholder 2">
            <a:extLst>
              <a:ext uri="{FF2B5EF4-FFF2-40B4-BE49-F238E27FC236}">
                <a16:creationId xmlns:a16="http://schemas.microsoft.com/office/drawing/2014/main" id="{D6B4501B-D06D-0F46-A2F3-8D33A272DF0D}"/>
              </a:ext>
            </a:extLst>
          </p:cNvPr>
          <p:cNvSpPr>
            <a:spLocks noGrp="1"/>
          </p:cNvSpPr>
          <p:nvPr>
            <p:ph idx="1"/>
          </p:nvPr>
        </p:nvSpPr>
        <p:spPr>
          <a:xfrm>
            <a:off x="838200" y="1316182"/>
            <a:ext cx="10515600" cy="4860781"/>
          </a:xfrm>
        </p:spPr>
        <p:txBody>
          <a:bodyPr>
            <a:normAutofit/>
          </a:bodyPr>
          <a:lstStyle/>
          <a:p>
            <a:r>
              <a:rPr lang="en-US" dirty="0"/>
              <a:t>Missing Data</a:t>
            </a:r>
          </a:p>
          <a:p>
            <a:pPr lvl="1"/>
            <a:r>
              <a:rPr lang="en-US" dirty="0"/>
              <a:t>There wasn’t really enough time to deal with this properly. Imputation would be possible but the data was already scaled and feature selected removing much of the information to do this. But leaving data missing precluded some model types. </a:t>
            </a:r>
            <a:r>
              <a:rPr lang="en-US" dirty="0">
                <a:solidFill>
                  <a:srgbClr val="FF0000"/>
                </a:solidFill>
              </a:rPr>
              <a:t>Solution – crude replacement</a:t>
            </a:r>
          </a:p>
          <a:p>
            <a:r>
              <a:rPr lang="en-US" dirty="0"/>
              <a:t>Class Imbalances</a:t>
            </a:r>
          </a:p>
          <a:p>
            <a:pPr lvl="1"/>
            <a:r>
              <a:rPr lang="en-US" dirty="0"/>
              <a:t>There were fewer responders. The model could do </a:t>
            </a:r>
            <a:r>
              <a:rPr lang="en-US" dirty="0" err="1"/>
              <a:t>weel</a:t>
            </a:r>
            <a:r>
              <a:rPr lang="en-US" dirty="0"/>
              <a:t> for accuracy by simply predicting all “no response”. </a:t>
            </a:r>
            <a:r>
              <a:rPr lang="en-US" dirty="0">
                <a:solidFill>
                  <a:srgbClr val="FF0000"/>
                </a:solidFill>
              </a:rPr>
              <a:t>Solution : cross validation oversampling</a:t>
            </a:r>
          </a:p>
          <a:p>
            <a:r>
              <a:rPr lang="en-US" dirty="0" err="1"/>
              <a:t>Tumour</a:t>
            </a:r>
            <a:r>
              <a:rPr lang="en-US" dirty="0"/>
              <a:t> Types</a:t>
            </a:r>
          </a:p>
          <a:p>
            <a:pPr lvl="1"/>
            <a:r>
              <a:rPr lang="en-US" dirty="0"/>
              <a:t>Although most </a:t>
            </a:r>
            <a:r>
              <a:rPr lang="en-US" dirty="0" err="1"/>
              <a:t>tumours</a:t>
            </a:r>
            <a:r>
              <a:rPr lang="en-US" dirty="0"/>
              <a:t> had similar response rates we judged there was insufficient data (or time) to model them separately. However we need to balance each </a:t>
            </a:r>
            <a:r>
              <a:rPr lang="en-US" dirty="0" err="1"/>
              <a:t>tumour</a:t>
            </a:r>
            <a:r>
              <a:rPr lang="en-US" dirty="0"/>
              <a:t> within the modeling. </a:t>
            </a:r>
            <a:r>
              <a:rPr lang="en-US" dirty="0">
                <a:solidFill>
                  <a:srgbClr val="FF0000"/>
                </a:solidFill>
              </a:rPr>
              <a:t>Solution : stratified sampling</a:t>
            </a:r>
            <a:endParaRPr lang="en-US" dirty="0"/>
          </a:p>
        </p:txBody>
      </p:sp>
    </p:spTree>
    <p:extLst>
      <p:ext uri="{BB962C8B-B14F-4D97-AF65-F5344CB8AC3E}">
        <p14:creationId xmlns:p14="http://schemas.microsoft.com/office/powerpoint/2010/main" val="350527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2C67-38BF-1144-9C07-F5D40CB8C93E}"/>
              </a:ext>
            </a:extLst>
          </p:cNvPr>
          <p:cNvSpPr>
            <a:spLocks noGrp="1"/>
          </p:cNvSpPr>
          <p:nvPr>
            <p:ph type="title"/>
          </p:nvPr>
        </p:nvSpPr>
        <p:spPr>
          <a:xfrm>
            <a:off x="838200" y="-9381"/>
            <a:ext cx="10515600" cy="1325563"/>
          </a:xfrm>
        </p:spPr>
        <p:txBody>
          <a:bodyPr/>
          <a:lstStyle/>
          <a:p>
            <a:r>
              <a:rPr lang="en-US" dirty="0"/>
              <a:t>Modeling Types</a:t>
            </a:r>
          </a:p>
        </p:txBody>
      </p:sp>
      <p:sp>
        <p:nvSpPr>
          <p:cNvPr id="3" name="Content Placeholder 2">
            <a:extLst>
              <a:ext uri="{FF2B5EF4-FFF2-40B4-BE49-F238E27FC236}">
                <a16:creationId xmlns:a16="http://schemas.microsoft.com/office/drawing/2014/main" id="{D6B4501B-D06D-0F46-A2F3-8D33A272DF0D}"/>
              </a:ext>
            </a:extLst>
          </p:cNvPr>
          <p:cNvSpPr>
            <a:spLocks noGrp="1"/>
          </p:cNvSpPr>
          <p:nvPr>
            <p:ph idx="1"/>
          </p:nvPr>
        </p:nvSpPr>
        <p:spPr>
          <a:xfrm>
            <a:off x="838200" y="1316182"/>
            <a:ext cx="10515600" cy="4860781"/>
          </a:xfrm>
        </p:spPr>
        <p:txBody>
          <a:bodyPr>
            <a:normAutofit/>
          </a:bodyPr>
          <a:lstStyle/>
          <a:p>
            <a:r>
              <a:rPr lang="en-US" dirty="0"/>
              <a:t>Varied Models</a:t>
            </a:r>
          </a:p>
          <a:p>
            <a:pPr lvl="1"/>
            <a:r>
              <a:rPr lang="en-US" dirty="0"/>
              <a:t>We wished to try 3 different types of model with varying qualities.</a:t>
            </a:r>
          </a:p>
          <a:p>
            <a:pPr lvl="1"/>
            <a:r>
              <a:rPr lang="en-US" b="1" dirty="0"/>
              <a:t>Elastic Net </a:t>
            </a:r>
            <a:r>
              <a:rPr lang="en-US" dirty="0"/>
              <a:t>Interpretable, Feature Shrinking, Usually Performs pretty well, </a:t>
            </a:r>
            <a:r>
              <a:rPr lang="en-US" dirty="0">
                <a:solidFill>
                  <a:srgbClr val="FF0000"/>
                </a:solidFill>
              </a:rPr>
              <a:t>Doesn’t handle Missing Data</a:t>
            </a:r>
          </a:p>
          <a:p>
            <a:pPr lvl="1"/>
            <a:r>
              <a:rPr lang="en-US" b="1" dirty="0"/>
              <a:t>Boost</a:t>
            </a:r>
            <a:r>
              <a:rPr lang="en-US" dirty="0"/>
              <a:t> Less interpretable, A good all rounder</a:t>
            </a:r>
          </a:p>
          <a:p>
            <a:pPr lvl="1"/>
            <a:r>
              <a:rPr lang="en-US" b="1" dirty="0" err="1"/>
              <a:t>Keras</a:t>
            </a:r>
            <a:r>
              <a:rPr lang="en-US" b="1" dirty="0"/>
              <a:t> (neural net) </a:t>
            </a:r>
            <a:r>
              <a:rPr lang="en-US" dirty="0">
                <a:solidFill>
                  <a:srgbClr val="FF0000"/>
                </a:solidFill>
              </a:rPr>
              <a:t>Barely interpretable</a:t>
            </a:r>
            <a:r>
              <a:rPr lang="en-US" b="1" dirty="0"/>
              <a:t>, </a:t>
            </a:r>
            <a:r>
              <a:rPr lang="en-US" dirty="0"/>
              <a:t>Can be the best on hard challenges, </a:t>
            </a:r>
            <a:r>
              <a:rPr lang="en-US" dirty="0">
                <a:solidFill>
                  <a:srgbClr val="FF0000"/>
                </a:solidFill>
              </a:rPr>
              <a:t>Can easily overfit.</a:t>
            </a:r>
            <a:endParaRPr lang="en-US" dirty="0"/>
          </a:p>
          <a:p>
            <a:r>
              <a:rPr lang="en-US" dirty="0"/>
              <a:t>Stacks</a:t>
            </a:r>
          </a:p>
          <a:p>
            <a:pPr lvl="1"/>
            <a:r>
              <a:rPr lang="en-US" dirty="0"/>
              <a:t>Attempt to blend models joining their strengths</a:t>
            </a:r>
          </a:p>
          <a:p>
            <a:pPr lvl="1"/>
            <a:endParaRPr lang="en-US" b="1" dirty="0">
              <a:solidFill>
                <a:srgbClr val="FF0000"/>
              </a:solidFill>
            </a:endParaRPr>
          </a:p>
          <a:p>
            <a:pPr marL="457200" lvl="1" indent="0">
              <a:buNone/>
            </a:pPr>
            <a:endParaRPr lang="en-US" b="1" dirty="0"/>
          </a:p>
        </p:txBody>
      </p:sp>
    </p:spTree>
    <p:extLst>
      <p:ext uri="{BB962C8B-B14F-4D97-AF65-F5344CB8AC3E}">
        <p14:creationId xmlns:p14="http://schemas.microsoft.com/office/powerpoint/2010/main" val="238927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185</Words>
  <Application>Microsoft Macintosh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Modeling Challenges</vt:lpstr>
      <vt:lpstr>Modeling Types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cp:revision>
  <dcterms:created xsi:type="dcterms:W3CDTF">2020-12-10T12:25:34Z</dcterms:created>
  <dcterms:modified xsi:type="dcterms:W3CDTF">2020-12-10T13:40:52Z</dcterms:modified>
</cp:coreProperties>
</file>