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77" r:id="rId7"/>
    <p:sldId id="271" r:id="rId8"/>
    <p:sldId id="261" r:id="rId9"/>
    <p:sldId id="264" r:id="rId10"/>
    <p:sldId id="272" r:id="rId11"/>
    <p:sldId id="273" r:id="rId12"/>
    <p:sldId id="274" r:id="rId13"/>
    <p:sldId id="276" r:id="rId14"/>
    <p:sldId id="266" r:id="rId15"/>
    <p:sldId id="268"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12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7CED9-B315-43E9-9284-024302B47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2DF7138-B180-41AD-95CE-BDD517F01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17D7E02-92AD-4558-B95D-D349E84B7277}"/>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5" name="Footer Placeholder 4">
            <a:extLst>
              <a:ext uri="{FF2B5EF4-FFF2-40B4-BE49-F238E27FC236}">
                <a16:creationId xmlns="" xmlns:a16="http://schemas.microsoft.com/office/drawing/2014/main" id="{5C1090BB-FD55-4BE2-8ABF-4B5AE5497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8BADAA-7450-45E7-92BC-BEEF88482AEE}"/>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406339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BAE788-53FC-495E-8FED-889B00B29A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0C0F25B-12BE-4688-AA48-3973BBC9AD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307105-59A0-4F9A-8DA7-FBBE8634BAA9}"/>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5" name="Footer Placeholder 4">
            <a:extLst>
              <a:ext uri="{FF2B5EF4-FFF2-40B4-BE49-F238E27FC236}">
                <a16:creationId xmlns="" xmlns:a16="http://schemas.microsoft.com/office/drawing/2014/main" id="{30FDA38C-9FDA-4C85-8285-6711745AE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127A2F2-492F-4FE7-9F75-A8D91A61959D}"/>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387328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495A205-E3C6-4658-BEBE-C3C3E2918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FEBF261-702F-49AD-AA28-C0B20CD2E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AD9D886-336C-4941-8782-19073D6FAB08}"/>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5" name="Footer Placeholder 4">
            <a:extLst>
              <a:ext uri="{FF2B5EF4-FFF2-40B4-BE49-F238E27FC236}">
                <a16:creationId xmlns="" xmlns:a16="http://schemas.microsoft.com/office/drawing/2014/main" id="{F9950133-8067-410F-A33A-B40E2C2F9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D623C0C-0941-4B12-9C5E-4C7DF9D64046}"/>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100952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F3EFF4-9875-49B0-ABD8-B5C5D182A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76051F4-5239-4F80-A3F3-B2A606CB8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7D8C316-DD9F-4CFA-8023-D37AC3EABABE}"/>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5" name="Footer Placeholder 4">
            <a:extLst>
              <a:ext uri="{FF2B5EF4-FFF2-40B4-BE49-F238E27FC236}">
                <a16:creationId xmlns="" xmlns:a16="http://schemas.microsoft.com/office/drawing/2014/main" id="{4E73C164-B590-4238-B620-272BAFAEC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F574B92-FB82-48F1-8082-AAE70C8802C0}"/>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139239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54EECE-FF87-42BF-AA9F-BB994C699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2F41ACC-9530-435F-8C7C-FEE3AA299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D30F7AE-D617-4D91-BD78-CDA094E7AF05}"/>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5" name="Footer Placeholder 4">
            <a:extLst>
              <a:ext uri="{FF2B5EF4-FFF2-40B4-BE49-F238E27FC236}">
                <a16:creationId xmlns="" xmlns:a16="http://schemas.microsoft.com/office/drawing/2014/main" id="{5AEFE1FD-FCCF-479E-BB73-7F7D925B7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A860B9-D533-42A6-B3A7-750AF89FDEDD}"/>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289095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495EAF-8DB7-4D71-AE86-5C7EFE07C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0A726B6-143F-40FB-97DA-D2BD51BCD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1151946-DB09-4742-8091-9EA4075ED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F32FC2A-45D9-4A70-A410-B605CB43E912}"/>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6" name="Footer Placeholder 5">
            <a:extLst>
              <a:ext uri="{FF2B5EF4-FFF2-40B4-BE49-F238E27FC236}">
                <a16:creationId xmlns="" xmlns:a16="http://schemas.microsoft.com/office/drawing/2014/main" id="{067F459A-873C-49E5-903A-959F97579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AADCD56-394B-4C40-A17D-2C1B62010D9B}"/>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321666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C4F198-0878-4BEE-ADB2-BC0428BB66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51CD768-9A32-4D3E-98AD-7C027FF70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38775D9-BA9A-48E3-B489-C8BF60708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80C604-1114-481E-A281-A23D9EB7B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EFC6A8E-F1AE-4CF2-BB02-AD0C0C07A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DAC25F-9A03-4BB8-B903-4C244DB94988}"/>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8" name="Footer Placeholder 7">
            <a:extLst>
              <a:ext uri="{FF2B5EF4-FFF2-40B4-BE49-F238E27FC236}">
                <a16:creationId xmlns="" xmlns:a16="http://schemas.microsoft.com/office/drawing/2014/main" id="{9481FA73-AE32-4AEE-AE55-ADF301471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2858711-2057-4F5B-BA06-622E05D6E4DE}"/>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25363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DD2B78-1984-4B1F-BD84-A64BBDD86B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B3D29F3-E4CE-4A98-A801-D1DB0269CED8}"/>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4" name="Footer Placeholder 3">
            <a:extLst>
              <a:ext uri="{FF2B5EF4-FFF2-40B4-BE49-F238E27FC236}">
                <a16:creationId xmlns="" xmlns:a16="http://schemas.microsoft.com/office/drawing/2014/main" id="{18E22F90-8DAB-4B5B-9316-08DFEAFC7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B1F0A9F-549D-4471-AAF3-C6AC29E2A284}"/>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81513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50E136-8B53-47BB-A582-3D5DFED2314F}"/>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3" name="Footer Placeholder 2">
            <a:extLst>
              <a:ext uri="{FF2B5EF4-FFF2-40B4-BE49-F238E27FC236}">
                <a16:creationId xmlns="" xmlns:a16="http://schemas.microsoft.com/office/drawing/2014/main" id="{BE20DC43-EA62-42C9-9C05-949049675A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CACD771-9993-4038-B32F-ED4B4FCAABE9}"/>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354549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DEEC4-914A-48BD-8321-244A84C2B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2D03765-6F63-4A47-81D8-EAD067D54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B5D3DF4-2A2B-4B77-9170-DD1F11D0A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CC07961-0709-4B66-8706-62F90C56689F}"/>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6" name="Footer Placeholder 5">
            <a:extLst>
              <a:ext uri="{FF2B5EF4-FFF2-40B4-BE49-F238E27FC236}">
                <a16:creationId xmlns="" xmlns:a16="http://schemas.microsoft.com/office/drawing/2014/main" id="{A80986FA-C0D3-4AD6-AEA5-E28CDD66E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490D8C3-20AD-49FA-B2A7-A181DB72D041}"/>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65098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8B4032-0A4D-4522-828C-F5EE65422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1375135-D55F-4FA8-8EF1-747660CC4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40C76AF-FDE5-46EF-A014-FB01D77C6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F58BEA2-5162-48EC-A5CD-2217D4C81A8B}"/>
              </a:ext>
            </a:extLst>
          </p:cNvPr>
          <p:cNvSpPr>
            <a:spLocks noGrp="1"/>
          </p:cNvSpPr>
          <p:nvPr>
            <p:ph type="dt" sz="half" idx="10"/>
          </p:nvPr>
        </p:nvSpPr>
        <p:spPr/>
        <p:txBody>
          <a:bodyPr/>
          <a:lstStyle/>
          <a:p>
            <a:fld id="{261389B2-6CF0-4717-A599-7EFDF8D89CD3}" type="datetimeFigureOut">
              <a:rPr lang="en-US" smtClean="0"/>
              <a:t>8/17/2020</a:t>
            </a:fld>
            <a:endParaRPr lang="en-US"/>
          </a:p>
        </p:txBody>
      </p:sp>
      <p:sp>
        <p:nvSpPr>
          <p:cNvPr id="6" name="Footer Placeholder 5">
            <a:extLst>
              <a:ext uri="{FF2B5EF4-FFF2-40B4-BE49-F238E27FC236}">
                <a16:creationId xmlns="" xmlns:a16="http://schemas.microsoft.com/office/drawing/2014/main" id="{621F4D82-53C9-4B09-8DE6-FF43C863A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C5C204C-FAD0-42A2-AD35-FB1103F89263}"/>
              </a:ext>
            </a:extLst>
          </p:cNvPr>
          <p:cNvSpPr>
            <a:spLocks noGrp="1"/>
          </p:cNvSpPr>
          <p:nvPr>
            <p:ph type="sldNum" sz="quarter" idx="12"/>
          </p:nvPr>
        </p:nvSpPr>
        <p:spPr/>
        <p:txBody>
          <a:bodyPr/>
          <a:lstStyle/>
          <a:p>
            <a:fld id="{4438BA5C-46BB-41D7-B394-742E70ADAA36}" type="slidenum">
              <a:rPr lang="en-US" smtClean="0"/>
              <a:t>‹#›</a:t>
            </a:fld>
            <a:endParaRPr lang="en-US"/>
          </a:p>
        </p:txBody>
      </p:sp>
    </p:spTree>
    <p:extLst>
      <p:ext uri="{BB962C8B-B14F-4D97-AF65-F5344CB8AC3E}">
        <p14:creationId xmlns:p14="http://schemas.microsoft.com/office/powerpoint/2010/main" val="385719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4038E2B-D536-47AB-8C36-4A839D299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A6B00BE-289F-41A5-9F3C-F07C35969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422CF1-5733-4617-96E8-FBF998AAF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89B2-6CF0-4717-A599-7EFDF8D89CD3}" type="datetimeFigureOut">
              <a:rPr lang="en-US" smtClean="0"/>
              <a:t>8/17/2020</a:t>
            </a:fld>
            <a:endParaRPr lang="en-US"/>
          </a:p>
        </p:txBody>
      </p:sp>
      <p:sp>
        <p:nvSpPr>
          <p:cNvPr id="5" name="Footer Placeholder 4">
            <a:extLst>
              <a:ext uri="{FF2B5EF4-FFF2-40B4-BE49-F238E27FC236}">
                <a16:creationId xmlns="" xmlns:a16="http://schemas.microsoft.com/office/drawing/2014/main" id="{0C0BAD82-7524-4E32-B922-995CA3622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B78DEBF-24BB-46DC-9972-6036F5A1A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BA5C-46BB-41D7-B394-742E70ADAA36}" type="slidenum">
              <a:rPr lang="en-US" smtClean="0"/>
              <a:t>‹#›</a:t>
            </a:fld>
            <a:endParaRPr lang="en-US"/>
          </a:p>
        </p:txBody>
      </p:sp>
    </p:spTree>
    <p:extLst>
      <p:ext uri="{BB962C8B-B14F-4D97-AF65-F5344CB8AC3E}">
        <p14:creationId xmlns:p14="http://schemas.microsoft.com/office/powerpoint/2010/main" val="34956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A2CD6-3FB9-4A5A-9078-4642843AC99A}"/>
              </a:ext>
            </a:extLst>
          </p:cNvPr>
          <p:cNvSpPr>
            <a:spLocks noGrp="1"/>
          </p:cNvSpPr>
          <p:nvPr>
            <p:ph type="ctrTitle"/>
          </p:nvPr>
        </p:nvSpPr>
        <p:spPr/>
        <p:txBody>
          <a:bodyPr>
            <a:normAutofit fontScale="90000"/>
          </a:bodyPr>
          <a:lstStyle/>
          <a:p>
            <a:r>
              <a:rPr lang="en-US" dirty="0"/>
              <a:t>Stability analysis of grid interactive wind energy system – A case study</a:t>
            </a:r>
          </a:p>
        </p:txBody>
      </p:sp>
    </p:spTree>
    <p:extLst>
      <p:ext uri="{BB962C8B-B14F-4D97-AF65-F5344CB8AC3E}">
        <p14:creationId xmlns:p14="http://schemas.microsoft.com/office/powerpoint/2010/main" val="3860391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6CD9F6-A358-48E5-8A1F-C1280E2B52EA}"/>
              </a:ext>
            </a:extLst>
          </p:cNvPr>
          <p:cNvSpPr>
            <a:spLocks noGrp="1"/>
          </p:cNvSpPr>
          <p:nvPr>
            <p:ph type="title"/>
          </p:nvPr>
        </p:nvSpPr>
        <p:spPr/>
        <p:txBody>
          <a:bodyPr/>
          <a:lstStyle/>
          <a:p>
            <a:pPr algn="ctr"/>
            <a:r>
              <a:rPr lang="en-US" b="1" dirty="0"/>
              <a:t>Simulation Model of DFIG</a:t>
            </a:r>
          </a:p>
        </p:txBody>
      </p:sp>
      <p:pic>
        <p:nvPicPr>
          <p:cNvPr id="4" name="Content Placeholder 3">
            <a:extLst>
              <a:ext uri="{FF2B5EF4-FFF2-40B4-BE49-F238E27FC236}">
                <a16:creationId xmlns="" xmlns:a16="http://schemas.microsoft.com/office/drawing/2014/main" id="{182DCD68-3C28-417E-B622-0F72DFCF92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3181" y="1633121"/>
            <a:ext cx="8117306" cy="4351338"/>
          </a:xfrm>
          <a:prstGeom prst="rect">
            <a:avLst/>
          </a:prstGeom>
          <a:noFill/>
          <a:ln>
            <a:noFill/>
          </a:ln>
        </p:spPr>
      </p:pic>
      <p:sp>
        <p:nvSpPr>
          <p:cNvPr id="5" name="Rectangle 4">
            <a:extLst>
              <a:ext uri="{FF2B5EF4-FFF2-40B4-BE49-F238E27FC236}">
                <a16:creationId xmlns="" xmlns:a16="http://schemas.microsoft.com/office/drawing/2014/main" id="{CE1B0A0D-A2B7-4021-9114-989820638A29}"/>
              </a:ext>
            </a:extLst>
          </p:cNvPr>
          <p:cNvSpPr/>
          <p:nvPr/>
        </p:nvSpPr>
        <p:spPr>
          <a:xfrm>
            <a:off x="2510590" y="5984459"/>
            <a:ext cx="7170819"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Simulink model of DFIG wind energy system with STATCOM </a:t>
            </a:r>
            <a:endParaRPr lang="en-US" dirty="0"/>
          </a:p>
        </p:txBody>
      </p:sp>
    </p:spTree>
    <p:extLst>
      <p:ext uri="{BB962C8B-B14F-4D97-AF65-F5344CB8AC3E}">
        <p14:creationId xmlns:p14="http://schemas.microsoft.com/office/powerpoint/2010/main" val="177511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EB073-C3D6-4F9B-A07A-7057C31E19BE}"/>
              </a:ext>
            </a:extLst>
          </p:cNvPr>
          <p:cNvSpPr>
            <a:spLocks noGrp="1"/>
          </p:cNvSpPr>
          <p:nvPr>
            <p:ph type="title"/>
          </p:nvPr>
        </p:nvSpPr>
        <p:spPr/>
        <p:txBody>
          <a:bodyPr>
            <a:normAutofit/>
          </a:bodyPr>
          <a:lstStyle/>
          <a:p>
            <a:r>
              <a:rPr lang="en-US" sz="4000" b="1" dirty="0"/>
              <a:t>Objectives met by using STATCOM controller are </a:t>
            </a:r>
            <a:r>
              <a:rPr lang="en-US" sz="4000" dirty="0"/>
              <a:t>:</a:t>
            </a:r>
          </a:p>
        </p:txBody>
      </p:sp>
      <p:sp>
        <p:nvSpPr>
          <p:cNvPr id="3" name="Content Placeholder 2">
            <a:extLst>
              <a:ext uri="{FF2B5EF4-FFF2-40B4-BE49-F238E27FC236}">
                <a16:creationId xmlns="" xmlns:a16="http://schemas.microsoft.com/office/drawing/2014/main" id="{A70213F9-707F-4A60-87E5-9A63F6CE70DF}"/>
              </a:ext>
            </a:extLst>
          </p:cNvPr>
          <p:cNvSpPr>
            <a:spLocks noGrp="1"/>
          </p:cNvSpPr>
          <p:nvPr>
            <p:ph idx="1"/>
          </p:nvPr>
        </p:nvSpPr>
        <p:spPr/>
        <p:txBody>
          <a:bodyPr/>
          <a:lstStyle/>
          <a:p>
            <a:pPr marL="514350" indent="-514350">
              <a:buFont typeface="+mj-lt"/>
              <a:buAutoNum type="arabicPeriod"/>
            </a:pPr>
            <a:r>
              <a:rPr lang="en-US" dirty="0"/>
              <a:t>The voltage waveform and reactive power at the bus shows an improvement</a:t>
            </a:r>
          </a:p>
          <a:p>
            <a:pPr marL="514350" indent="-514350">
              <a:buFont typeface="+mj-lt"/>
              <a:buAutoNum type="arabicPeriod"/>
            </a:pPr>
            <a:r>
              <a:rPr lang="en-US" dirty="0"/>
              <a:t>The Power, rotor speed, pitch angle and reactive power, shows an improvement in the Stability.</a:t>
            </a:r>
          </a:p>
          <a:p>
            <a:pPr marL="514350" indent="-514350">
              <a:buFont typeface="+mj-lt"/>
              <a:buAutoNum type="arabicPeriod"/>
            </a:pPr>
            <a:r>
              <a:rPr lang="en-US" dirty="0"/>
              <a:t>The Performance of different operating conditions shows the improvement in the Voltage and generated reactive power.</a:t>
            </a:r>
          </a:p>
          <a:p>
            <a:pPr marL="514350" indent="-514350">
              <a:buFont typeface="+mj-lt"/>
              <a:buAutoNum type="arabicPeriod"/>
            </a:pPr>
            <a:endParaRPr lang="en-US" dirty="0"/>
          </a:p>
        </p:txBody>
      </p:sp>
    </p:spTree>
    <p:extLst>
      <p:ext uri="{BB962C8B-B14F-4D97-AF65-F5344CB8AC3E}">
        <p14:creationId xmlns:p14="http://schemas.microsoft.com/office/powerpoint/2010/main" val="4197988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8F3416D-238C-4847-85F1-AB61395EEF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243" y="891538"/>
            <a:ext cx="5116604" cy="5408951"/>
          </a:xfrm>
          <a:prstGeom prst="rect">
            <a:avLst/>
          </a:prstGeom>
          <a:noFill/>
          <a:ln>
            <a:noFill/>
          </a:ln>
        </p:spPr>
      </p:pic>
      <p:sp>
        <p:nvSpPr>
          <p:cNvPr id="6" name="Rectangle 5">
            <a:extLst>
              <a:ext uri="{FF2B5EF4-FFF2-40B4-BE49-F238E27FC236}">
                <a16:creationId xmlns="" xmlns:a16="http://schemas.microsoft.com/office/drawing/2014/main" id="{11627BB5-3631-4D13-8052-BA9557B0BC1A}"/>
              </a:ext>
            </a:extLst>
          </p:cNvPr>
          <p:cNvSpPr/>
          <p:nvPr/>
        </p:nvSpPr>
        <p:spPr>
          <a:xfrm>
            <a:off x="569300" y="6300489"/>
            <a:ext cx="5312721" cy="276999"/>
          </a:xfrm>
          <a:prstGeom prst="rect">
            <a:avLst/>
          </a:prstGeom>
        </p:spPr>
        <p:txBody>
          <a:bodyPr wrap="square">
            <a:spAutoFit/>
          </a:bodyPr>
          <a:lstStyle/>
          <a:p>
            <a:r>
              <a:rPr lang="en-US" sz="1200" b="1" dirty="0"/>
              <a:t>Fig 1a. Wind Turbine Wave form of DFIG wind energy system with STATCOM </a:t>
            </a:r>
            <a:endParaRPr lang="en-US" sz="1200" dirty="0"/>
          </a:p>
        </p:txBody>
      </p:sp>
      <p:pic>
        <p:nvPicPr>
          <p:cNvPr id="8" name="Picture 7">
            <a:extLst>
              <a:ext uri="{FF2B5EF4-FFF2-40B4-BE49-F238E27FC236}">
                <a16:creationId xmlns="" xmlns:a16="http://schemas.microsoft.com/office/drawing/2014/main" id="{86F527AC-830D-4525-A902-5BBBC91E90E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3913" y="891537"/>
            <a:ext cx="5618787" cy="5408952"/>
          </a:xfrm>
          <a:prstGeom prst="rect">
            <a:avLst/>
          </a:prstGeom>
          <a:noFill/>
          <a:ln>
            <a:noFill/>
          </a:ln>
        </p:spPr>
      </p:pic>
      <p:sp>
        <p:nvSpPr>
          <p:cNvPr id="9" name="Rectangle 8">
            <a:extLst>
              <a:ext uri="{FF2B5EF4-FFF2-40B4-BE49-F238E27FC236}">
                <a16:creationId xmlns="" xmlns:a16="http://schemas.microsoft.com/office/drawing/2014/main" id="{F3E4156A-3185-4EE1-96D2-BA741DD89134}"/>
              </a:ext>
            </a:extLst>
          </p:cNvPr>
          <p:cNvSpPr/>
          <p:nvPr/>
        </p:nvSpPr>
        <p:spPr>
          <a:xfrm>
            <a:off x="6003913" y="6300489"/>
            <a:ext cx="5312721" cy="276999"/>
          </a:xfrm>
          <a:prstGeom prst="rect">
            <a:avLst/>
          </a:prstGeom>
        </p:spPr>
        <p:txBody>
          <a:bodyPr wrap="square">
            <a:spAutoFit/>
          </a:bodyPr>
          <a:lstStyle/>
          <a:p>
            <a:r>
              <a:rPr lang="en-US" sz="1200" b="1" dirty="0"/>
              <a:t>Fig 1b. Bus wave form of DFIG wind energy system with STATCOM </a:t>
            </a:r>
            <a:endParaRPr lang="en-US" sz="1200" dirty="0"/>
          </a:p>
        </p:txBody>
      </p:sp>
      <p:sp>
        <p:nvSpPr>
          <p:cNvPr id="10" name="Title 1">
            <a:extLst>
              <a:ext uri="{FF2B5EF4-FFF2-40B4-BE49-F238E27FC236}">
                <a16:creationId xmlns="" xmlns:a16="http://schemas.microsoft.com/office/drawing/2014/main" id="{4856C550-2F9C-490A-BF89-081858F58FE4}"/>
              </a:ext>
            </a:extLst>
          </p:cNvPr>
          <p:cNvSpPr>
            <a:spLocks noGrp="1"/>
          </p:cNvSpPr>
          <p:nvPr>
            <p:ph type="title"/>
          </p:nvPr>
        </p:nvSpPr>
        <p:spPr>
          <a:xfrm>
            <a:off x="2380149" y="285816"/>
            <a:ext cx="7154467" cy="346477"/>
          </a:xfrm>
        </p:spPr>
        <p:txBody>
          <a:bodyPr>
            <a:noAutofit/>
          </a:bodyPr>
          <a:lstStyle/>
          <a:p>
            <a:pPr algn="ctr"/>
            <a:r>
              <a:rPr lang="en-US" sz="2800" b="1" u="sng" dirty="0"/>
              <a:t>Wave form results for </a:t>
            </a:r>
            <a:r>
              <a:rPr lang="en-US" sz="2800" b="1" i="1" u="sng" dirty="0">
                <a:solidFill>
                  <a:srgbClr val="FF0000"/>
                </a:solidFill>
                <a:latin typeface="Arial" panose="020B0604020202020204" pitchFamily="34" charset="0"/>
                <a:cs typeface="Arial" panose="020B0604020202020204" pitchFamily="34" charset="0"/>
              </a:rPr>
              <a:t>with</a:t>
            </a:r>
            <a:r>
              <a:rPr lang="en-US" sz="2800" b="1" u="sng" dirty="0"/>
              <a:t> STATCOM Wind Plant</a:t>
            </a:r>
          </a:p>
        </p:txBody>
      </p:sp>
    </p:spTree>
    <p:extLst>
      <p:ext uri="{BB962C8B-B14F-4D97-AF65-F5344CB8AC3E}">
        <p14:creationId xmlns:p14="http://schemas.microsoft.com/office/powerpoint/2010/main" val="4110959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6A1187D-4AA8-4F4F-A7C8-3FB00953B3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9881" y="781233"/>
            <a:ext cx="5302927" cy="5468877"/>
          </a:xfrm>
          <a:prstGeom prst="rect">
            <a:avLst/>
          </a:prstGeom>
          <a:noFill/>
          <a:ln>
            <a:noFill/>
          </a:ln>
        </p:spPr>
      </p:pic>
      <p:pic>
        <p:nvPicPr>
          <p:cNvPr id="5" name="Picture 4">
            <a:extLst>
              <a:ext uri="{FF2B5EF4-FFF2-40B4-BE49-F238E27FC236}">
                <a16:creationId xmlns="" xmlns:a16="http://schemas.microsoft.com/office/drawing/2014/main" id="{A001036B-46E9-4093-B2DF-A73BDCE794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9192" y="781234"/>
            <a:ext cx="5302928" cy="5468877"/>
          </a:xfrm>
          <a:prstGeom prst="rect">
            <a:avLst/>
          </a:prstGeom>
          <a:noFill/>
          <a:ln>
            <a:noFill/>
          </a:ln>
        </p:spPr>
      </p:pic>
      <p:sp>
        <p:nvSpPr>
          <p:cNvPr id="7" name="Rectangle 6">
            <a:extLst>
              <a:ext uri="{FF2B5EF4-FFF2-40B4-BE49-F238E27FC236}">
                <a16:creationId xmlns="" xmlns:a16="http://schemas.microsoft.com/office/drawing/2014/main" id="{99F0C4F9-1C51-44E8-9E81-5FC4EBC48111}"/>
              </a:ext>
            </a:extLst>
          </p:cNvPr>
          <p:cNvSpPr/>
          <p:nvPr/>
        </p:nvSpPr>
        <p:spPr>
          <a:xfrm>
            <a:off x="0" y="6250112"/>
            <a:ext cx="6096000" cy="276999"/>
          </a:xfrm>
          <a:prstGeom prst="rect">
            <a:avLst/>
          </a:prstGeom>
        </p:spPr>
        <p:txBody>
          <a:bodyPr>
            <a:spAutoFit/>
          </a:bodyPr>
          <a:lstStyle/>
          <a:p>
            <a:pPr algn="ctr"/>
            <a:r>
              <a:rPr lang="en-US" sz="1200" b="1" dirty="0">
                <a:ea typeface="Times New Roman" panose="02020603050405020304" pitchFamily="18" charset="0"/>
              </a:rPr>
              <a:t>Fig 2a. Wind Turbine wave form of DFIG wind energy system without STATCOM</a:t>
            </a:r>
            <a:endParaRPr lang="en-US" sz="1600" dirty="0">
              <a:effectLst/>
              <a:ea typeface="Times New Roman" panose="02020603050405020304" pitchFamily="18" charset="0"/>
            </a:endParaRPr>
          </a:p>
        </p:txBody>
      </p:sp>
      <p:sp>
        <p:nvSpPr>
          <p:cNvPr id="8" name="Rectangle 7">
            <a:extLst>
              <a:ext uri="{FF2B5EF4-FFF2-40B4-BE49-F238E27FC236}">
                <a16:creationId xmlns="" xmlns:a16="http://schemas.microsoft.com/office/drawing/2014/main" id="{BB2804CA-9312-41AB-AEC1-D4033B238A83}"/>
              </a:ext>
            </a:extLst>
          </p:cNvPr>
          <p:cNvSpPr/>
          <p:nvPr/>
        </p:nvSpPr>
        <p:spPr>
          <a:xfrm>
            <a:off x="5614136" y="6250112"/>
            <a:ext cx="6096000" cy="276999"/>
          </a:xfrm>
          <a:prstGeom prst="rect">
            <a:avLst/>
          </a:prstGeom>
        </p:spPr>
        <p:txBody>
          <a:bodyPr>
            <a:spAutoFit/>
          </a:bodyPr>
          <a:lstStyle/>
          <a:p>
            <a:pPr algn="ctr"/>
            <a:r>
              <a:rPr lang="en-US" sz="1200" b="1" dirty="0">
                <a:ea typeface="Times New Roman" panose="02020603050405020304" pitchFamily="18" charset="0"/>
              </a:rPr>
              <a:t>Fig 2b. Bus wave form of DFIG wind energy system without STATCOM</a:t>
            </a:r>
            <a:endParaRPr lang="en-US" sz="1600" dirty="0">
              <a:effectLst/>
              <a:ea typeface="Times New Roman" panose="02020603050405020304" pitchFamily="18" charset="0"/>
            </a:endParaRPr>
          </a:p>
        </p:txBody>
      </p:sp>
      <p:sp>
        <p:nvSpPr>
          <p:cNvPr id="9" name="Title 1">
            <a:extLst>
              <a:ext uri="{FF2B5EF4-FFF2-40B4-BE49-F238E27FC236}">
                <a16:creationId xmlns="" xmlns:a16="http://schemas.microsoft.com/office/drawing/2014/main" id="{D45E9ED2-6DCA-4ECF-9B79-A4CA31F3FC58}"/>
              </a:ext>
            </a:extLst>
          </p:cNvPr>
          <p:cNvSpPr>
            <a:spLocks noGrp="1"/>
          </p:cNvSpPr>
          <p:nvPr>
            <p:ph type="title"/>
          </p:nvPr>
        </p:nvSpPr>
        <p:spPr>
          <a:xfrm>
            <a:off x="2380149" y="285816"/>
            <a:ext cx="7624985" cy="346477"/>
          </a:xfrm>
        </p:spPr>
        <p:txBody>
          <a:bodyPr>
            <a:noAutofit/>
          </a:bodyPr>
          <a:lstStyle/>
          <a:p>
            <a:pPr algn="ctr"/>
            <a:r>
              <a:rPr lang="en-US" sz="2800" b="1" u="sng" dirty="0"/>
              <a:t>Wave form results for </a:t>
            </a:r>
            <a:r>
              <a:rPr lang="en-US" sz="2800" b="1" i="1" u="sng" dirty="0">
                <a:solidFill>
                  <a:srgbClr val="FF0000"/>
                </a:solidFill>
                <a:latin typeface="Arial" panose="020B0604020202020204" pitchFamily="34" charset="0"/>
                <a:cs typeface="Arial" panose="020B0604020202020204" pitchFamily="34" charset="0"/>
              </a:rPr>
              <a:t>without</a:t>
            </a:r>
            <a:r>
              <a:rPr lang="en-US" sz="2800" b="1" u="sng" dirty="0"/>
              <a:t> STATCOM Wind Plant</a:t>
            </a:r>
          </a:p>
        </p:txBody>
      </p:sp>
    </p:spTree>
    <p:extLst>
      <p:ext uri="{BB962C8B-B14F-4D97-AF65-F5344CB8AC3E}">
        <p14:creationId xmlns:p14="http://schemas.microsoft.com/office/powerpoint/2010/main" val="4156949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E1D1CE-AB38-4AC9-A9A4-3F1603027D1E}"/>
              </a:ext>
            </a:extLst>
          </p:cNvPr>
          <p:cNvSpPr>
            <a:spLocks noGrp="1"/>
          </p:cNvSpPr>
          <p:nvPr>
            <p:ph type="title"/>
          </p:nvPr>
        </p:nvSpPr>
        <p:spPr/>
        <p:txBody>
          <a:bodyPr/>
          <a:lstStyle/>
          <a:p>
            <a:pPr algn="ctr"/>
            <a:r>
              <a:rPr lang="en-US" b="1" dirty="0"/>
              <a:t>Final Summary</a:t>
            </a:r>
          </a:p>
        </p:txBody>
      </p:sp>
      <p:sp>
        <p:nvSpPr>
          <p:cNvPr id="5" name="Content Placeholder 4">
            <a:extLst>
              <a:ext uri="{FF2B5EF4-FFF2-40B4-BE49-F238E27FC236}">
                <a16:creationId xmlns="" xmlns:a16="http://schemas.microsoft.com/office/drawing/2014/main" id="{91B28CBB-1375-4880-BA95-C2A16585DA5B}"/>
              </a:ext>
            </a:extLst>
          </p:cNvPr>
          <p:cNvSpPr>
            <a:spLocks noGrp="1"/>
          </p:cNvSpPr>
          <p:nvPr>
            <p:ph sz="half" idx="1"/>
          </p:nvPr>
        </p:nvSpPr>
        <p:spPr>
          <a:xfrm>
            <a:off x="192506" y="1690688"/>
            <a:ext cx="5781574" cy="4802187"/>
          </a:xfrm>
        </p:spPr>
        <p:txBody>
          <a:bodyPr>
            <a:normAutofit/>
          </a:bodyPr>
          <a:lstStyle/>
          <a:p>
            <a:pPr algn="just"/>
            <a:r>
              <a:rPr lang="en-US" sz="2400" dirty="0"/>
              <a:t>The results obtained from simulation shows that of the compensation methods of  STATCOM is more effective in providing reactive power support, improving voltage profile and improving the system stability.</a:t>
            </a:r>
          </a:p>
          <a:p>
            <a:pPr algn="just"/>
            <a:r>
              <a:rPr lang="en-US" sz="2400" dirty="0"/>
              <a:t>The study results encourage to use STATCOM in wind energy systems for effective reactive management, improved voltage profile and better stability of the system meeting the grid requirements for connecting it with the grid.</a:t>
            </a:r>
          </a:p>
        </p:txBody>
      </p:sp>
      <p:pic>
        <p:nvPicPr>
          <p:cNvPr id="7" name="Content Placeholder 6">
            <a:extLst>
              <a:ext uri="{FF2B5EF4-FFF2-40B4-BE49-F238E27FC236}">
                <a16:creationId xmlns="" xmlns:a16="http://schemas.microsoft.com/office/drawing/2014/main" id="{C5264F77-B63A-409D-AF6C-534F848BA9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1427747"/>
            <a:ext cx="5903494" cy="4688573"/>
          </a:xfrm>
          <a:prstGeom prst="rect">
            <a:avLst/>
          </a:prstGeom>
          <a:noFill/>
          <a:ln>
            <a:noFill/>
          </a:ln>
        </p:spPr>
      </p:pic>
      <p:sp>
        <p:nvSpPr>
          <p:cNvPr id="8" name="Rectangle 7">
            <a:extLst>
              <a:ext uri="{FF2B5EF4-FFF2-40B4-BE49-F238E27FC236}">
                <a16:creationId xmlns="" xmlns:a16="http://schemas.microsoft.com/office/drawing/2014/main" id="{FD3992D6-E354-445E-B696-A803E3A3821F}"/>
              </a:ext>
            </a:extLst>
          </p:cNvPr>
          <p:cNvSpPr/>
          <p:nvPr/>
        </p:nvSpPr>
        <p:spPr>
          <a:xfrm>
            <a:off x="6472187" y="6116320"/>
            <a:ext cx="5151120" cy="320280"/>
          </a:xfrm>
          <a:prstGeom prst="rect">
            <a:avLst/>
          </a:prstGeom>
        </p:spPr>
        <p:txBody>
          <a:bodyPr wrap="square">
            <a:spAutoFit/>
          </a:bodyPr>
          <a:lstStyle/>
          <a:p>
            <a:pPr marR="427990" algn="ctr">
              <a:lnSpc>
                <a:spcPct val="115000"/>
              </a:lnSpc>
              <a:tabLst>
                <a:tab pos="216535" algn="l"/>
              </a:tabLst>
            </a:pPr>
            <a:r>
              <a:rPr lang="en-US" sz="1400" b="1" dirty="0">
                <a:latin typeface="Times New Roman" panose="02020603050405020304" pitchFamily="18" charset="0"/>
                <a:ea typeface="Times New Roman" panose="02020603050405020304" pitchFamily="18" charset="0"/>
              </a:rPr>
              <a:t>Fig. Comparisons of parameters with and without FACTS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0400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5E922-7A12-426C-AFE2-48AC506BA746}"/>
              </a:ext>
            </a:extLst>
          </p:cNvPr>
          <p:cNvSpPr>
            <a:spLocks noGrp="1"/>
          </p:cNvSpPr>
          <p:nvPr>
            <p:ph type="title"/>
          </p:nvPr>
        </p:nvSpPr>
        <p:spPr/>
        <p:txBody>
          <a:bodyPr/>
          <a:lstStyle/>
          <a:p>
            <a:r>
              <a:rPr lang="en-US" b="1" dirty="0"/>
              <a:t>REFERENCE</a:t>
            </a:r>
          </a:p>
        </p:txBody>
      </p:sp>
      <p:sp>
        <p:nvSpPr>
          <p:cNvPr id="3" name="Content Placeholder 2">
            <a:extLst>
              <a:ext uri="{FF2B5EF4-FFF2-40B4-BE49-F238E27FC236}">
                <a16:creationId xmlns="" xmlns:a16="http://schemas.microsoft.com/office/drawing/2014/main" id="{39405D13-43D4-4D87-B995-5C5E8338295B}"/>
              </a:ext>
            </a:extLst>
          </p:cNvPr>
          <p:cNvSpPr>
            <a:spLocks noGrp="1"/>
          </p:cNvSpPr>
          <p:nvPr>
            <p:ph idx="1"/>
          </p:nvPr>
        </p:nvSpPr>
        <p:spPr/>
        <p:txBody>
          <a:bodyPr>
            <a:normAutofit/>
          </a:bodyPr>
          <a:lstStyle/>
          <a:p>
            <a:pPr marL="457200" lvl="0" indent="-457200">
              <a:buFont typeface="+mj-lt"/>
              <a:buAutoNum type="arabicPeriod"/>
            </a:pPr>
            <a:r>
              <a:rPr lang="en-US" sz="2000" dirty="0" err="1"/>
              <a:t>Narain</a:t>
            </a:r>
            <a:r>
              <a:rPr lang="en-US" sz="2000" dirty="0"/>
              <a:t> G. </a:t>
            </a:r>
            <a:r>
              <a:rPr lang="en-US" sz="2000" dirty="0" err="1"/>
              <a:t>Hingorani</a:t>
            </a:r>
            <a:r>
              <a:rPr lang="en-US" sz="2000" dirty="0"/>
              <a:t>, Laszlo </a:t>
            </a:r>
            <a:r>
              <a:rPr lang="en-US" sz="2000" dirty="0" err="1"/>
              <a:t>Gyugi</a:t>
            </a:r>
            <a:r>
              <a:rPr lang="en-US" sz="2000" dirty="0"/>
              <a:t>. </a:t>
            </a:r>
            <a:r>
              <a:rPr lang="en-US" sz="2000" b="1" dirty="0"/>
              <a:t>“Understanding FACTS- Concepts and Technology of AC Transmission Systems.”</a:t>
            </a:r>
            <a:r>
              <a:rPr lang="en-US" sz="2000" dirty="0"/>
              <a:t> IEEE Press</a:t>
            </a:r>
          </a:p>
          <a:p>
            <a:pPr marL="457200" lvl="0" indent="-457200">
              <a:buFont typeface="+mj-lt"/>
              <a:buAutoNum type="arabicPeriod"/>
            </a:pPr>
            <a:r>
              <a:rPr lang="en-US" sz="2000" dirty="0"/>
              <a:t>Adriano Abrantes, “</a:t>
            </a:r>
            <a:r>
              <a:rPr lang="en-US" sz="2000" b="1" dirty="0"/>
              <a:t>Overview of Power Quality Aspects in Wind Generation”</a:t>
            </a:r>
          </a:p>
          <a:p>
            <a:pPr marL="457200" lvl="0" indent="-457200">
              <a:buFont typeface="+mj-lt"/>
              <a:buAutoNum type="arabicPeriod"/>
            </a:pPr>
            <a:r>
              <a:rPr lang="en-US" sz="2000" dirty="0"/>
              <a:t>J. Tian, Student member IEEE, C. </a:t>
            </a:r>
            <a:r>
              <a:rPr lang="en-US" sz="2000" dirty="0" err="1"/>
              <a:t>Su</a:t>
            </a:r>
            <a:r>
              <a:rPr lang="en-US" sz="2000" dirty="0"/>
              <a:t>, Member, IEEE, and Z. Chen, Senior member, IEEE, “</a:t>
            </a:r>
            <a:r>
              <a:rPr lang="en-US" sz="2000" b="1" dirty="0"/>
              <a:t>Reactive Power Capability of the Wind Turbine with Doubly Fed Induction Generator</a:t>
            </a:r>
            <a:r>
              <a:rPr lang="en-US" sz="2000" dirty="0"/>
              <a:t>”</a:t>
            </a:r>
          </a:p>
          <a:p>
            <a:pPr marL="457200" lvl="0" indent="-457200">
              <a:buFont typeface="+mj-lt"/>
              <a:buAutoNum type="arabicPeriod"/>
            </a:pPr>
            <a:r>
              <a:rPr lang="en-US" sz="2000" dirty="0" err="1"/>
              <a:t>Touraj</a:t>
            </a:r>
            <a:r>
              <a:rPr lang="en-US" sz="2000" dirty="0"/>
              <a:t> </a:t>
            </a:r>
            <a:r>
              <a:rPr lang="en-US" sz="2000" dirty="0" err="1"/>
              <a:t>Tayyebifar</a:t>
            </a:r>
            <a:r>
              <a:rPr lang="en-US" sz="2000" dirty="0"/>
              <a:t>,  Mohammad Shaker,  Majid </a:t>
            </a:r>
            <a:r>
              <a:rPr lang="en-US" sz="2000" dirty="0" err="1"/>
              <a:t>Aghababaie</a:t>
            </a:r>
            <a:r>
              <a:rPr lang="en-US" sz="2000" dirty="0"/>
              <a:t>, “</a:t>
            </a:r>
            <a:r>
              <a:rPr lang="en-US" sz="2000" b="1" dirty="0"/>
              <a:t>Performance Comparison of STATCOM versus SVC to Improve Reactive Power Control in Wind Power Based DFIG under Short Circuit Fault”</a:t>
            </a:r>
            <a:r>
              <a:rPr lang="en-US" sz="2000" dirty="0"/>
              <a:t>, 2014 Ninth International Conference on Ecological Vehicles and Renewable Energies(EVER)</a:t>
            </a:r>
          </a:p>
          <a:p>
            <a:pPr marL="457200" lvl="0" indent="-457200">
              <a:buFont typeface="+mj-lt"/>
              <a:buAutoNum type="arabicPeriod"/>
            </a:pPr>
            <a:r>
              <a:rPr lang="en-US" sz="2000" dirty="0"/>
              <a:t>K. R. </a:t>
            </a:r>
            <a:r>
              <a:rPr lang="en-US" sz="2000" dirty="0" err="1"/>
              <a:t>Padiyar</a:t>
            </a:r>
            <a:r>
              <a:rPr lang="en-US" sz="2000" dirty="0"/>
              <a:t>, A. M. Kulkarni. “</a:t>
            </a:r>
            <a:r>
              <a:rPr lang="en-US" sz="2000" b="1" dirty="0"/>
              <a:t>Flexible AC Transmission System: A status review.”</a:t>
            </a:r>
          </a:p>
        </p:txBody>
      </p:sp>
    </p:spTree>
    <p:extLst>
      <p:ext uri="{BB962C8B-B14F-4D97-AF65-F5344CB8AC3E}">
        <p14:creationId xmlns:p14="http://schemas.microsoft.com/office/powerpoint/2010/main" val="305423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3EB0D-AC75-4F13-8A0A-B9607190EF12}"/>
              </a:ext>
            </a:extLst>
          </p:cNvPr>
          <p:cNvSpPr>
            <a:spLocks noGrp="1"/>
          </p:cNvSpPr>
          <p:nvPr>
            <p:ph type="title"/>
          </p:nvPr>
        </p:nvSpPr>
        <p:spPr>
          <a:xfrm>
            <a:off x="713913" y="2766218"/>
            <a:ext cx="10515600" cy="1325563"/>
          </a:xfrm>
        </p:spPr>
        <p:txBody>
          <a:bodyPr>
            <a:normAutofit/>
          </a:bodyPr>
          <a:lstStyle/>
          <a:p>
            <a:pPr algn="ctr"/>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674798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148" y="139225"/>
            <a:ext cx="8229600" cy="1752600"/>
          </a:xfrm>
        </p:spPr>
        <p:txBody>
          <a:bodyPr>
            <a:normAutofit/>
          </a:bodyPr>
          <a:lstStyle/>
          <a:p>
            <a:r>
              <a:rPr lang="en-US" b="1" dirty="0"/>
              <a:t>A Project On </a:t>
            </a:r>
          </a:p>
          <a:p>
            <a:r>
              <a:rPr lang="en-US" b="1" u="sng" dirty="0">
                <a:solidFill>
                  <a:srgbClr val="FF0000"/>
                </a:solidFill>
                <a:latin typeface="Times New Roman" pitchFamily="18" charset="0"/>
                <a:cs typeface="Times New Roman" pitchFamily="18" charset="0"/>
              </a:rPr>
              <a:t>STABILITY ANALYSIS OF GRID INTERACTIVE WIND ENERGY SYSTEM </a:t>
            </a:r>
            <a:r>
              <a:rPr lang="en-US" b="1" dirty="0">
                <a:latin typeface="Times New Roman" pitchFamily="18" charset="0"/>
                <a:cs typeface="Times New Roman" pitchFamily="18" charset="0"/>
              </a:rPr>
              <a:t>– </a:t>
            </a:r>
            <a:r>
              <a:rPr lang="en-US" b="1" dirty="0">
                <a:solidFill>
                  <a:schemeClr val="tx2"/>
                </a:solidFill>
                <a:latin typeface="Times New Roman" pitchFamily="18" charset="0"/>
                <a:cs typeface="Times New Roman" pitchFamily="18" charset="0"/>
              </a:rPr>
              <a:t>A CASE STUDY ON HARAPANAHALLI WIND FORM</a:t>
            </a:r>
            <a:endParaRPr lang="en-US" dirty="0">
              <a:solidFill>
                <a:schemeClr val="tx2"/>
              </a:solidFill>
              <a:latin typeface="Times New Roman" pitchFamily="18" charset="0"/>
              <a:cs typeface="Times New Roman"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400109370"/>
              </p:ext>
            </p:extLst>
          </p:nvPr>
        </p:nvGraphicFramePr>
        <p:xfrm>
          <a:off x="1524000" y="3660411"/>
          <a:ext cx="3731581" cy="1905148"/>
        </p:xfrm>
        <a:graphic>
          <a:graphicData uri="http://schemas.openxmlformats.org/drawingml/2006/table">
            <a:tbl>
              <a:tblPr firstRow="1" bandRow="1">
                <a:tableStyleId>{5940675A-B579-460E-94D1-54222C63F5DA}</a:tableStyleId>
              </a:tblPr>
              <a:tblGrid>
                <a:gridCol w="2391792">
                  <a:extLst>
                    <a:ext uri="{9D8B030D-6E8A-4147-A177-3AD203B41FA5}">
                      <a16:colId xmlns="" xmlns:a16="http://schemas.microsoft.com/office/drawing/2014/main" val="20000"/>
                    </a:ext>
                  </a:extLst>
                </a:gridCol>
                <a:gridCol w="1339789">
                  <a:extLst>
                    <a:ext uri="{9D8B030D-6E8A-4147-A177-3AD203B41FA5}">
                      <a16:colId xmlns="" xmlns:a16="http://schemas.microsoft.com/office/drawing/2014/main" val="20001"/>
                    </a:ext>
                  </a:extLst>
                </a:gridCol>
              </a:tblGrid>
              <a:tr h="381000">
                <a:tc>
                  <a:txBody>
                    <a:bodyPr/>
                    <a:lstStyle/>
                    <a:p>
                      <a:pPr algn="ctr"/>
                      <a:r>
                        <a:rPr lang="en-US" sz="1600" b="1" dirty="0">
                          <a:latin typeface="Times New Roman" pitchFamily="18" charset="0"/>
                          <a:cs typeface="Times New Roman" pitchFamily="18" charset="0"/>
                        </a:rPr>
                        <a:t>NAME</a:t>
                      </a:r>
                    </a:p>
                  </a:txBody>
                  <a:tcPr/>
                </a:tc>
                <a:tc>
                  <a:txBody>
                    <a:bodyPr/>
                    <a:lstStyle/>
                    <a:p>
                      <a:pPr algn="ctr"/>
                      <a:r>
                        <a:rPr lang="en-US" sz="1600" b="1" dirty="0">
                          <a:latin typeface="Times New Roman" pitchFamily="18" charset="0"/>
                          <a:cs typeface="Times New Roman" pitchFamily="18" charset="0"/>
                        </a:rPr>
                        <a:t>USN No.</a:t>
                      </a:r>
                    </a:p>
                  </a:txBody>
                  <a:tcPr/>
                </a:tc>
                <a:extLst>
                  <a:ext uri="{0D108BD9-81ED-4DB2-BD59-A6C34878D82A}">
                    <a16:rowId xmlns="" xmlns:a16="http://schemas.microsoft.com/office/drawing/2014/main" val="10000"/>
                  </a:ext>
                </a:extLst>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itchFamily="18" charset="0"/>
                          <a:cs typeface="Times New Roman" pitchFamily="18" charset="0"/>
                        </a:rPr>
                        <a:t>SHASHIDHARA K M</a:t>
                      </a:r>
                    </a:p>
                  </a:txBody>
                  <a:tcPr/>
                </a:tc>
                <a:tc>
                  <a:txBody>
                    <a:bodyPr/>
                    <a:lstStyle/>
                    <a:p>
                      <a:pPr algn="ctr"/>
                      <a:r>
                        <a:rPr lang="en-US" sz="1400" b="0" dirty="0">
                          <a:latin typeface="Times New Roman" pitchFamily="18" charset="0"/>
                          <a:cs typeface="Times New Roman" pitchFamily="18" charset="0"/>
                        </a:rPr>
                        <a:t>4JD17EE422</a:t>
                      </a:r>
                    </a:p>
                  </a:txBody>
                  <a:tcPr/>
                </a:tc>
                <a:extLst>
                  <a:ext uri="{0D108BD9-81ED-4DB2-BD59-A6C34878D82A}">
                    <a16:rowId xmlns="" xmlns:a16="http://schemas.microsoft.com/office/drawing/2014/main" val="10001"/>
                  </a:ext>
                </a:extLst>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itchFamily="18" charset="0"/>
                          <a:cs typeface="Times New Roman" pitchFamily="18" charset="0"/>
                        </a:rPr>
                        <a:t>MANOHARA</a:t>
                      </a:r>
                      <a:r>
                        <a:rPr lang="en-US" sz="1400" b="0" baseline="0" dirty="0">
                          <a:latin typeface="Times New Roman" pitchFamily="18" charset="0"/>
                          <a:cs typeface="Times New Roman" pitchFamily="18" charset="0"/>
                        </a:rPr>
                        <a:t> M C</a:t>
                      </a:r>
                      <a:endParaRPr lang="en-US" sz="1400" b="0" dirty="0">
                        <a:latin typeface="Times New Roman" pitchFamily="18" charset="0"/>
                        <a:cs typeface="Times New Roman" pitchFamily="18" charset="0"/>
                      </a:endParaRPr>
                    </a:p>
                  </a:txBody>
                  <a:tcPr/>
                </a:tc>
                <a:tc>
                  <a:txBody>
                    <a:bodyPr/>
                    <a:lstStyle/>
                    <a:p>
                      <a:pPr algn="ctr"/>
                      <a:r>
                        <a:rPr lang="en-US" sz="1400" b="0" dirty="0">
                          <a:latin typeface="Times New Roman" pitchFamily="18" charset="0"/>
                          <a:cs typeface="Times New Roman" pitchFamily="18" charset="0"/>
                        </a:rPr>
                        <a:t>4JD17EE411</a:t>
                      </a:r>
                    </a:p>
                  </a:txBody>
                  <a:tcPr/>
                </a:tc>
                <a:extLst>
                  <a:ext uri="{0D108BD9-81ED-4DB2-BD59-A6C34878D82A}">
                    <a16:rowId xmlns="" xmlns:a16="http://schemas.microsoft.com/office/drawing/2014/main" val="10002"/>
                  </a:ext>
                </a:extLst>
              </a:tr>
              <a:tr h="3811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itchFamily="18" charset="0"/>
                          <a:cs typeface="Times New Roman" pitchFamily="18" charset="0"/>
                        </a:rPr>
                        <a:t>MALATESH KUMAR</a:t>
                      </a:r>
                      <a:r>
                        <a:rPr lang="en-US" sz="1400" b="0" baseline="0" dirty="0">
                          <a:latin typeface="Times New Roman" pitchFamily="18" charset="0"/>
                          <a:cs typeface="Times New Roman" pitchFamily="18" charset="0"/>
                        </a:rPr>
                        <a:t> K P</a:t>
                      </a:r>
                      <a:endParaRPr lang="en-US" sz="1400" b="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itchFamily="18" charset="0"/>
                          <a:cs typeface="Times New Roman" pitchFamily="18" charset="0"/>
                        </a:rPr>
                        <a:t>4JD17EE409</a:t>
                      </a:r>
                    </a:p>
                  </a:txBody>
                  <a:tcPr/>
                </a:tc>
                <a:extLst>
                  <a:ext uri="{0D108BD9-81ED-4DB2-BD59-A6C34878D82A}">
                    <a16:rowId xmlns="" xmlns:a16="http://schemas.microsoft.com/office/drawing/2014/main" val="10003"/>
                  </a:ext>
                </a:extLst>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itchFamily="18" charset="0"/>
                          <a:cs typeface="Times New Roman" pitchFamily="18" charset="0"/>
                        </a:rPr>
                        <a:t>MOHAMAD</a:t>
                      </a:r>
                      <a:r>
                        <a:rPr lang="en-US" sz="1400" b="0" baseline="0" dirty="0">
                          <a:latin typeface="Times New Roman" pitchFamily="18" charset="0"/>
                          <a:cs typeface="Times New Roman" pitchFamily="18" charset="0"/>
                        </a:rPr>
                        <a:t> ZABIULLA K</a:t>
                      </a:r>
                      <a:endParaRPr lang="en-US" sz="1400" b="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itchFamily="18" charset="0"/>
                          <a:cs typeface="Times New Roman" pitchFamily="18" charset="0"/>
                        </a:rPr>
                        <a:t>4JD17EE412</a:t>
                      </a:r>
                    </a:p>
                  </a:txBody>
                  <a:tcPr/>
                </a:tc>
                <a:extLst>
                  <a:ext uri="{0D108BD9-81ED-4DB2-BD59-A6C34878D82A}">
                    <a16:rowId xmlns="" xmlns:a16="http://schemas.microsoft.com/office/drawing/2014/main" val="10004"/>
                  </a:ext>
                </a:extLst>
              </a:tr>
            </a:tbl>
          </a:graphicData>
        </a:graphic>
      </p:graphicFrame>
      <p:sp>
        <p:nvSpPr>
          <p:cNvPr id="2049" name="Rectangle 1"/>
          <p:cNvSpPr>
            <a:spLocks noChangeArrowheads="1"/>
          </p:cNvSpPr>
          <p:nvPr/>
        </p:nvSpPr>
        <p:spPr bwMode="auto">
          <a:xfrm>
            <a:off x="6612041" y="4053652"/>
            <a:ext cx="4724400"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1600" b="1" dirty="0">
                <a:solidFill>
                  <a:srgbClr val="943634"/>
                </a:solidFill>
                <a:latin typeface="Times New Roman" pitchFamily="18" charset="0"/>
                <a:ea typeface="Calibri" pitchFamily="34" charset="0"/>
                <a:cs typeface="Times New Roman" pitchFamily="18" charset="0"/>
              </a:rPr>
              <a:t>Under the guidance of </a:t>
            </a:r>
            <a:endParaRPr lang="en-US" sz="1600" dirty="0">
              <a:latin typeface="Times New Roman" pitchFamily="18" charset="0"/>
              <a:cs typeface="Times New Roman" pitchFamily="18" charset="0"/>
            </a:endParaRPr>
          </a:p>
          <a:p>
            <a:pPr algn="ctr" eaLnBrk="0" fontAlgn="base" hangingPunct="0">
              <a:spcBef>
                <a:spcPct val="0"/>
              </a:spcBef>
              <a:spcAft>
                <a:spcPct val="0"/>
              </a:spcAft>
            </a:pPr>
            <a:r>
              <a:rPr lang="en-US" sz="1400" b="1" dirty="0">
                <a:solidFill>
                  <a:srgbClr val="000000"/>
                </a:solidFill>
                <a:latin typeface="Times New Roman" pitchFamily="18" charset="0"/>
                <a:ea typeface="Calibri" pitchFamily="34" charset="0"/>
                <a:cs typeface="Times New Roman" pitchFamily="18" charset="0"/>
              </a:rPr>
              <a:t>Mrs. Shailaja B M</a:t>
            </a:r>
            <a:endParaRPr lang="en-US" sz="1400" dirty="0">
              <a:latin typeface="Times New Roman" pitchFamily="18" charset="0"/>
              <a:cs typeface="Times New Roman" pitchFamily="18" charset="0"/>
            </a:endParaRPr>
          </a:p>
          <a:p>
            <a:pPr algn="ctr" eaLnBrk="0" fontAlgn="base" hangingPunct="0">
              <a:spcBef>
                <a:spcPct val="0"/>
              </a:spcBef>
              <a:spcAft>
                <a:spcPct val="0"/>
              </a:spcAft>
            </a:pPr>
            <a:r>
              <a:rPr lang="en-US" sz="1400" b="1" dirty="0">
                <a:solidFill>
                  <a:srgbClr val="000000"/>
                </a:solidFill>
                <a:latin typeface="Times New Roman" pitchFamily="18" charset="0"/>
                <a:ea typeface="Calibri" pitchFamily="34" charset="0"/>
                <a:cs typeface="Times New Roman" pitchFamily="18" charset="0"/>
              </a:rPr>
              <a:t>Asst . Professor, Dept. of   EEE</a:t>
            </a:r>
            <a:endParaRPr lang="en-US" sz="1400" dirty="0">
              <a:latin typeface="Times New Roman" pitchFamily="18" charset="0"/>
              <a:cs typeface="Times New Roman" pitchFamily="18" charset="0"/>
            </a:endParaRPr>
          </a:p>
          <a:p>
            <a:pPr algn="ctr" eaLnBrk="0" fontAlgn="base" hangingPunct="0">
              <a:spcBef>
                <a:spcPct val="0"/>
              </a:spcBef>
              <a:spcAft>
                <a:spcPct val="0"/>
              </a:spcAft>
            </a:pPr>
            <a:r>
              <a:rPr lang="en-US" sz="1400" b="1" dirty="0">
                <a:solidFill>
                  <a:srgbClr val="000000"/>
                </a:solidFill>
                <a:latin typeface="Times New Roman" pitchFamily="18" charset="0"/>
                <a:ea typeface="Calibri" pitchFamily="34" charset="0"/>
                <a:cs typeface="Times New Roman" pitchFamily="18" charset="0"/>
              </a:rPr>
              <a:t>JIT, DVG</a:t>
            </a:r>
            <a:endParaRPr lang="en-US" sz="1400" dirty="0">
              <a:latin typeface="Times New Roman" pitchFamily="18" charset="0"/>
              <a:cs typeface="Times New Roman" pitchFamily="18" charset="0"/>
            </a:endParaRPr>
          </a:p>
        </p:txBody>
      </p:sp>
      <p:sp>
        <p:nvSpPr>
          <p:cNvPr id="2050" name="Rectangle 2"/>
          <p:cNvSpPr>
            <a:spLocks noChangeArrowheads="1"/>
          </p:cNvSpPr>
          <p:nvPr/>
        </p:nvSpPr>
        <p:spPr bwMode="auto">
          <a:xfrm>
            <a:off x="2751808" y="2567970"/>
            <a:ext cx="684078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1400" b="1" dirty="0">
                <a:latin typeface="Arial" pitchFamily="34" charset="0"/>
                <a:ea typeface="Times New Roman" pitchFamily="18" charset="0"/>
                <a:cs typeface="Arial" pitchFamily="34" charset="0"/>
              </a:rPr>
              <a:t>BACHELOR OF ENGINEERING</a:t>
            </a:r>
            <a:endParaRPr lang="en-US" sz="900" dirty="0">
              <a:latin typeface="Arial" pitchFamily="34" charset="0"/>
              <a:cs typeface="Arial" pitchFamily="34" charset="0"/>
            </a:endParaRPr>
          </a:p>
          <a:p>
            <a:pPr algn="ctr" eaLnBrk="0" fontAlgn="base" hangingPunct="0">
              <a:spcBef>
                <a:spcPct val="0"/>
              </a:spcBef>
              <a:spcAft>
                <a:spcPct val="0"/>
              </a:spcAft>
            </a:pPr>
            <a:r>
              <a:rPr lang="en-US" sz="1400" b="1" dirty="0">
                <a:latin typeface="Arial" pitchFamily="34" charset="0"/>
                <a:ea typeface="Times New Roman" pitchFamily="18" charset="0"/>
                <a:cs typeface="Arial" pitchFamily="34" charset="0"/>
              </a:rPr>
              <a:t>DEPARTMENT OF ELECTRICAL AND ELECTRONICS ENGINEERING</a:t>
            </a:r>
            <a:endParaRPr lang="en-US" sz="2000" dirty="0">
              <a:latin typeface="Arial" pitchFamily="34" charset="0"/>
              <a:cs typeface="Arial" pitchFamily="34" charset="0"/>
            </a:endParaRPr>
          </a:p>
        </p:txBody>
      </p:sp>
      <p:sp>
        <p:nvSpPr>
          <p:cNvPr id="2051" name="Rectangle 3"/>
          <p:cNvSpPr>
            <a:spLocks noChangeArrowheads="1"/>
          </p:cNvSpPr>
          <p:nvPr/>
        </p:nvSpPr>
        <p:spPr bwMode="auto">
          <a:xfrm>
            <a:off x="3733800" y="5952783"/>
            <a:ext cx="4876800" cy="6617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100" b="1" dirty="0">
                <a:solidFill>
                  <a:srgbClr val="C00000"/>
                </a:solidFill>
                <a:latin typeface="Arial" pitchFamily="34" charset="0"/>
                <a:ea typeface="Times New Roman" pitchFamily="18" charset="0"/>
                <a:cs typeface="Arial" pitchFamily="34" charset="0"/>
              </a:rPr>
              <a:t>Jain Institute of Technology</a:t>
            </a:r>
            <a:endParaRPr lang="en-US" sz="800" dirty="0">
              <a:latin typeface="Arial" pitchFamily="34" charset="0"/>
              <a:cs typeface="Arial" pitchFamily="34" charset="0"/>
            </a:endParaRPr>
          </a:p>
          <a:p>
            <a:pPr algn="ctr" eaLnBrk="0" fontAlgn="base" hangingPunct="0">
              <a:spcBef>
                <a:spcPct val="0"/>
              </a:spcBef>
              <a:spcAft>
                <a:spcPct val="0"/>
              </a:spcAft>
            </a:pPr>
            <a:r>
              <a:rPr lang="en-US" sz="1600" b="1" dirty="0">
                <a:solidFill>
                  <a:srgbClr val="C00000"/>
                </a:solidFill>
                <a:latin typeface="Arial" pitchFamily="34" charset="0"/>
                <a:ea typeface="Times New Roman" pitchFamily="18" charset="0"/>
                <a:cs typeface="Arial" pitchFamily="34" charset="0"/>
              </a:rPr>
              <a:t>Academic Year 2019-2020</a:t>
            </a:r>
            <a:endParaRPr lang="en-US" dirty="0">
              <a:latin typeface="Arial" pitchFamily="34" charset="0"/>
              <a:cs typeface="Arial" pitchFamily="34" charset="0"/>
            </a:endParaRPr>
          </a:p>
        </p:txBody>
      </p:sp>
      <p:pic>
        <p:nvPicPr>
          <p:cNvPr id="11" name="Picture 10" descr="jgi.jpg"/>
          <p:cNvPicPr/>
          <p:nvPr/>
        </p:nvPicPr>
        <p:blipFill>
          <a:blip r:embed="rId2" cstate="print"/>
          <a:srcRect/>
          <a:stretch>
            <a:fillRect/>
          </a:stretch>
        </p:blipFill>
        <p:spPr bwMode="auto">
          <a:xfrm>
            <a:off x="5579959" y="1638301"/>
            <a:ext cx="1032082" cy="811850"/>
          </a:xfrm>
          <a:prstGeom prst="rect">
            <a:avLst/>
          </a:prstGeom>
          <a:noFill/>
          <a:ln w="9525">
            <a:noFill/>
            <a:miter lim="800000"/>
            <a:headEnd/>
            <a:tailEnd/>
          </a:ln>
        </p:spPr>
      </p:pic>
      <p:sp>
        <p:nvSpPr>
          <p:cNvPr id="6" name="Rectangle 5">
            <a:extLst>
              <a:ext uri="{FF2B5EF4-FFF2-40B4-BE49-F238E27FC236}">
                <a16:creationId xmlns="" xmlns:a16="http://schemas.microsoft.com/office/drawing/2014/main" id="{A6168DAE-B11B-4283-9BFE-7C3D180F8DC8}"/>
              </a:ext>
            </a:extLst>
          </p:cNvPr>
          <p:cNvSpPr/>
          <p:nvPr/>
        </p:nvSpPr>
        <p:spPr>
          <a:xfrm>
            <a:off x="1386740" y="3166720"/>
            <a:ext cx="1704313" cy="369332"/>
          </a:xfrm>
          <a:prstGeom prst="rect">
            <a:avLst/>
          </a:prstGeom>
        </p:spPr>
        <p:txBody>
          <a:bodyPr wrap="none">
            <a:spAutoFit/>
          </a:bodyPr>
          <a:lstStyle/>
          <a:p>
            <a:r>
              <a:rPr lang="en-US" b="1" dirty="0">
                <a:solidFill>
                  <a:srgbClr val="943634"/>
                </a:solidFill>
                <a:latin typeface="Times New Roman" pitchFamily="18" charset="0"/>
                <a:ea typeface="Calibri" pitchFamily="34" charset="0"/>
                <a:cs typeface="Times New Roman" pitchFamily="18" charset="0"/>
              </a:rPr>
              <a:t>Submitted by :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B8DCC-DB9C-4A59-AFE9-5D25492B1F8B}"/>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 xmlns:a16="http://schemas.microsoft.com/office/drawing/2014/main" id="{8ED9B908-8839-466C-AE54-269F285005C6}"/>
              </a:ext>
            </a:extLst>
          </p:cNvPr>
          <p:cNvSpPr>
            <a:spLocks noGrp="1"/>
          </p:cNvSpPr>
          <p:nvPr>
            <p:ph idx="1"/>
          </p:nvPr>
        </p:nvSpPr>
        <p:spPr/>
        <p:txBody>
          <a:bodyPr>
            <a:normAutofit lnSpcReduction="10000"/>
          </a:bodyPr>
          <a:lstStyle/>
          <a:p>
            <a:pPr marL="514350" indent="-514350">
              <a:buFont typeface="+mj-lt"/>
              <a:buAutoNum type="arabicPeriod"/>
            </a:pPr>
            <a:r>
              <a:rPr lang="en-US" dirty="0"/>
              <a:t>Introduction</a:t>
            </a:r>
          </a:p>
          <a:p>
            <a:pPr marL="514350" indent="-514350">
              <a:buFont typeface="+mj-lt"/>
              <a:buAutoNum type="arabicPeriod"/>
            </a:pPr>
            <a:r>
              <a:rPr lang="en-US" dirty="0"/>
              <a:t>about A case study – Wind Power plant</a:t>
            </a:r>
          </a:p>
          <a:p>
            <a:pPr marL="514350" indent="-514350">
              <a:buFont typeface="+mj-lt"/>
              <a:buAutoNum type="arabicPeriod"/>
            </a:pPr>
            <a:r>
              <a:rPr lang="en-IN" dirty="0"/>
              <a:t>Literature Survey</a:t>
            </a:r>
            <a:endParaRPr lang="en-US" dirty="0"/>
          </a:p>
          <a:p>
            <a:pPr marL="514350" indent="-514350">
              <a:buFont typeface="+mj-lt"/>
              <a:buAutoNum type="arabicPeriod"/>
            </a:pPr>
            <a:r>
              <a:rPr lang="en-US" dirty="0"/>
              <a:t>Description on Project</a:t>
            </a:r>
          </a:p>
          <a:p>
            <a:pPr marL="514350" indent="-514350">
              <a:buFont typeface="+mj-lt"/>
              <a:buAutoNum type="arabicPeriod"/>
            </a:pPr>
            <a:r>
              <a:rPr lang="en-US" dirty="0"/>
              <a:t>Why Double Fed Induction Generator</a:t>
            </a:r>
          </a:p>
          <a:p>
            <a:pPr marL="514350" indent="-514350">
              <a:buFont typeface="+mj-lt"/>
              <a:buAutoNum type="arabicPeriod"/>
            </a:pPr>
            <a:r>
              <a:rPr lang="en-US" dirty="0"/>
              <a:t>Static Synchronous compensator(STATCOM)</a:t>
            </a:r>
          </a:p>
          <a:p>
            <a:pPr marL="514350" indent="-514350">
              <a:buFont typeface="+mj-lt"/>
              <a:buAutoNum type="arabicPeriod"/>
            </a:pPr>
            <a:r>
              <a:rPr lang="en-US" dirty="0"/>
              <a:t>Simulation Model of DFIG</a:t>
            </a:r>
          </a:p>
          <a:p>
            <a:pPr marL="514350" indent="-514350">
              <a:buFont typeface="+mj-lt"/>
              <a:buAutoNum type="arabicPeriod"/>
            </a:pPr>
            <a:r>
              <a:rPr lang="en-US" dirty="0"/>
              <a:t>Objectives met by STATCOM</a:t>
            </a:r>
          </a:p>
          <a:p>
            <a:pPr marL="514350" indent="-514350">
              <a:buFont typeface="+mj-lt"/>
              <a:buAutoNum type="arabicPeriod"/>
            </a:pPr>
            <a:r>
              <a:rPr lang="en-US" dirty="0"/>
              <a:t>Final summary</a:t>
            </a:r>
          </a:p>
          <a:p>
            <a:endParaRPr lang="en-US" dirty="0"/>
          </a:p>
          <a:p>
            <a:endParaRPr lang="en-US" dirty="0"/>
          </a:p>
        </p:txBody>
      </p:sp>
    </p:spTree>
    <p:extLst>
      <p:ext uri="{BB962C8B-B14F-4D97-AF65-F5344CB8AC3E}">
        <p14:creationId xmlns:p14="http://schemas.microsoft.com/office/powerpoint/2010/main" val="973062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987D7F-461B-4BDE-A563-AC151CBF2356}"/>
              </a:ext>
            </a:extLst>
          </p:cNvPr>
          <p:cNvSpPr>
            <a:spLocks noGrp="1"/>
          </p:cNvSpPr>
          <p:nvPr>
            <p:ph type="title"/>
          </p:nvPr>
        </p:nvSpPr>
        <p:spPr/>
        <p:txBody>
          <a:bodyPr/>
          <a:lstStyle/>
          <a:p>
            <a:pPr algn="ctr"/>
            <a:r>
              <a:rPr lang="en-US" b="1" dirty="0"/>
              <a:t>Introduction on Project</a:t>
            </a:r>
          </a:p>
        </p:txBody>
      </p:sp>
      <p:sp>
        <p:nvSpPr>
          <p:cNvPr id="4" name="Content Placeholder 3">
            <a:extLst>
              <a:ext uri="{FF2B5EF4-FFF2-40B4-BE49-F238E27FC236}">
                <a16:creationId xmlns="" xmlns:a16="http://schemas.microsoft.com/office/drawing/2014/main" id="{F65F8669-A721-4D6F-8B5C-5A599BB0A932}"/>
              </a:ext>
            </a:extLst>
          </p:cNvPr>
          <p:cNvSpPr>
            <a:spLocks noGrp="1"/>
          </p:cNvSpPr>
          <p:nvPr>
            <p:ph sz="half" idx="1"/>
          </p:nvPr>
        </p:nvSpPr>
        <p:spPr/>
        <p:txBody>
          <a:bodyPr/>
          <a:lstStyle/>
          <a:p>
            <a:r>
              <a:rPr lang="en-US" dirty="0"/>
              <a:t>Importance of </a:t>
            </a:r>
            <a:r>
              <a:rPr lang="en-US" u="sng" dirty="0"/>
              <a:t>Wind Power Generation</a:t>
            </a:r>
            <a:r>
              <a:rPr lang="en-US" dirty="0"/>
              <a:t> on Future</a:t>
            </a:r>
          </a:p>
          <a:p>
            <a:endParaRPr lang="en-US" dirty="0"/>
          </a:p>
          <a:p>
            <a:r>
              <a:rPr lang="en-US" dirty="0"/>
              <a:t>Why </a:t>
            </a:r>
            <a:r>
              <a:rPr lang="en-US" u="sng" dirty="0"/>
              <a:t>Stability</a:t>
            </a:r>
            <a:r>
              <a:rPr lang="en-US" dirty="0"/>
              <a:t> is important ?</a:t>
            </a:r>
          </a:p>
          <a:p>
            <a:endParaRPr lang="en-US" dirty="0"/>
          </a:p>
          <a:p>
            <a:r>
              <a:rPr lang="en-US" dirty="0"/>
              <a:t>The role of </a:t>
            </a:r>
            <a:r>
              <a:rPr lang="en-US" u="sng" dirty="0"/>
              <a:t>Reactive Power</a:t>
            </a:r>
            <a:r>
              <a:rPr lang="en-US" dirty="0"/>
              <a:t> on grid</a:t>
            </a:r>
          </a:p>
        </p:txBody>
      </p:sp>
      <p:pic>
        <p:nvPicPr>
          <p:cNvPr id="7" name="Content Placeholder 6">
            <a:extLst>
              <a:ext uri="{FF2B5EF4-FFF2-40B4-BE49-F238E27FC236}">
                <a16:creationId xmlns="" xmlns:a16="http://schemas.microsoft.com/office/drawing/2014/main" id="{8C952C76-6C90-4773-ADC3-D0814A37BE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8199" y="1825625"/>
            <a:ext cx="4869602" cy="4351338"/>
          </a:xfrm>
        </p:spPr>
      </p:pic>
    </p:spTree>
    <p:extLst>
      <p:ext uri="{BB962C8B-B14F-4D97-AF65-F5344CB8AC3E}">
        <p14:creationId xmlns:p14="http://schemas.microsoft.com/office/powerpoint/2010/main" val="1078384645"/>
      </p:ext>
    </p:extLst>
  </p:cSld>
  <p:clrMapOvr>
    <a:masterClrMapping/>
  </p:clrMapOvr>
  <mc:AlternateContent xmlns:mc="http://schemas.openxmlformats.org/markup-compatibility/2006" xmlns:p14="http://schemas.microsoft.com/office/powerpoint/2010/main">
    <mc:Choice Requires="p14">
      <p:transition spd="slow" p14:dur="2000" advTm="1729"/>
    </mc:Choice>
    <mc:Fallback xmlns="">
      <p:transition spd="slow" advTm="172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58AFBA-8D00-49C8-9EA0-583D9D62F4ED}"/>
              </a:ext>
            </a:extLst>
          </p:cNvPr>
          <p:cNvSpPr>
            <a:spLocks noGrp="1"/>
          </p:cNvSpPr>
          <p:nvPr>
            <p:ph type="title"/>
          </p:nvPr>
        </p:nvSpPr>
        <p:spPr/>
        <p:txBody>
          <a:bodyPr/>
          <a:lstStyle/>
          <a:p>
            <a:pPr algn="ctr"/>
            <a:r>
              <a:rPr lang="en-US" b="1" dirty="0"/>
              <a:t>About A Case Study – Wind Power Plant </a:t>
            </a:r>
          </a:p>
        </p:txBody>
      </p:sp>
      <p:graphicFrame>
        <p:nvGraphicFramePr>
          <p:cNvPr id="11" name="Content Placeholder 10">
            <a:extLst>
              <a:ext uri="{FF2B5EF4-FFF2-40B4-BE49-F238E27FC236}">
                <a16:creationId xmlns="" xmlns:a16="http://schemas.microsoft.com/office/drawing/2014/main" id="{FCD71A74-F21B-4F87-A192-BFB8BCE26FA1}"/>
              </a:ext>
            </a:extLst>
          </p:cNvPr>
          <p:cNvGraphicFramePr>
            <a:graphicFrameLocks noGrp="1"/>
          </p:cNvGraphicFramePr>
          <p:nvPr>
            <p:ph sz="half" idx="1"/>
            <p:extLst>
              <p:ext uri="{D42A27DB-BD31-4B8C-83A1-F6EECF244321}">
                <p14:modId xmlns:p14="http://schemas.microsoft.com/office/powerpoint/2010/main" val="3434829964"/>
              </p:ext>
            </p:extLst>
          </p:nvPr>
        </p:nvGraphicFramePr>
        <p:xfrm>
          <a:off x="838200" y="2735337"/>
          <a:ext cx="4681728" cy="3441626"/>
        </p:xfrm>
        <a:graphic>
          <a:graphicData uri="http://schemas.openxmlformats.org/drawingml/2006/table">
            <a:tbl>
              <a:tblPr>
                <a:tableStyleId>{3B4B98B0-60AC-42C2-AFA5-B58CD77FA1E5}</a:tableStyleId>
              </a:tblPr>
              <a:tblGrid>
                <a:gridCol w="1264067">
                  <a:extLst>
                    <a:ext uri="{9D8B030D-6E8A-4147-A177-3AD203B41FA5}">
                      <a16:colId xmlns="" xmlns:a16="http://schemas.microsoft.com/office/drawing/2014/main" val="1587269155"/>
                    </a:ext>
                  </a:extLst>
                </a:gridCol>
                <a:gridCol w="177800">
                  <a:extLst>
                    <a:ext uri="{9D8B030D-6E8A-4147-A177-3AD203B41FA5}">
                      <a16:colId xmlns="" xmlns:a16="http://schemas.microsoft.com/office/drawing/2014/main" val="1726163075"/>
                    </a:ext>
                  </a:extLst>
                </a:gridCol>
                <a:gridCol w="3239861">
                  <a:extLst>
                    <a:ext uri="{9D8B030D-6E8A-4147-A177-3AD203B41FA5}">
                      <a16:colId xmlns="" xmlns:a16="http://schemas.microsoft.com/office/drawing/2014/main" val="1096233508"/>
                    </a:ext>
                  </a:extLst>
                </a:gridCol>
              </a:tblGrid>
              <a:tr h="520112">
                <a:tc>
                  <a:txBody>
                    <a:bodyPr/>
                    <a:lstStyle/>
                    <a:p>
                      <a:pPr algn="l" fontAlgn="ctr"/>
                      <a:r>
                        <a:rPr lang="en-US" b="1" dirty="0">
                          <a:solidFill>
                            <a:schemeClr val="tx1"/>
                          </a:solidFill>
                          <a:effectLst/>
                        </a:rPr>
                        <a:t>Project Name</a:t>
                      </a: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b="0" dirty="0">
                          <a:solidFill>
                            <a:schemeClr val="tx1"/>
                          </a:solidFill>
                          <a:effectLst/>
                        </a:rPr>
                        <a:t> Green Infra Wind Solutions Limited.</a:t>
                      </a:r>
                    </a:p>
                  </a:txBody>
                  <a:tcPr marL="76200" marR="76200" marT="53340" marB="53340" anchor="ctr"/>
                </a:tc>
                <a:extLst>
                  <a:ext uri="{0D108BD9-81ED-4DB2-BD59-A6C34878D82A}">
                    <a16:rowId xmlns="" xmlns:a16="http://schemas.microsoft.com/office/drawing/2014/main" val="1110875938"/>
                  </a:ext>
                </a:extLst>
              </a:tr>
              <a:tr h="520112">
                <a:tc>
                  <a:txBody>
                    <a:bodyPr/>
                    <a:lstStyle/>
                    <a:p>
                      <a:pPr algn="l" fontAlgn="ctr"/>
                      <a:r>
                        <a:rPr lang="en-US" sz="1800" b="1" kern="1200" dirty="0">
                          <a:solidFill>
                            <a:schemeClr val="tx1"/>
                          </a:solidFill>
                          <a:effectLst/>
                        </a:rPr>
                        <a:t>Technology</a:t>
                      </a:r>
                      <a:endParaRPr lang="en-US" b="1" dirty="0">
                        <a:solidFill>
                          <a:schemeClr val="tx1"/>
                        </a:solidFill>
                        <a:effectLst/>
                      </a:endParaRP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sz="1800" b="0" kern="1200" dirty="0">
                          <a:solidFill>
                            <a:schemeClr val="tx1"/>
                          </a:solidFill>
                          <a:effectLst/>
                        </a:rPr>
                        <a:t>Geared Wind Turbine(18)</a:t>
                      </a:r>
                      <a:endParaRPr lang="en-US" b="0" dirty="0">
                        <a:solidFill>
                          <a:schemeClr val="tx1"/>
                        </a:solidFill>
                        <a:effectLst/>
                      </a:endParaRPr>
                    </a:p>
                  </a:txBody>
                  <a:tcPr marL="76200" marR="76200" marT="53340" marB="53340" anchor="ctr"/>
                </a:tc>
                <a:extLst>
                  <a:ext uri="{0D108BD9-81ED-4DB2-BD59-A6C34878D82A}">
                    <a16:rowId xmlns="" xmlns:a16="http://schemas.microsoft.com/office/drawing/2014/main" val="3268610115"/>
                  </a:ext>
                </a:extLst>
              </a:tr>
              <a:tr h="520112">
                <a:tc>
                  <a:txBody>
                    <a:bodyPr/>
                    <a:lstStyle/>
                    <a:p>
                      <a:pPr algn="l" fontAlgn="ctr"/>
                      <a:r>
                        <a:rPr lang="en-US" b="1">
                          <a:solidFill>
                            <a:schemeClr val="tx1"/>
                          </a:solidFill>
                          <a:effectLst/>
                        </a:rPr>
                        <a:t> Capacity</a:t>
                      </a: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b="0" dirty="0">
                          <a:solidFill>
                            <a:schemeClr val="tx1"/>
                          </a:solidFill>
                          <a:effectLst/>
                        </a:rPr>
                        <a:t> 36 MW.</a:t>
                      </a:r>
                    </a:p>
                  </a:txBody>
                  <a:tcPr marL="76200" marR="76200" marT="53340" marB="53340" anchor="ctr"/>
                </a:tc>
                <a:extLst>
                  <a:ext uri="{0D108BD9-81ED-4DB2-BD59-A6C34878D82A}">
                    <a16:rowId xmlns="" xmlns:a16="http://schemas.microsoft.com/office/drawing/2014/main" val="214316020"/>
                  </a:ext>
                </a:extLst>
              </a:tr>
              <a:tr h="737833">
                <a:tc>
                  <a:txBody>
                    <a:bodyPr/>
                    <a:lstStyle/>
                    <a:p>
                      <a:pPr algn="l" fontAlgn="ctr"/>
                      <a:r>
                        <a:rPr lang="en-US" sz="1800" b="1" kern="1200" dirty="0">
                          <a:solidFill>
                            <a:schemeClr val="tx1"/>
                          </a:solidFill>
                          <a:effectLst/>
                        </a:rPr>
                        <a:t>Commissioning</a:t>
                      </a:r>
                      <a:endParaRPr lang="en-US" b="1" dirty="0">
                        <a:solidFill>
                          <a:schemeClr val="tx1"/>
                        </a:solidFill>
                        <a:effectLst/>
                      </a:endParaRP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sz="1800" b="0" kern="1200" dirty="0">
                          <a:solidFill>
                            <a:schemeClr val="tx1"/>
                          </a:solidFill>
                          <a:effectLst/>
                        </a:rPr>
                        <a:t>February 2011</a:t>
                      </a:r>
                      <a:endParaRPr lang="en-US" b="0" dirty="0">
                        <a:solidFill>
                          <a:schemeClr val="tx1"/>
                        </a:solidFill>
                        <a:effectLst/>
                      </a:endParaRPr>
                    </a:p>
                  </a:txBody>
                  <a:tcPr marL="76200" marR="76200" marT="53340" marB="53340" anchor="ctr"/>
                </a:tc>
                <a:extLst>
                  <a:ext uri="{0D108BD9-81ED-4DB2-BD59-A6C34878D82A}">
                    <a16:rowId xmlns="" xmlns:a16="http://schemas.microsoft.com/office/drawing/2014/main" val="1605791042"/>
                  </a:ext>
                </a:extLst>
              </a:tr>
              <a:tr h="737833">
                <a:tc>
                  <a:txBody>
                    <a:bodyPr/>
                    <a:lstStyle/>
                    <a:p>
                      <a:pPr algn="l" fontAlgn="ctr"/>
                      <a:r>
                        <a:rPr lang="en-US" sz="1800" b="1" kern="1200" dirty="0">
                          <a:solidFill>
                            <a:schemeClr val="tx1"/>
                          </a:solidFill>
                          <a:effectLst/>
                        </a:rPr>
                        <a:t>Customer</a:t>
                      </a:r>
                      <a:endParaRPr lang="en-US" b="1" dirty="0">
                        <a:solidFill>
                          <a:schemeClr val="tx1"/>
                        </a:solidFill>
                        <a:effectLst/>
                      </a:endParaRP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sz="1800" b="0" kern="1200" dirty="0">
                          <a:solidFill>
                            <a:schemeClr val="tx1"/>
                          </a:solidFill>
                          <a:effectLst/>
                        </a:rPr>
                        <a:t>Bangalore Electricity Supply Company Limited</a:t>
                      </a:r>
                      <a:endParaRPr lang="en-US" b="0" dirty="0">
                        <a:solidFill>
                          <a:schemeClr val="tx1"/>
                        </a:solidFill>
                        <a:effectLst/>
                      </a:endParaRPr>
                    </a:p>
                  </a:txBody>
                  <a:tcPr marL="76200" marR="76200" marT="53340" marB="53340" anchor="ctr"/>
                </a:tc>
                <a:extLst>
                  <a:ext uri="{0D108BD9-81ED-4DB2-BD59-A6C34878D82A}">
                    <a16:rowId xmlns="" xmlns:a16="http://schemas.microsoft.com/office/drawing/2014/main" val="3506994549"/>
                  </a:ext>
                </a:extLst>
              </a:tr>
            </a:tbl>
          </a:graphicData>
        </a:graphic>
      </p:graphicFrame>
      <p:graphicFrame>
        <p:nvGraphicFramePr>
          <p:cNvPr id="12" name="Content Placeholder 10">
            <a:extLst>
              <a:ext uri="{FF2B5EF4-FFF2-40B4-BE49-F238E27FC236}">
                <a16:creationId xmlns="" xmlns:a16="http://schemas.microsoft.com/office/drawing/2014/main" id="{65E998B5-94FD-4031-BA11-A762B05F2A86}"/>
              </a:ext>
            </a:extLst>
          </p:cNvPr>
          <p:cNvGraphicFramePr>
            <a:graphicFrameLocks noGrp="1"/>
          </p:cNvGraphicFramePr>
          <p:nvPr>
            <p:ph sz="half" idx="2"/>
            <p:extLst>
              <p:ext uri="{D42A27DB-BD31-4B8C-83A1-F6EECF244321}">
                <p14:modId xmlns:p14="http://schemas.microsoft.com/office/powerpoint/2010/main" val="3403506180"/>
              </p:ext>
            </p:extLst>
          </p:nvPr>
        </p:nvGraphicFramePr>
        <p:xfrm>
          <a:off x="6096000" y="2735337"/>
          <a:ext cx="4681728" cy="3441626"/>
        </p:xfrm>
        <a:graphic>
          <a:graphicData uri="http://schemas.openxmlformats.org/drawingml/2006/table">
            <a:tbl>
              <a:tblPr>
                <a:tableStyleId>{3B4B98B0-60AC-42C2-AFA5-B58CD77FA1E5}</a:tableStyleId>
              </a:tblPr>
              <a:tblGrid>
                <a:gridCol w="1264067">
                  <a:extLst>
                    <a:ext uri="{9D8B030D-6E8A-4147-A177-3AD203B41FA5}">
                      <a16:colId xmlns="" xmlns:a16="http://schemas.microsoft.com/office/drawing/2014/main" val="1587269155"/>
                    </a:ext>
                  </a:extLst>
                </a:gridCol>
                <a:gridCol w="177800">
                  <a:extLst>
                    <a:ext uri="{9D8B030D-6E8A-4147-A177-3AD203B41FA5}">
                      <a16:colId xmlns="" xmlns:a16="http://schemas.microsoft.com/office/drawing/2014/main" val="1726163075"/>
                    </a:ext>
                  </a:extLst>
                </a:gridCol>
                <a:gridCol w="3239861">
                  <a:extLst>
                    <a:ext uri="{9D8B030D-6E8A-4147-A177-3AD203B41FA5}">
                      <a16:colId xmlns="" xmlns:a16="http://schemas.microsoft.com/office/drawing/2014/main" val="1096233508"/>
                    </a:ext>
                  </a:extLst>
                </a:gridCol>
              </a:tblGrid>
              <a:tr h="520112">
                <a:tc>
                  <a:txBody>
                    <a:bodyPr/>
                    <a:lstStyle/>
                    <a:p>
                      <a:pPr algn="l" fontAlgn="ctr"/>
                      <a:r>
                        <a:rPr lang="en-US" b="1" dirty="0">
                          <a:solidFill>
                            <a:schemeClr val="tx1"/>
                          </a:solidFill>
                          <a:effectLst/>
                        </a:rPr>
                        <a:t>Project Name</a:t>
                      </a: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b="0" dirty="0">
                          <a:solidFill>
                            <a:schemeClr val="tx1"/>
                          </a:solidFill>
                          <a:effectLst/>
                        </a:rPr>
                        <a:t> Green Infra Wind Solutions Limited.</a:t>
                      </a:r>
                    </a:p>
                  </a:txBody>
                  <a:tcPr marL="76200" marR="76200" marT="53340" marB="53340" anchor="ctr"/>
                </a:tc>
                <a:extLst>
                  <a:ext uri="{0D108BD9-81ED-4DB2-BD59-A6C34878D82A}">
                    <a16:rowId xmlns="" xmlns:a16="http://schemas.microsoft.com/office/drawing/2014/main" val="1110875938"/>
                  </a:ext>
                </a:extLst>
              </a:tr>
              <a:tr h="520112">
                <a:tc>
                  <a:txBody>
                    <a:bodyPr/>
                    <a:lstStyle/>
                    <a:p>
                      <a:pPr algn="l" fontAlgn="ctr"/>
                      <a:r>
                        <a:rPr lang="en-US" sz="1800" b="1" kern="1200" dirty="0">
                          <a:solidFill>
                            <a:schemeClr val="tx1"/>
                          </a:solidFill>
                          <a:effectLst/>
                        </a:rPr>
                        <a:t>Technology</a:t>
                      </a:r>
                      <a:endParaRPr lang="en-US" b="1" dirty="0">
                        <a:solidFill>
                          <a:schemeClr val="tx1"/>
                        </a:solidFill>
                        <a:effectLst/>
                      </a:endParaRP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sz="1800" b="0" kern="1200" dirty="0">
                          <a:solidFill>
                            <a:schemeClr val="tx1"/>
                          </a:solidFill>
                          <a:effectLst/>
                        </a:rPr>
                        <a:t>Geared Wind Turbine(22)</a:t>
                      </a:r>
                      <a:endParaRPr lang="en-US" b="0" dirty="0">
                        <a:solidFill>
                          <a:schemeClr val="tx1"/>
                        </a:solidFill>
                        <a:effectLst/>
                      </a:endParaRPr>
                    </a:p>
                  </a:txBody>
                  <a:tcPr marL="76200" marR="76200" marT="53340" marB="53340" anchor="ctr"/>
                </a:tc>
                <a:extLst>
                  <a:ext uri="{0D108BD9-81ED-4DB2-BD59-A6C34878D82A}">
                    <a16:rowId xmlns="" xmlns:a16="http://schemas.microsoft.com/office/drawing/2014/main" val="3268610115"/>
                  </a:ext>
                </a:extLst>
              </a:tr>
              <a:tr h="520112">
                <a:tc>
                  <a:txBody>
                    <a:bodyPr/>
                    <a:lstStyle/>
                    <a:p>
                      <a:pPr algn="l" fontAlgn="ctr"/>
                      <a:r>
                        <a:rPr lang="en-US" b="1">
                          <a:solidFill>
                            <a:schemeClr val="tx1"/>
                          </a:solidFill>
                          <a:effectLst/>
                        </a:rPr>
                        <a:t> Capacity</a:t>
                      </a: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b="0" dirty="0">
                          <a:solidFill>
                            <a:schemeClr val="tx1"/>
                          </a:solidFill>
                          <a:effectLst/>
                        </a:rPr>
                        <a:t> 48 MW</a:t>
                      </a:r>
                    </a:p>
                  </a:txBody>
                  <a:tcPr marL="76200" marR="76200" marT="53340" marB="53340" anchor="ctr"/>
                </a:tc>
                <a:extLst>
                  <a:ext uri="{0D108BD9-81ED-4DB2-BD59-A6C34878D82A}">
                    <a16:rowId xmlns="" xmlns:a16="http://schemas.microsoft.com/office/drawing/2014/main" val="214316020"/>
                  </a:ext>
                </a:extLst>
              </a:tr>
              <a:tr h="737833">
                <a:tc>
                  <a:txBody>
                    <a:bodyPr/>
                    <a:lstStyle/>
                    <a:p>
                      <a:pPr algn="l" fontAlgn="ctr"/>
                      <a:r>
                        <a:rPr lang="en-US" sz="1800" b="1" kern="1200" dirty="0">
                          <a:solidFill>
                            <a:schemeClr val="tx1"/>
                          </a:solidFill>
                          <a:effectLst/>
                        </a:rPr>
                        <a:t>Commissioning</a:t>
                      </a:r>
                      <a:endParaRPr lang="en-US" b="1" dirty="0">
                        <a:solidFill>
                          <a:schemeClr val="tx1"/>
                        </a:solidFill>
                        <a:effectLst/>
                      </a:endParaRP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sz="1800" b="0" kern="1200" dirty="0">
                          <a:solidFill>
                            <a:schemeClr val="tx1"/>
                          </a:solidFill>
                          <a:effectLst/>
                        </a:rPr>
                        <a:t>2017</a:t>
                      </a:r>
                      <a:endParaRPr lang="en-US" b="0" dirty="0">
                        <a:solidFill>
                          <a:schemeClr val="tx1"/>
                        </a:solidFill>
                        <a:effectLst/>
                      </a:endParaRPr>
                    </a:p>
                  </a:txBody>
                  <a:tcPr marL="76200" marR="76200" marT="53340" marB="53340" anchor="ctr"/>
                </a:tc>
                <a:extLst>
                  <a:ext uri="{0D108BD9-81ED-4DB2-BD59-A6C34878D82A}">
                    <a16:rowId xmlns="" xmlns:a16="http://schemas.microsoft.com/office/drawing/2014/main" val="1605791042"/>
                  </a:ext>
                </a:extLst>
              </a:tr>
              <a:tr h="737833">
                <a:tc>
                  <a:txBody>
                    <a:bodyPr/>
                    <a:lstStyle/>
                    <a:p>
                      <a:pPr algn="l" fontAlgn="ctr"/>
                      <a:r>
                        <a:rPr lang="en-US" sz="1800" b="1" kern="1200" dirty="0">
                          <a:solidFill>
                            <a:schemeClr val="tx1"/>
                          </a:solidFill>
                          <a:effectLst/>
                        </a:rPr>
                        <a:t>Customer</a:t>
                      </a:r>
                      <a:endParaRPr lang="en-US" b="1" dirty="0">
                        <a:solidFill>
                          <a:schemeClr val="tx1"/>
                        </a:solidFill>
                        <a:effectLst/>
                      </a:endParaRPr>
                    </a:p>
                  </a:txBody>
                  <a:tcPr marL="76200" marR="76200" marT="53340" marB="53340" anchor="ctr"/>
                </a:tc>
                <a:tc>
                  <a:txBody>
                    <a:bodyPr/>
                    <a:lstStyle/>
                    <a:p>
                      <a:pPr algn="l" fontAlgn="ctr"/>
                      <a:r>
                        <a:rPr lang="en-US" b="0">
                          <a:solidFill>
                            <a:schemeClr val="tx1"/>
                          </a:solidFill>
                          <a:effectLst/>
                        </a:rPr>
                        <a:t> :</a:t>
                      </a:r>
                    </a:p>
                  </a:txBody>
                  <a:tcPr marL="76200" marR="76200" marT="53340" marB="53340" anchor="ctr"/>
                </a:tc>
                <a:tc>
                  <a:txBody>
                    <a:bodyPr/>
                    <a:lstStyle/>
                    <a:p>
                      <a:pPr algn="l" fontAlgn="ctr"/>
                      <a:r>
                        <a:rPr lang="en-US" sz="1800" b="0" kern="1200" dirty="0">
                          <a:solidFill>
                            <a:schemeClr val="tx1"/>
                          </a:solidFill>
                          <a:effectLst/>
                        </a:rPr>
                        <a:t>Bangalore Electricity Supply Company Limited</a:t>
                      </a:r>
                      <a:endParaRPr lang="en-US" b="0" dirty="0">
                        <a:solidFill>
                          <a:schemeClr val="tx1"/>
                        </a:solidFill>
                        <a:effectLst/>
                      </a:endParaRPr>
                    </a:p>
                  </a:txBody>
                  <a:tcPr marL="76200" marR="76200" marT="53340" marB="53340" anchor="ctr"/>
                </a:tc>
                <a:extLst>
                  <a:ext uri="{0D108BD9-81ED-4DB2-BD59-A6C34878D82A}">
                    <a16:rowId xmlns="" xmlns:a16="http://schemas.microsoft.com/office/drawing/2014/main" val="3506994549"/>
                  </a:ext>
                </a:extLst>
              </a:tr>
            </a:tbl>
          </a:graphicData>
        </a:graphic>
      </p:graphicFrame>
      <p:sp>
        <p:nvSpPr>
          <p:cNvPr id="13" name="TextBox 12">
            <a:extLst>
              <a:ext uri="{FF2B5EF4-FFF2-40B4-BE49-F238E27FC236}">
                <a16:creationId xmlns="" xmlns:a16="http://schemas.microsoft.com/office/drawing/2014/main" id="{C739D689-A03B-4EE9-A013-544C37BBDDF8}"/>
              </a:ext>
            </a:extLst>
          </p:cNvPr>
          <p:cNvSpPr txBox="1"/>
          <p:nvPr/>
        </p:nvSpPr>
        <p:spPr>
          <a:xfrm>
            <a:off x="838200" y="1975748"/>
            <a:ext cx="4681728" cy="461665"/>
          </a:xfrm>
          <a:prstGeom prst="rect">
            <a:avLst/>
          </a:prstGeom>
          <a:noFill/>
        </p:spPr>
        <p:txBody>
          <a:bodyPr wrap="square" rtlCol="0">
            <a:spAutoFit/>
          </a:bodyPr>
          <a:lstStyle/>
          <a:p>
            <a:r>
              <a:rPr lang="en-US" sz="2400" b="1" i="1" dirty="0"/>
              <a:t>HARAPANAHALLI</a:t>
            </a:r>
          </a:p>
        </p:txBody>
      </p:sp>
      <p:sp>
        <p:nvSpPr>
          <p:cNvPr id="14" name="TextBox 13">
            <a:extLst>
              <a:ext uri="{FF2B5EF4-FFF2-40B4-BE49-F238E27FC236}">
                <a16:creationId xmlns="" xmlns:a16="http://schemas.microsoft.com/office/drawing/2014/main" id="{970C58B4-F967-4746-9C04-BFC297F8CA7F}"/>
              </a:ext>
            </a:extLst>
          </p:cNvPr>
          <p:cNvSpPr txBox="1"/>
          <p:nvPr/>
        </p:nvSpPr>
        <p:spPr>
          <a:xfrm>
            <a:off x="6096000" y="1982180"/>
            <a:ext cx="4681728" cy="461665"/>
          </a:xfrm>
          <a:prstGeom prst="rect">
            <a:avLst/>
          </a:prstGeom>
          <a:noFill/>
        </p:spPr>
        <p:txBody>
          <a:bodyPr wrap="square" rtlCol="0">
            <a:spAutoFit/>
          </a:bodyPr>
          <a:lstStyle/>
          <a:p>
            <a:r>
              <a:rPr lang="en-US" sz="2400" b="1" i="1" dirty="0"/>
              <a:t>ANANTHANAHALLI</a:t>
            </a:r>
            <a:endParaRPr lang="en-US" sz="3200" b="1" i="1" dirty="0"/>
          </a:p>
        </p:txBody>
      </p:sp>
    </p:spTree>
    <p:extLst>
      <p:ext uri="{BB962C8B-B14F-4D97-AF65-F5344CB8AC3E}">
        <p14:creationId xmlns:p14="http://schemas.microsoft.com/office/powerpoint/2010/main" val="729934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6BC795-9DD5-4087-A570-3A1828A31ABB}"/>
              </a:ext>
            </a:extLst>
          </p:cNvPr>
          <p:cNvSpPr>
            <a:spLocks noGrp="1"/>
          </p:cNvSpPr>
          <p:nvPr>
            <p:ph type="title"/>
          </p:nvPr>
        </p:nvSpPr>
        <p:spPr/>
        <p:txBody>
          <a:bodyPr/>
          <a:lstStyle/>
          <a:p>
            <a:pPr algn="ctr"/>
            <a:r>
              <a:rPr lang="en-IN" b="1" dirty="0"/>
              <a:t>Literature Survey</a:t>
            </a:r>
            <a:endParaRPr lang="en-US" b="1" dirty="0"/>
          </a:p>
        </p:txBody>
      </p:sp>
      <p:sp>
        <p:nvSpPr>
          <p:cNvPr id="6" name="Content Placeholder 5">
            <a:extLst>
              <a:ext uri="{FF2B5EF4-FFF2-40B4-BE49-F238E27FC236}">
                <a16:creationId xmlns="" xmlns:a16="http://schemas.microsoft.com/office/drawing/2014/main" id="{CB3179EB-DC0C-429B-B45B-AF52A479B4A4}"/>
              </a:ext>
            </a:extLst>
          </p:cNvPr>
          <p:cNvSpPr>
            <a:spLocks noGrp="1"/>
          </p:cNvSpPr>
          <p:nvPr>
            <p:ph idx="1"/>
          </p:nvPr>
        </p:nvSpPr>
        <p:spPr>
          <a:xfrm>
            <a:off x="838200" y="1518082"/>
            <a:ext cx="10515600" cy="4974793"/>
          </a:xfrm>
        </p:spPr>
        <p:txBody>
          <a:bodyPr>
            <a:normAutofit fontScale="77500" lnSpcReduction="20000"/>
          </a:bodyPr>
          <a:lstStyle/>
          <a:p>
            <a:pPr marL="514350" indent="-514350">
              <a:lnSpc>
                <a:spcPct val="120000"/>
              </a:lnSpc>
              <a:buFont typeface="+mj-lt"/>
              <a:buAutoNum type="arabicPeriod"/>
            </a:pPr>
            <a:r>
              <a:rPr lang="en-IN" b="1" dirty="0">
                <a:latin typeface="Times New Roman" panose="02020603050405020304" pitchFamily="18" charset="0"/>
                <a:cs typeface="Times New Roman" panose="02020603050405020304" pitchFamily="18" charset="0"/>
              </a:rPr>
              <a:t>“Impact of DFIG based Wind Energy Conversion System on Fault Studies and Power Swings”</a:t>
            </a:r>
            <a:r>
              <a:rPr lang="en-IN" dirty="0">
                <a:latin typeface="Times New Roman" panose="02020603050405020304" pitchFamily="18" charset="0"/>
                <a:cs typeface="Times New Roman" panose="02020603050405020304" pitchFamily="18" charset="0"/>
              </a:rPr>
              <a:t> </a:t>
            </a:r>
            <a:r>
              <a:rPr lang="en-IN" dirty="0"/>
              <a:t>– by K Shanti Swarup ,EE Dept. IITM</a:t>
            </a:r>
          </a:p>
          <a:p>
            <a:pPr marL="514350" indent="-514350">
              <a:buFont typeface="+mj-lt"/>
              <a:buAutoNum type="arabicPeriod"/>
            </a:pPr>
            <a:endParaRPr lang="en-US" dirty="0"/>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“Reactive Power Capability of the Wind Turbine with Doubly Fed Induction Generator” </a:t>
            </a:r>
            <a:r>
              <a:rPr lang="en-IN" dirty="0"/>
              <a:t>– by B.  </a:t>
            </a:r>
            <a:r>
              <a:rPr lang="en-IN" dirty="0" err="1"/>
              <a:t>Rabelo</a:t>
            </a:r>
            <a:r>
              <a:rPr lang="en-IN" dirty="0"/>
              <a:t> IEEE paper</a:t>
            </a:r>
          </a:p>
          <a:p>
            <a:pPr marL="514350" indent="-514350">
              <a:buFont typeface="+mj-lt"/>
              <a:buAutoNum type="arabicPeriod"/>
            </a:pPr>
            <a:endParaRPr lang="en-IN" dirty="0"/>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“Voltage Stability and Power Quality Issues of Wind Farm with Series Compensation” </a:t>
            </a:r>
            <a:r>
              <a:rPr lang="en-IN" dirty="0"/>
              <a:t>– by T. F. </a:t>
            </a:r>
            <a:r>
              <a:rPr lang="en-IN" dirty="0" err="1"/>
              <a:t>Orchi</a:t>
            </a:r>
            <a:r>
              <a:rPr lang="en-IN" dirty="0"/>
              <a:t>, Student Member IEEE</a:t>
            </a:r>
          </a:p>
          <a:p>
            <a:pPr marL="514350" indent="-514350">
              <a:buFont typeface="+mj-lt"/>
              <a:buAutoNum type="arabicPeriod"/>
            </a:pPr>
            <a:endParaRPr lang="en-IN" dirty="0"/>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“A STATCOM-Control Scheme for Grid Connected Wind Energy System for Power Quality Improvement” </a:t>
            </a:r>
            <a:r>
              <a:rPr lang="en-IN" dirty="0"/>
              <a:t>–by Sharad W. Mohon Member IEEE</a:t>
            </a:r>
          </a:p>
          <a:p>
            <a:pPr marL="514350" indent="-514350">
              <a:buFont typeface="+mj-lt"/>
              <a:buAutoNum type="arabicPeriod"/>
            </a:pPr>
            <a:endParaRPr lang="en-IN" dirty="0"/>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“Mitigating Voltage Sag by Implementing STATCOM on DFIG-based Wind Farms Connected to a Power System” </a:t>
            </a:r>
            <a:r>
              <a:rPr lang="en-IN" dirty="0"/>
              <a:t>– by M. J. Ghorbanifar, F. </a:t>
            </a:r>
            <a:r>
              <a:rPr lang="en-IN" dirty="0" err="1"/>
              <a:t>Goodarzv</a:t>
            </a:r>
            <a:r>
              <a:rPr lang="en-IN" dirty="0"/>
              <a:t> International Conference on Engineering Technology</a:t>
            </a:r>
            <a:endParaRPr lang="en-US" dirty="0"/>
          </a:p>
        </p:txBody>
      </p:sp>
    </p:spTree>
    <p:extLst>
      <p:ext uri="{BB962C8B-B14F-4D97-AF65-F5344CB8AC3E}">
        <p14:creationId xmlns:p14="http://schemas.microsoft.com/office/powerpoint/2010/main" val="47753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825FFE-5C4E-4E1A-BB2E-C743290527CC}"/>
              </a:ext>
            </a:extLst>
          </p:cNvPr>
          <p:cNvSpPr>
            <a:spLocks noGrp="1"/>
          </p:cNvSpPr>
          <p:nvPr>
            <p:ph type="title"/>
          </p:nvPr>
        </p:nvSpPr>
        <p:spPr/>
        <p:txBody>
          <a:bodyPr/>
          <a:lstStyle/>
          <a:p>
            <a:pPr algn="ctr"/>
            <a:r>
              <a:rPr lang="en-US" b="1" dirty="0"/>
              <a:t>Description of Project</a:t>
            </a:r>
          </a:p>
        </p:txBody>
      </p:sp>
      <p:sp>
        <p:nvSpPr>
          <p:cNvPr id="3" name="Content Placeholder 2">
            <a:extLst>
              <a:ext uri="{FF2B5EF4-FFF2-40B4-BE49-F238E27FC236}">
                <a16:creationId xmlns="" xmlns:a16="http://schemas.microsoft.com/office/drawing/2014/main" id="{EEE4DDF2-EDD5-41BC-92CA-DD3E30B84FD0}"/>
              </a:ext>
            </a:extLst>
          </p:cNvPr>
          <p:cNvSpPr>
            <a:spLocks noGrp="1"/>
          </p:cNvSpPr>
          <p:nvPr>
            <p:ph sz="half" idx="1"/>
          </p:nvPr>
        </p:nvSpPr>
        <p:spPr>
          <a:xfrm>
            <a:off x="838199" y="1825625"/>
            <a:ext cx="10515599" cy="4351338"/>
          </a:xfrm>
        </p:spPr>
        <p:txBody>
          <a:bodyPr/>
          <a:lstStyle/>
          <a:p>
            <a:pPr>
              <a:buFont typeface="Wingdings" panose="05000000000000000000" pitchFamily="2" charset="2"/>
              <a:buChar char="q"/>
            </a:pPr>
            <a:r>
              <a:rPr lang="en-US" dirty="0"/>
              <a:t>    What are the </a:t>
            </a:r>
            <a:r>
              <a:rPr lang="en-US" i="1" dirty="0"/>
              <a:t>Problem Facing by</a:t>
            </a:r>
            <a:r>
              <a:rPr lang="en-US" dirty="0"/>
              <a:t> wind power plant ?</a:t>
            </a:r>
          </a:p>
          <a:p>
            <a:pPr>
              <a:buFont typeface="Wingdings" panose="05000000000000000000" pitchFamily="2" charset="2"/>
              <a:buChar char="q"/>
            </a:pPr>
            <a:endParaRPr lang="en-US" dirty="0"/>
          </a:p>
          <a:p>
            <a:pPr>
              <a:buFont typeface="Wingdings" panose="05000000000000000000" pitchFamily="2" charset="2"/>
              <a:buChar char="q"/>
            </a:pPr>
            <a:r>
              <a:rPr lang="en-US" dirty="0"/>
              <a:t>    What are the </a:t>
            </a:r>
            <a:r>
              <a:rPr lang="en-US" i="1" dirty="0"/>
              <a:t>Solution</a:t>
            </a:r>
            <a:r>
              <a:rPr lang="en-US" dirty="0"/>
              <a:t> to over come it ? </a:t>
            </a:r>
          </a:p>
          <a:p>
            <a:pPr>
              <a:buFont typeface="Wingdings" panose="05000000000000000000" pitchFamily="2" charset="2"/>
              <a:buChar char="q"/>
            </a:pPr>
            <a:endParaRPr lang="en-US" dirty="0"/>
          </a:p>
          <a:p>
            <a:pPr>
              <a:buFont typeface="Wingdings" panose="05000000000000000000" pitchFamily="2" charset="2"/>
              <a:buChar char="q"/>
            </a:pPr>
            <a:r>
              <a:rPr lang="en-US" dirty="0"/>
              <a:t>    What </a:t>
            </a:r>
            <a:r>
              <a:rPr lang="en-US" i="1" dirty="0"/>
              <a:t>methods</a:t>
            </a:r>
            <a:r>
              <a:rPr lang="en-US" dirty="0"/>
              <a:t> (METHODOLOGY) are using in Project ?</a:t>
            </a:r>
          </a:p>
        </p:txBody>
      </p:sp>
    </p:spTree>
    <p:extLst>
      <p:ext uri="{BB962C8B-B14F-4D97-AF65-F5344CB8AC3E}">
        <p14:creationId xmlns:p14="http://schemas.microsoft.com/office/powerpoint/2010/main" val="2329044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2B885-A29E-4262-87EA-EC0066F35EAE}"/>
              </a:ext>
            </a:extLst>
          </p:cNvPr>
          <p:cNvSpPr>
            <a:spLocks noGrp="1"/>
          </p:cNvSpPr>
          <p:nvPr>
            <p:ph type="title"/>
          </p:nvPr>
        </p:nvSpPr>
        <p:spPr/>
        <p:txBody>
          <a:bodyPr/>
          <a:lstStyle/>
          <a:p>
            <a:pPr algn="ctr"/>
            <a:r>
              <a:rPr lang="en-US" b="1" dirty="0"/>
              <a:t>Why Double Fed Induction Generator</a:t>
            </a:r>
          </a:p>
        </p:txBody>
      </p:sp>
      <p:sp>
        <p:nvSpPr>
          <p:cNvPr id="3" name="Content Placeholder 2">
            <a:extLst>
              <a:ext uri="{FF2B5EF4-FFF2-40B4-BE49-F238E27FC236}">
                <a16:creationId xmlns="" xmlns:a16="http://schemas.microsoft.com/office/drawing/2014/main" id="{A303B830-3D52-476A-A29F-6066CC62B704}"/>
              </a:ext>
            </a:extLst>
          </p:cNvPr>
          <p:cNvSpPr>
            <a:spLocks noGrp="1"/>
          </p:cNvSpPr>
          <p:nvPr>
            <p:ph idx="1"/>
          </p:nvPr>
        </p:nvSpPr>
        <p:spPr/>
        <p:txBody>
          <a:bodyPr>
            <a:normAutofit fontScale="62500" lnSpcReduction="20000"/>
          </a:bodyPr>
          <a:lstStyle/>
          <a:p>
            <a:pPr marL="0" indent="0">
              <a:buNone/>
            </a:pPr>
            <a:r>
              <a:rPr lang="en-US" dirty="0"/>
              <a:t>Why not </a:t>
            </a:r>
            <a:r>
              <a:rPr lang="en-US" b="1" dirty="0"/>
              <a:t>Induction Generator </a:t>
            </a:r>
            <a:r>
              <a:rPr lang="en-US" dirty="0"/>
              <a:t>or </a:t>
            </a:r>
            <a:r>
              <a:rPr lang="en-US" b="1" dirty="0"/>
              <a:t>Synchronous generator </a:t>
            </a:r>
            <a:r>
              <a:rPr lang="en-US" dirty="0"/>
              <a:t>?</a:t>
            </a:r>
          </a:p>
          <a:p>
            <a:pPr marL="0" indent="0">
              <a:buNone/>
            </a:pPr>
            <a:endParaRPr lang="en-US" b="1" dirty="0"/>
          </a:p>
          <a:p>
            <a:pPr marL="0" indent="0">
              <a:buNone/>
            </a:pPr>
            <a:r>
              <a:rPr lang="en-US" b="1" dirty="0"/>
              <a:t>Because of these 5 reasons –</a:t>
            </a:r>
          </a:p>
          <a:p>
            <a:pPr marL="0" indent="0">
              <a:buNone/>
            </a:pPr>
            <a:endParaRPr lang="en-US" dirty="0"/>
          </a:p>
          <a:p>
            <a:pPr marL="514350" lvl="0" indent="-514350" fontAlgn="base">
              <a:buFont typeface="+mj-lt"/>
              <a:buAutoNum type="arabicPeriod"/>
            </a:pPr>
            <a:r>
              <a:rPr lang="en-US" dirty="0"/>
              <a:t>Constant frequency output signal to the grid irrespective of the variable rotor speed.</a:t>
            </a:r>
          </a:p>
          <a:p>
            <a:pPr marL="514350" indent="-514350" fontAlgn="base">
              <a:buFont typeface="+mj-lt"/>
              <a:buAutoNum type="arabicPeriod"/>
            </a:pPr>
            <a:endParaRPr lang="en-US" dirty="0"/>
          </a:p>
          <a:p>
            <a:pPr marL="514350" lvl="0" indent="-514350" fontAlgn="base">
              <a:buFont typeface="+mj-lt"/>
              <a:buAutoNum type="arabicPeriod"/>
            </a:pPr>
            <a:r>
              <a:rPr lang="en-US" dirty="0"/>
              <a:t>Low power rating required for the power electronic devices and hence low cost of control system.</a:t>
            </a:r>
          </a:p>
          <a:p>
            <a:pPr marL="514350" indent="-514350" fontAlgn="base">
              <a:buFont typeface="+mj-lt"/>
              <a:buAutoNum type="arabicPeriod"/>
            </a:pPr>
            <a:endParaRPr lang="en-US" dirty="0"/>
          </a:p>
          <a:p>
            <a:pPr marL="514350" lvl="0" indent="-514350" fontAlgn="base">
              <a:buFont typeface="+mj-lt"/>
              <a:buAutoNum type="arabicPeriod"/>
            </a:pPr>
            <a:r>
              <a:rPr lang="en-US" dirty="0"/>
              <a:t>Power factor is controlled, i.e. maintained at unity.</a:t>
            </a:r>
          </a:p>
          <a:p>
            <a:pPr marL="514350" indent="-514350" fontAlgn="base">
              <a:buFont typeface="+mj-lt"/>
              <a:buAutoNum type="arabicPeriod"/>
            </a:pPr>
            <a:endParaRPr lang="en-US" dirty="0"/>
          </a:p>
          <a:p>
            <a:pPr marL="514350" lvl="0" indent="-514350" fontAlgn="base">
              <a:buFont typeface="+mj-lt"/>
              <a:buAutoNum type="arabicPeriod"/>
            </a:pPr>
            <a:r>
              <a:rPr lang="en-US" dirty="0"/>
              <a:t>Electric power generation at low wind speed.</a:t>
            </a:r>
          </a:p>
          <a:p>
            <a:pPr marL="514350" indent="-514350" fontAlgn="base">
              <a:buFont typeface="+mj-lt"/>
              <a:buAutoNum type="arabicPeriod"/>
            </a:pPr>
            <a:endParaRPr lang="en-US" dirty="0"/>
          </a:p>
          <a:p>
            <a:pPr marL="514350" indent="-514350">
              <a:buFont typeface="+mj-lt"/>
              <a:buAutoNum type="arabicPeriod"/>
            </a:pPr>
            <a:r>
              <a:rPr lang="en-US" dirty="0"/>
              <a:t>Power electronic converter has to handle the fraction of the total load i.e.,20-30% and also cost of this converter is low than in case of the other types of generators</a:t>
            </a:r>
          </a:p>
        </p:txBody>
      </p:sp>
    </p:spTree>
    <p:extLst>
      <p:ext uri="{BB962C8B-B14F-4D97-AF65-F5344CB8AC3E}">
        <p14:creationId xmlns:p14="http://schemas.microsoft.com/office/powerpoint/2010/main" val="331605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3F586E-30BD-49A7-820C-4D35D7B49528}"/>
              </a:ext>
            </a:extLst>
          </p:cNvPr>
          <p:cNvSpPr>
            <a:spLocks noGrp="1"/>
          </p:cNvSpPr>
          <p:nvPr>
            <p:ph type="title"/>
          </p:nvPr>
        </p:nvSpPr>
        <p:spPr/>
        <p:txBody>
          <a:bodyPr/>
          <a:lstStyle/>
          <a:p>
            <a:pPr algn="ctr"/>
            <a:r>
              <a:rPr lang="en-US" b="1" dirty="0"/>
              <a:t>Static Synchronous compensator(STATCOM)</a:t>
            </a:r>
          </a:p>
        </p:txBody>
      </p:sp>
      <p:sp>
        <p:nvSpPr>
          <p:cNvPr id="3" name="Content Placeholder 2">
            <a:extLst>
              <a:ext uri="{FF2B5EF4-FFF2-40B4-BE49-F238E27FC236}">
                <a16:creationId xmlns="" xmlns:a16="http://schemas.microsoft.com/office/drawing/2014/main" id="{79E430DC-8160-43CA-8D7B-54CE09D2A915}"/>
              </a:ext>
            </a:extLst>
          </p:cNvPr>
          <p:cNvSpPr>
            <a:spLocks noGrp="1"/>
          </p:cNvSpPr>
          <p:nvPr>
            <p:ph idx="1"/>
          </p:nvPr>
        </p:nvSpPr>
        <p:spPr>
          <a:xfrm>
            <a:off x="767179" y="1684419"/>
            <a:ext cx="5926583" cy="4808456"/>
          </a:xfrm>
        </p:spPr>
        <p:txBody>
          <a:bodyPr>
            <a:normAutofit/>
          </a:bodyPr>
          <a:lstStyle/>
          <a:p>
            <a:pPr algn="just"/>
            <a:r>
              <a:rPr lang="en-US" dirty="0"/>
              <a:t>The</a:t>
            </a:r>
            <a:r>
              <a:rPr lang="en-US" b="1" dirty="0"/>
              <a:t> STATCOM </a:t>
            </a:r>
            <a:r>
              <a:rPr lang="en-US" dirty="0"/>
              <a:t>is a shunt device that uses power electronics to control power flow and improve transient stability on power system grids. </a:t>
            </a:r>
          </a:p>
          <a:p>
            <a:pPr algn="just"/>
            <a:r>
              <a:rPr lang="en-US" b="1" dirty="0"/>
              <a:t>STATCOM</a:t>
            </a:r>
            <a:r>
              <a:rPr lang="en-US" dirty="0"/>
              <a:t> is a reactive power compensators based on Voltage Source Converter.</a:t>
            </a:r>
          </a:p>
          <a:p>
            <a:pPr algn="just"/>
            <a:r>
              <a:rPr lang="en-US" dirty="0"/>
              <a:t>The major advantages are :</a:t>
            </a:r>
          </a:p>
          <a:p>
            <a:pPr marL="971550" lvl="1" indent="-514350" algn="just">
              <a:buFont typeface="+mj-lt"/>
              <a:buAutoNum type="arabicPeriod"/>
            </a:pPr>
            <a:r>
              <a:rPr lang="en-US" dirty="0"/>
              <a:t>cost of investment</a:t>
            </a:r>
          </a:p>
          <a:p>
            <a:pPr marL="971550" lvl="1" indent="-514350" algn="just">
              <a:buFont typeface="+mj-lt"/>
              <a:buAutoNum type="arabicPeriod"/>
            </a:pPr>
            <a:r>
              <a:rPr lang="en-US" dirty="0"/>
              <a:t>cost of operation </a:t>
            </a:r>
          </a:p>
          <a:p>
            <a:pPr marL="971550" lvl="1" indent="-514350" algn="just">
              <a:buFont typeface="+mj-lt"/>
              <a:buAutoNum type="arabicPeriod"/>
            </a:pPr>
            <a:r>
              <a:rPr lang="en-US" dirty="0"/>
              <a:t>low maintenance</a:t>
            </a:r>
          </a:p>
        </p:txBody>
      </p:sp>
      <p:pic>
        <p:nvPicPr>
          <p:cNvPr id="4" name="image31.jpeg">
            <a:extLst>
              <a:ext uri="{FF2B5EF4-FFF2-40B4-BE49-F238E27FC236}">
                <a16:creationId xmlns="" xmlns:a16="http://schemas.microsoft.com/office/drawing/2014/main" id="{A838E5B7-96F1-432A-9787-1351092EE70D}"/>
              </a:ext>
            </a:extLst>
          </p:cNvPr>
          <p:cNvPicPr/>
          <p:nvPr/>
        </p:nvPicPr>
        <p:blipFill>
          <a:blip r:embed="rId2" cstate="print"/>
          <a:stretch>
            <a:fillRect/>
          </a:stretch>
        </p:blipFill>
        <p:spPr>
          <a:xfrm>
            <a:off x="7048870" y="1684419"/>
            <a:ext cx="4304930" cy="2958602"/>
          </a:xfrm>
          <a:prstGeom prst="rect">
            <a:avLst/>
          </a:prstGeom>
        </p:spPr>
      </p:pic>
      <p:sp>
        <p:nvSpPr>
          <p:cNvPr id="6" name="Rectangle 5">
            <a:extLst>
              <a:ext uri="{FF2B5EF4-FFF2-40B4-BE49-F238E27FC236}">
                <a16:creationId xmlns="" xmlns:a16="http://schemas.microsoft.com/office/drawing/2014/main" id="{0C68A65E-D0DA-4F8E-B805-81D3B4E07479}"/>
              </a:ext>
            </a:extLst>
          </p:cNvPr>
          <p:cNvSpPr/>
          <p:nvPr/>
        </p:nvSpPr>
        <p:spPr>
          <a:xfrm>
            <a:off x="6748274" y="4639977"/>
            <a:ext cx="4733091"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Schematic representation of STATCOM</a:t>
            </a:r>
            <a:endParaRPr lang="en-US" dirty="0"/>
          </a:p>
        </p:txBody>
      </p:sp>
    </p:spTree>
    <p:extLst>
      <p:ext uri="{BB962C8B-B14F-4D97-AF65-F5344CB8AC3E}">
        <p14:creationId xmlns:p14="http://schemas.microsoft.com/office/powerpoint/2010/main" val="2986636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873</Words>
  <Application>Microsoft Office PowerPoint</Application>
  <PresentationFormat>Custom</PresentationFormat>
  <Paragraphs>132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Stability analysis of grid interactive wind energy system – A case study</vt:lpstr>
      <vt:lpstr>PowerPoint Presentation</vt:lpstr>
      <vt:lpstr>CONTENTS</vt:lpstr>
      <vt:lpstr>Introduction on Project</vt:lpstr>
      <vt:lpstr>About A Case Study – Wind Power Plant </vt:lpstr>
      <vt:lpstr>Literature Survey</vt:lpstr>
      <vt:lpstr>Description of Project</vt:lpstr>
      <vt:lpstr>Why Double Fed Induction Generator</vt:lpstr>
      <vt:lpstr>Static Synchronous compensator(STATCOM)</vt:lpstr>
      <vt:lpstr>Simulation Model of DFIG</vt:lpstr>
      <vt:lpstr>Objectives met by using STATCOM controller are :</vt:lpstr>
      <vt:lpstr>Wave form results for with STATCOM Wind Plant</vt:lpstr>
      <vt:lpstr>Wave form results for without STATCOM Wind Plant</vt:lpstr>
      <vt:lpstr>Final Summary</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Mohamad Zabiulla</dc:creator>
  <cp:lastModifiedBy>User</cp:lastModifiedBy>
  <cp:revision>38</cp:revision>
  <dcterms:created xsi:type="dcterms:W3CDTF">2020-05-27T06:57:05Z</dcterms:created>
  <dcterms:modified xsi:type="dcterms:W3CDTF">2020-08-17T04:35:45Z</dcterms:modified>
</cp:coreProperties>
</file>