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73" r:id="rId6"/>
    <p:sldId id="260" r:id="rId7"/>
    <p:sldId id="263" r:id="rId8"/>
    <p:sldId id="264" r:id="rId9"/>
    <p:sldId id="269" r:id="rId10"/>
    <p:sldId id="266" r:id="rId11"/>
    <p:sldId id="270" r:id="rId12"/>
    <p:sldId id="271"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4" autoAdjust="0"/>
    <p:restoredTop sz="94660"/>
  </p:normalViewPr>
  <p:slideViewPr>
    <p:cSldViewPr>
      <p:cViewPr varScale="1">
        <p:scale>
          <a:sx n="87" d="100"/>
          <a:sy n="87" d="100"/>
        </p:scale>
        <p:origin x="-109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5A460-1E88-4739-8384-36F3CDB62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76EA884-9C22-4026-B7C5-A5306EB2B87E}">
      <dgm:prSet/>
      <dgm:spPr/>
      <dgm:t>
        <a:bodyPr/>
        <a:lstStyle/>
        <a:p>
          <a:pPr rtl="0"/>
          <a:r>
            <a:rPr lang="en-US" dirty="0" smtClean="0"/>
            <a:t>  Abstract</a:t>
          </a:r>
          <a:endParaRPr lang="en-IN" dirty="0"/>
        </a:p>
      </dgm:t>
    </dgm:pt>
    <dgm:pt modelId="{4A286E7A-B0A0-4789-B163-A7CA127C6E3E}" type="parTrans" cxnId="{87125904-D045-48A3-AB8A-022961C1D09A}">
      <dgm:prSet/>
      <dgm:spPr/>
      <dgm:t>
        <a:bodyPr/>
        <a:lstStyle/>
        <a:p>
          <a:endParaRPr lang="en-IN"/>
        </a:p>
      </dgm:t>
    </dgm:pt>
    <dgm:pt modelId="{BD05725A-2894-4B0A-AAF2-B00EF30C479A}" type="sibTrans" cxnId="{87125904-D045-48A3-AB8A-022961C1D09A}">
      <dgm:prSet/>
      <dgm:spPr/>
      <dgm:t>
        <a:bodyPr/>
        <a:lstStyle/>
        <a:p>
          <a:endParaRPr lang="en-IN"/>
        </a:p>
      </dgm:t>
    </dgm:pt>
    <dgm:pt modelId="{9FD64311-4FF0-496E-88AB-170C63A40FC4}" type="pres">
      <dgm:prSet presAssocID="{0535A460-1E88-4739-8384-36F3CDB624F9}" presName="linear" presStyleCnt="0">
        <dgm:presLayoutVars>
          <dgm:animLvl val="lvl"/>
          <dgm:resizeHandles val="exact"/>
        </dgm:presLayoutVars>
      </dgm:prSet>
      <dgm:spPr/>
      <dgm:t>
        <a:bodyPr/>
        <a:lstStyle/>
        <a:p>
          <a:endParaRPr lang="en-IN"/>
        </a:p>
      </dgm:t>
    </dgm:pt>
    <dgm:pt modelId="{CD7875FD-FE24-4D82-A51A-05A2F7FB2A6A}" type="pres">
      <dgm:prSet presAssocID="{176EA884-9C22-4026-B7C5-A5306EB2B87E}" presName="parentText" presStyleLbl="node1" presStyleIdx="0" presStyleCnt="1">
        <dgm:presLayoutVars>
          <dgm:chMax val="0"/>
          <dgm:bulletEnabled val="1"/>
        </dgm:presLayoutVars>
      </dgm:prSet>
      <dgm:spPr/>
      <dgm:t>
        <a:bodyPr/>
        <a:lstStyle/>
        <a:p>
          <a:endParaRPr lang="en-IN"/>
        </a:p>
      </dgm:t>
    </dgm:pt>
  </dgm:ptLst>
  <dgm:cxnLst>
    <dgm:cxn modelId="{84A32F8B-5702-4302-B46C-9ABB9197246F}" type="presOf" srcId="{0535A460-1E88-4739-8384-36F3CDB624F9}" destId="{9FD64311-4FF0-496E-88AB-170C63A40FC4}" srcOrd="0" destOrd="0" presId="urn:microsoft.com/office/officeart/2005/8/layout/vList2"/>
    <dgm:cxn modelId="{87125904-D045-48A3-AB8A-022961C1D09A}" srcId="{0535A460-1E88-4739-8384-36F3CDB624F9}" destId="{176EA884-9C22-4026-B7C5-A5306EB2B87E}" srcOrd="0" destOrd="0" parTransId="{4A286E7A-B0A0-4789-B163-A7CA127C6E3E}" sibTransId="{BD05725A-2894-4B0A-AAF2-B00EF30C479A}"/>
    <dgm:cxn modelId="{C3C5D0B5-19C0-4607-A860-E7F2DBA79FD3}" type="presOf" srcId="{176EA884-9C22-4026-B7C5-A5306EB2B87E}" destId="{CD7875FD-FE24-4D82-A51A-05A2F7FB2A6A}" srcOrd="0" destOrd="0" presId="urn:microsoft.com/office/officeart/2005/8/layout/vList2"/>
    <dgm:cxn modelId="{156561C2-747B-4FBF-995C-EFEC2B8C48F9}" type="presParOf" srcId="{9FD64311-4FF0-496E-88AB-170C63A40FC4}" destId="{CD7875FD-FE24-4D82-A51A-05A2F7FB2A6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5544A79-DB06-4125-9CB9-4F4D44FA3BF0}"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F18F516D-C13C-494B-93FB-DD00CC2202E3}">
      <dgm:prSet/>
      <dgm:spPr/>
      <dgm:t>
        <a:bodyPr/>
        <a:lstStyle/>
        <a:p>
          <a:pPr rtl="0"/>
          <a:r>
            <a:rPr lang="en-US" dirty="0" smtClean="0"/>
            <a:t>CONCLISION</a:t>
          </a:r>
          <a:endParaRPr lang="en-IN" dirty="0"/>
        </a:p>
      </dgm:t>
    </dgm:pt>
    <dgm:pt modelId="{E0D5A51C-3A4C-4FF2-93FF-F27F3DEB4985}" type="parTrans" cxnId="{1A19341A-B60D-4617-B432-8212AD508AC8}">
      <dgm:prSet/>
      <dgm:spPr/>
      <dgm:t>
        <a:bodyPr/>
        <a:lstStyle/>
        <a:p>
          <a:endParaRPr lang="en-IN"/>
        </a:p>
      </dgm:t>
    </dgm:pt>
    <dgm:pt modelId="{532EED74-D210-4C0B-AF89-735AA5FA308E}" type="sibTrans" cxnId="{1A19341A-B60D-4617-B432-8212AD508AC8}">
      <dgm:prSet/>
      <dgm:spPr/>
      <dgm:t>
        <a:bodyPr/>
        <a:lstStyle/>
        <a:p>
          <a:endParaRPr lang="en-IN"/>
        </a:p>
      </dgm:t>
    </dgm:pt>
    <dgm:pt modelId="{B96D0217-E8B0-46A1-A45A-D43AA43BC410}" type="pres">
      <dgm:prSet presAssocID="{25544A79-DB06-4125-9CB9-4F4D44FA3BF0}" presName="Name0" presStyleCnt="0">
        <dgm:presLayoutVars>
          <dgm:dir/>
          <dgm:animLvl val="lvl"/>
          <dgm:resizeHandles val="exact"/>
        </dgm:presLayoutVars>
      </dgm:prSet>
      <dgm:spPr/>
      <dgm:t>
        <a:bodyPr/>
        <a:lstStyle/>
        <a:p>
          <a:endParaRPr lang="en-IN"/>
        </a:p>
      </dgm:t>
    </dgm:pt>
    <dgm:pt modelId="{68C97384-780F-4B6A-BA2C-4FFFBA65AC52}" type="pres">
      <dgm:prSet presAssocID="{F18F516D-C13C-494B-93FB-DD00CC2202E3}" presName="linNode" presStyleCnt="0"/>
      <dgm:spPr/>
    </dgm:pt>
    <dgm:pt modelId="{B77E4246-A820-4253-BDE7-2CB3DED20E47}" type="pres">
      <dgm:prSet presAssocID="{F18F516D-C13C-494B-93FB-DD00CC2202E3}" presName="parentText" presStyleLbl="node1" presStyleIdx="0" presStyleCnt="1">
        <dgm:presLayoutVars>
          <dgm:chMax val="1"/>
          <dgm:bulletEnabled val="1"/>
        </dgm:presLayoutVars>
      </dgm:prSet>
      <dgm:spPr/>
      <dgm:t>
        <a:bodyPr/>
        <a:lstStyle/>
        <a:p>
          <a:endParaRPr lang="en-IN"/>
        </a:p>
      </dgm:t>
    </dgm:pt>
  </dgm:ptLst>
  <dgm:cxnLst>
    <dgm:cxn modelId="{A084463B-00E2-44D8-8A25-5BB43321E133}" type="presOf" srcId="{25544A79-DB06-4125-9CB9-4F4D44FA3BF0}" destId="{B96D0217-E8B0-46A1-A45A-D43AA43BC410}" srcOrd="0" destOrd="0" presId="urn:microsoft.com/office/officeart/2005/8/layout/vList5"/>
    <dgm:cxn modelId="{1A19341A-B60D-4617-B432-8212AD508AC8}" srcId="{25544A79-DB06-4125-9CB9-4F4D44FA3BF0}" destId="{F18F516D-C13C-494B-93FB-DD00CC2202E3}" srcOrd="0" destOrd="0" parTransId="{E0D5A51C-3A4C-4FF2-93FF-F27F3DEB4985}" sibTransId="{532EED74-D210-4C0B-AF89-735AA5FA308E}"/>
    <dgm:cxn modelId="{499D043A-0DB7-4094-B895-938E8A7CBFC8}" type="presOf" srcId="{F18F516D-C13C-494B-93FB-DD00CC2202E3}" destId="{B77E4246-A820-4253-BDE7-2CB3DED20E47}" srcOrd="0" destOrd="0" presId="urn:microsoft.com/office/officeart/2005/8/layout/vList5"/>
    <dgm:cxn modelId="{51F4D52D-D636-4A6A-8ED9-E89BB96FE452}" type="presParOf" srcId="{B96D0217-E8B0-46A1-A45A-D43AA43BC410}" destId="{68C97384-780F-4B6A-BA2C-4FFFBA65AC52}" srcOrd="0" destOrd="0" presId="urn:microsoft.com/office/officeart/2005/8/layout/vList5"/>
    <dgm:cxn modelId="{41A60127-2FD2-44A9-A591-5C9C06998BC5}" type="presParOf" srcId="{68C97384-780F-4B6A-BA2C-4FFFBA65AC52}" destId="{B77E4246-A820-4253-BDE7-2CB3DED20E4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E752BB5-CE48-4CFD-BA0B-522DAEA8B89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4217BCE3-74BC-4969-A1CF-7723D48672F7}">
      <dgm:prSet/>
      <dgm:spPr/>
      <dgm:t>
        <a:bodyPr/>
        <a:lstStyle/>
        <a:p>
          <a:pPr rtl="0"/>
          <a:r>
            <a:rPr lang="en-US" dirty="0" smtClean="0"/>
            <a:t>REFERENCES</a:t>
          </a:r>
          <a:endParaRPr lang="en-IN" dirty="0"/>
        </a:p>
      </dgm:t>
    </dgm:pt>
    <dgm:pt modelId="{A61E09FB-F0F9-46C1-9F4B-69211B9E3520}" type="parTrans" cxnId="{53431348-E0D3-4BB5-944A-DC9140A148AC}">
      <dgm:prSet/>
      <dgm:spPr/>
      <dgm:t>
        <a:bodyPr/>
        <a:lstStyle/>
        <a:p>
          <a:endParaRPr lang="en-IN"/>
        </a:p>
      </dgm:t>
    </dgm:pt>
    <dgm:pt modelId="{F9AB5273-2DEB-4568-9888-0CC37C4FFE40}" type="sibTrans" cxnId="{53431348-E0D3-4BB5-944A-DC9140A148AC}">
      <dgm:prSet/>
      <dgm:spPr/>
      <dgm:t>
        <a:bodyPr/>
        <a:lstStyle/>
        <a:p>
          <a:endParaRPr lang="en-IN"/>
        </a:p>
      </dgm:t>
    </dgm:pt>
    <dgm:pt modelId="{3A908FFF-5BDE-44B5-BB94-B32E61FAE1AA}" type="pres">
      <dgm:prSet presAssocID="{0E752BB5-CE48-4CFD-BA0B-522DAEA8B891}" presName="Name0" presStyleCnt="0">
        <dgm:presLayoutVars>
          <dgm:dir/>
          <dgm:animLvl val="lvl"/>
          <dgm:resizeHandles val="exact"/>
        </dgm:presLayoutVars>
      </dgm:prSet>
      <dgm:spPr/>
      <dgm:t>
        <a:bodyPr/>
        <a:lstStyle/>
        <a:p>
          <a:endParaRPr lang="en-IN"/>
        </a:p>
      </dgm:t>
    </dgm:pt>
    <dgm:pt modelId="{747E51F5-30BE-41F0-B3B5-3B5D3B4F527F}" type="pres">
      <dgm:prSet presAssocID="{4217BCE3-74BC-4969-A1CF-7723D48672F7}" presName="linNode" presStyleCnt="0"/>
      <dgm:spPr/>
    </dgm:pt>
    <dgm:pt modelId="{0416DA4F-4903-4B5C-A842-9593CDA4A4E5}" type="pres">
      <dgm:prSet presAssocID="{4217BCE3-74BC-4969-A1CF-7723D48672F7}" presName="parentText" presStyleLbl="node1" presStyleIdx="0" presStyleCnt="1">
        <dgm:presLayoutVars>
          <dgm:chMax val="1"/>
          <dgm:bulletEnabled val="1"/>
        </dgm:presLayoutVars>
      </dgm:prSet>
      <dgm:spPr/>
      <dgm:t>
        <a:bodyPr/>
        <a:lstStyle/>
        <a:p>
          <a:endParaRPr lang="en-IN"/>
        </a:p>
      </dgm:t>
    </dgm:pt>
  </dgm:ptLst>
  <dgm:cxnLst>
    <dgm:cxn modelId="{53431348-E0D3-4BB5-944A-DC9140A148AC}" srcId="{0E752BB5-CE48-4CFD-BA0B-522DAEA8B891}" destId="{4217BCE3-74BC-4969-A1CF-7723D48672F7}" srcOrd="0" destOrd="0" parTransId="{A61E09FB-F0F9-46C1-9F4B-69211B9E3520}" sibTransId="{F9AB5273-2DEB-4568-9888-0CC37C4FFE40}"/>
    <dgm:cxn modelId="{110BBC3D-A775-4846-8963-463A700ABCD9}" type="presOf" srcId="{0E752BB5-CE48-4CFD-BA0B-522DAEA8B891}" destId="{3A908FFF-5BDE-44B5-BB94-B32E61FAE1AA}" srcOrd="0" destOrd="0" presId="urn:microsoft.com/office/officeart/2005/8/layout/vList5"/>
    <dgm:cxn modelId="{AF71DF7F-87BE-4829-8279-984F64DB3177}" type="presOf" srcId="{4217BCE3-74BC-4969-A1CF-7723D48672F7}" destId="{0416DA4F-4903-4B5C-A842-9593CDA4A4E5}" srcOrd="0" destOrd="0" presId="urn:microsoft.com/office/officeart/2005/8/layout/vList5"/>
    <dgm:cxn modelId="{29A27179-EBB5-415B-99DB-150975489A43}" type="presParOf" srcId="{3A908FFF-5BDE-44B5-BB94-B32E61FAE1AA}" destId="{747E51F5-30BE-41F0-B3B5-3B5D3B4F527F}" srcOrd="0" destOrd="0" presId="urn:microsoft.com/office/officeart/2005/8/layout/vList5"/>
    <dgm:cxn modelId="{C099019C-787A-425C-898F-36F10183C993}" type="presParOf" srcId="{747E51F5-30BE-41F0-B3B5-3B5D3B4F527F}" destId="{0416DA4F-4903-4B5C-A842-9593CDA4A4E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EA026A-4090-415E-9FB9-E24B01CFE5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A9398E6-F131-4034-912E-7AF3C598B075}">
      <dgm:prSet custT="1"/>
      <dgm:spPr/>
      <dgm:t>
        <a:bodyPr/>
        <a:lstStyle/>
        <a:p>
          <a:pPr rtl="0"/>
          <a:r>
            <a:rPr lang="en-US" sz="4400" b="0" dirty="0" smtClean="0"/>
            <a:t>    Content</a:t>
          </a:r>
          <a:endParaRPr lang="en-IN" sz="4400" b="0" dirty="0"/>
        </a:p>
      </dgm:t>
    </dgm:pt>
    <dgm:pt modelId="{40BBFF43-E7A8-4537-BFDF-C148B50F7A81}" type="parTrans" cxnId="{090A18C1-FFFD-4678-A9A2-5EFFCEFA4096}">
      <dgm:prSet/>
      <dgm:spPr/>
      <dgm:t>
        <a:bodyPr/>
        <a:lstStyle/>
        <a:p>
          <a:endParaRPr lang="en-IN"/>
        </a:p>
      </dgm:t>
    </dgm:pt>
    <dgm:pt modelId="{D87DD4EA-D7A1-474D-B7D0-0065BFABD5B4}" type="sibTrans" cxnId="{090A18C1-FFFD-4678-A9A2-5EFFCEFA4096}">
      <dgm:prSet/>
      <dgm:spPr/>
      <dgm:t>
        <a:bodyPr/>
        <a:lstStyle/>
        <a:p>
          <a:endParaRPr lang="en-IN"/>
        </a:p>
      </dgm:t>
    </dgm:pt>
    <dgm:pt modelId="{5782B1A3-5EC6-4DD8-85E7-8DCAF0D1B7C4}" type="pres">
      <dgm:prSet presAssocID="{5CEA026A-4090-415E-9FB9-E24B01CFE53F}" presName="linear" presStyleCnt="0">
        <dgm:presLayoutVars>
          <dgm:animLvl val="lvl"/>
          <dgm:resizeHandles val="exact"/>
        </dgm:presLayoutVars>
      </dgm:prSet>
      <dgm:spPr/>
      <dgm:t>
        <a:bodyPr/>
        <a:lstStyle/>
        <a:p>
          <a:endParaRPr lang="en-IN"/>
        </a:p>
      </dgm:t>
    </dgm:pt>
    <dgm:pt modelId="{8C8E56BA-D31A-480F-9B0A-A8001D1B30C7}" type="pres">
      <dgm:prSet presAssocID="{5A9398E6-F131-4034-912E-7AF3C598B075}" presName="parentText" presStyleLbl="node1" presStyleIdx="0" presStyleCnt="1" custScaleX="36750">
        <dgm:presLayoutVars>
          <dgm:chMax val="0"/>
          <dgm:bulletEnabled val="1"/>
        </dgm:presLayoutVars>
      </dgm:prSet>
      <dgm:spPr/>
      <dgm:t>
        <a:bodyPr/>
        <a:lstStyle/>
        <a:p>
          <a:endParaRPr lang="en-IN"/>
        </a:p>
      </dgm:t>
    </dgm:pt>
  </dgm:ptLst>
  <dgm:cxnLst>
    <dgm:cxn modelId="{CE363B34-6031-4F23-A741-3843818B33A6}" type="presOf" srcId="{5CEA026A-4090-415E-9FB9-E24B01CFE53F}" destId="{5782B1A3-5EC6-4DD8-85E7-8DCAF0D1B7C4}" srcOrd="0" destOrd="0" presId="urn:microsoft.com/office/officeart/2005/8/layout/vList2"/>
    <dgm:cxn modelId="{B8B210F5-E445-4579-AE0D-6FA5E553C8E6}" type="presOf" srcId="{5A9398E6-F131-4034-912E-7AF3C598B075}" destId="{8C8E56BA-D31A-480F-9B0A-A8001D1B30C7}" srcOrd="0" destOrd="0" presId="urn:microsoft.com/office/officeart/2005/8/layout/vList2"/>
    <dgm:cxn modelId="{090A18C1-FFFD-4678-A9A2-5EFFCEFA4096}" srcId="{5CEA026A-4090-415E-9FB9-E24B01CFE53F}" destId="{5A9398E6-F131-4034-912E-7AF3C598B075}" srcOrd="0" destOrd="0" parTransId="{40BBFF43-E7A8-4537-BFDF-C148B50F7A81}" sibTransId="{D87DD4EA-D7A1-474D-B7D0-0065BFABD5B4}"/>
    <dgm:cxn modelId="{8827C73B-061C-401C-9DE4-0BCE91FA7D83}" type="presParOf" srcId="{5782B1A3-5EC6-4DD8-85E7-8DCAF0D1B7C4}" destId="{8C8E56BA-D31A-480F-9B0A-A8001D1B30C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1CE8F1-61FF-45D0-AAAC-FA93E72B8E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15774E5-797E-4C6D-906D-90575134005E}">
      <dgm:prSet/>
      <dgm:spPr/>
      <dgm:t>
        <a:bodyPr/>
        <a:lstStyle/>
        <a:p>
          <a:pPr rtl="0"/>
          <a:r>
            <a:rPr lang="en-US" b="1" dirty="0" smtClean="0"/>
            <a:t>  Introduction</a:t>
          </a:r>
          <a:endParaRPr lang="en-IN" dirty="0"/>
        </a:p>
      </dgm:t>
    </dgm:pt>
    <dgm:pt modelId="{6676013C-8817-4620-8934-D7FDE5FF16A6}" type="parTrans" cxnId="{B310ADEE-6F5C-4B08-A9B1-800EB7B38BFE}">
      <dgm:prSet/>
      <dgm:spPr/>
      <dgm:t>
        <a:bodyPr/>
        <a:lstStyle/>
        <a:p>
          <a:endParaRPr lang="en-IN"/>
        </a:p>
      </dgm:t>
    </dgm:pt>
    <dgm:pt modelId="{9460FD75-F2A5-41D6-AF6E-DF3E720A6C67}" type="sibTrans" cxnId="{B310ADEE-6F5C-4B08-A9B1-800EB7B38BFE}">
      <dgm:prSet/>
      <dgm:spPr/>
      <dgm:t>
        <a:bodyPr/>
        <a:lstStyle/>
        <a:p>
          <a:endParaRPr lang="en-IN"/>
        </a:p>
      </dgm:t>
    </dgm:pt>
    <dgm:pt modelId="{3ABDD497-B852-47BC-985D-8453F97FB194}" type="pres">
      <dgm:prSet presAssocID="{991CE8F1-61FF-45D0-AAAC-FA93E72B8E23}" presName="linear" presStyleCnt="0">
        <dgm:presLayoutVars>
          <dgm:animLvl val="lvl"/>
          <dgm:resizeHandles val="exact"/>
        </dgm:presLayoutVars>
      </dgm:prSet>
      <dgm:spPr/>
      <dgm:t>
        <a:bodyPr/>
        <a:lstStyle/>
        <a:p>
          <a:endParaRPr lang="en-IN"/>
        </a:p>
      </dgm:t>
    </dgm:pt>
    <dgm:pt modelId="{580461A5-5D4D-4088-B0B6-88C7C86ECA6C}" type="pres">
      <dgm:prSet presAssocID="{915774E5-797E-4C6D-906D-90575134005E}" presName="parentText" presStyleLbl="node1" presStyleIdx="0" presStyleCnt="1">
        <dgm:presLayoutVars>
          <dgm:chMax val="0"/>
          <dgm:bulletEnabled val="1"/>
        </dgm:presLayoutVars>
      </dgm:prSet>
      <dgm:spPr/>
      <dgm:t>
        <a:bodyPr/>
        <a:lstStyle/>
        <a:p>
          <a:endParaRPr lang="en-IN"/>
        </a:p>
      </dgm:t>
    </dgm:pt>
  </dgm:ptLst>
  <dgm:cxnLst>
    <dgm:cxn modelId="{B310ADEE-6F5C-4B08-A9B1-800EB7B38BFE}" srcId="{991CE8F1-61FF-45D0-AAAC-FA93E72B8E23}" destId="{915774E5-797E-4C6D-906D-90575134005E}" srcOrd="0" destOrd="0" parTransId="{6676013C-8817-4620-8934-D7FDE5FF16A6}" sibTransId="{9460FD75-F2A5-41D6-AF6E-DF3E720A6C67}"/>
    <dgm:cxn modelId="{C23D68F9-8B3F-4BAD-963C-56738F3EAA44}" type="presOf" srcId="{915774E5-797E-4C6D-906D-90575134005E}" destId="{580461A5-5D4D-4088-B0B6-88C7C86ECA6C}" srcOrd="0" destOrd="0" presId="urn:microsoft.com/office/officeart/2005/8/layout/vList2"/>
    <dgm:cxn modelId="{105D8719-FC35-4732-86B2-44EA869B90E4}" type="presOf" srcId="{991CE8F1-61FF-45D0-AAAC-FA93E72B8E23}" destId="{3ABDD497-B852-47BC-985D-8453F97FB194}" srcOrd="0" destOrd="0" presId="urn:microsoft.com/office/officeart/2005/8/layout/vList2"/>
    <dgm:cxn modelId="{54A8C067-DC67-4155-9D2C-368B010D3755}" type="presParOf" srcId="{3ABDD497-B852-47BC-985D-8453F97FB194}" destId="{580461A5-5D4D-4088-B0B6-88C7C86ECA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A29D76-1092-4485-8A82-51ACE78B30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AFB3333-CEC6-459E-8E73-E793E9369888}">
      <dgm:prSet custT="1"/>
      <dgm:spPr/>
      <dgm:t>
        <a:bodyPr/>
        <a:lstStyle/>
        <a:p>
          <a:pPr rtl="0"/>
          <a:r>
            <a:rPr lang="en-US" sz="4700" b="1" dirty="0" smtClean="0"/>
            <a:t>         </a:t>
          </a:r>
          <a:r>
            <a:rPr lang="en-US" sz="3200" b="1" dirty="0" smtClean="0"/>
            <a:t>BLOCK DIAGRAM</a:t>
          </a:r>
          <a:endParaRPr lang="en-IN" sz="3200" dirty="0"/>
        </a:p>
      </dgm:t>
    </dgm:pt>
    <dgm:pt modelId="{90221BAF-B89E-4780-ADBC-576D0FAAC9E8}" type="parTrans" cxnId="{AA1F6198-A47D-4DEB-BACC-0D60AD706017}">
      <dgm:prSet/>
      <dgm:spPr/>
      <dgm:t>
        <a:bodyPr/>
        <a:lstStyle/>
        <a:p>
          <a:endParaRPr lang="en-IN"/>
        </a:p>
      </dgm:t>
    </dgm:pt>
    <dgm:pt modelId="{57A46E02-3B84-4BA8-BA47-D643952A5806}" type="sibTrans" cxnId="{AA1F6198-A47D-4DEB-BACC-0D60AD706017}">
      <dgm:prSet/>
      <dgm:spPr/>
      <dgm:t>
        <a:bodyPr/>
        <a:lstStyle/>
        <a:p>
          <a:endParaRPr lang="en-IN"/>
        </a:p>
      </dgm:t>
    </dgm:pt>
    <dgm:pt modelId="{B594CE34-99FE-4208-9B0A-94A8178A2A44}" type="pres">
      <dgm:prSet presAssocID="{F2A29D76-1092-4485-8A82-51ACE78B30C1}" presName="linear" presStyleCnt="0">
        <dgm:presLayoutVars>
          <dgm:animLvl val="lvl"/>
          <dgm:resizeHandles val="exact"/>
        </dgm:presLayoutVars>
      </dgm:prSet>
      <dgm:spPr/>
      <dgm:t>
        <a:bodyPr/>
        <a:lstStyle/>
        <a:p>
          <a:endParaRPr lang="en-IN"/>
        </a:p>
      </dgm:t>
    </dgm:pt>
    <dgm:pt modelId="{3EFCEABE-637C-4A8A-99E2-DE160BBDBA7C}" type="pres">
      <dgm:prSet presAssocID="{6AFB3333-CEC6-459E-8E73-E793E9369888}" presName="parentText" presStyleLbl="node1" presStyleIdx="0" presStyleCnt="1" custScaleX="85749">
        <dgm:presLayoutVars>
          <dgm:chMax val="0"/>
          <dgm:bulletEnabled val="1"/>
        </dgm:presLayoutVars>
      </dgm:prSet>
      <dgm:spPr/>
      <dgm:t>
        <a:bodyPr/>
        <a:lstStyle/>
        <a:p>
          <a:endParaRPr lang="en-IN"/>
        </a:p>
      </dgm:t>
    </dgm:pt>
  </dgm:ptLst>
  <dgm:cxnLst>
    <dgm:cxn modelId="{B1B77E18-C301-4785-A860-94E7EB1C2680}" type="presOf" srcId="{F2A29D76-1092-4485-8A82-51ACE78B30C1}" destId="{B594CE34-99FE-4208-9B0A-94A8178A2A44}" srcOrd="0" destOrd="0" presId="urn:microsoft.com/office/officeart/2005/8/layout/vList2"/>
    <dgm:cxn modelId="{AA1F6198-A47D-4DEB-BACC-0D60AD706017}" srcId="{F2A29D76-1092-4485-8A82-51ACE78B30C1}" destId="{6AFB3333-CEC6-459E-8E73-E793E9369888}" srcOrd="0" destOrd="0" parTransId="{90221BAF-B89E-4780-ADBC-576D0FAAC9E8}" sibTransId="{57A46E02-3B84-4BA8-BA47-D643952A5806}"/>
    <dgm:cxn modelId="{B3296705-3E9E-4EF2-A4FC-C6F9ADAC6367}" type="presOf" srcId="{6AFB3333-CEC6-459E-8E73-E793E9369888}" destId="{3EFCEABE-637C-4A8A-99E2-DE160BBDBA7C}" srcOrd="0" destOrd="0" presId="urn:microsoft.com/office/officeart/2005/8/layout/vList2"/>
    <dgm:cxn modelId="{FCE1031E-CF70-4575-92E8-92BBF4B6E33C}" type="presParOf" srcId="{B594CE34-99FE-4208-9B0A-94A8178A2A44}" destId="{3EFCEABE-637C-4A8A-99E2-DE160BBDBA7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D52760-F6A8-4DBF-9100-26080A5550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7A819C6-4E3F-4245-BA1D-9F55976815A2}">
      <dgm:prSet/>
      <dgm:spPr/>
      <dgm:t>
        <a:bodyPr/>
        <a:lstStyle/>
        <a:p>
          <a:pPr rtl="0"/>
          <a:r>
            <a:rPr lang="en-IN" dirty="0" smtClean="0"/>
            <a:t>          LITERATURE REVIEW</a:t>
          </a:r>
          <a:endParaRPr lang="en-IN" dirty="0"/>
        </a:p>
      </dgm:t>
    </dgm:pt>
    <dgm:pt modelId="{C5FDA60B-0755-48D7-B474-4727DBA5C97A}" type="parTrans" cxnId="{10FD0BBF-EC1F-4E65-860C-31CFC94C6D2B}">
      <dgm:prSet/>
      <dgm:spPr/>
      <dgm:t>
        <a:bodyPr/>
        <a:lstStyle/>
        <a:p>
          <a:endParaRPr lang="en-IN"/>
        </a:p>
      </dgm:t>
    </dgm:pt>
    <dgm:pt modelId="{D031F424-A3D7-483F-A3EA-3380F251B554}" type="sibTrans" cxnId="{10FD0BBF-EC1F-4E65-860C-31CFC94C6D2B}">
      <dgm:prSet/>
      <dgm:spPr/>
      <dgm:t>
        <a:bodyPr/>
        <a:lstStyle/>
        <a:p>
          <a:endParaRPr lang="en-IN"/>
        </a:p>
      </dgm:t>
    </dgm:pt>
    <dgm:pt modelId="{0221C95F-D364-42E2-9614-4AE5246C0AA7}" type="pres">
      <dgm:prSet presAssocID="{8CD52760-F6A8-4DBF-9100-26080A5550AD}" presName="linear" presStyleCnt="0">
        <dgm:presLayoutVars>
          <dgm:animLvl val="lvl"/>
          <dgm:resizeHandles val="exact"/>
        </dgm:presLayoutVars>
      </dgm:prSet>
      <dgm:spPr/>
      <dgm:t>
        <a:bodyPr/>
        <a:lstStyle/>
        <a:p>
          <a:endParaRPr lang="en-IN"/>
        </a:p>
      </dgm:t>
    </dgm:pt>
    <dgm:pt modelId="{F2516771-AA61-4CBE-A964-7AE1E0CA28F6}" type="pres">
      <dgm:prSet presAssocID="{57A819C6-4E3F-4245-BA1D-9F55976815A2}" presName="parentText" presStyleLbl="node1" presStyleIdx="0" presStyleCnt="1">
        <dgm:presLayoutVars>
          <dgm:chMax val="0"/>
          <dgm:bulletEnabled val="1"/>
        </dgm:presLayoutVars>
      </dgm:prSet>
      <dgm:spPr/>
      <dgm:t>
        <a:bodyPr/>
        <a:lstStyle/>
        <a:p>
          <a:endParaRPr lang="en-IN"/>
        </a:p>
      </dgm:t>
    </dgm:pt>
  </dgm:ptLst>
  <dgm:cxnLst>
    <dgm:cxn modelId="{10FD0BBF-EC1F-4E65-860C-31CFC94C6D2B}" srcId="{8CD52760-F6A8-4DBF-9100-26080A5550AD}" destId="{57A819C6-4E3F-4245-BA1D-9F55976815A2}" srcOrd="0" destOrd="0" parTransId="{C5FDA60B-0755-48D7-B474-4727DBA5C97A}" sibTransId="{D031F424-A3D7-483F-A3EA-3380F251B554}"/>
    <dgm:cxn modelId="{540C4E57-8988-4828-A25B-FE1D22F3C319}" type="presOf" srcId="{8CD52760-F6A8-4DBF-9100-26080A5550AD}" destId="{0221C95F-D364-42E2-9614-4AE5246C0AA7}" srcOrd="0" destOrd="0" presId="urn:microsoft.com/office/officeart/2005/8/layout/vList2"/>
    <dgm:cxn modelId="{7EB6DCCB-2DEC-427A-9CE8-8FD43EC94576}" type="presOf" srcId="{57A819C6-4E3F-4245-BA1D-9F55976815A2}" destId="{F2516771-AA61-4CBE-A964-7AE1E0CA28F6}" srcOrd="0" destOrd="0" presId="urn:microsoft.com/office/officeart/2005/8/layout/vList2"/>
    <dgm:cxn modelId="{FCF2AC9B-0DA0-405F-8CA3-BCA9EA5AB679}" type="presParOf" srcId="{0221C95F-D364-42E2-9614-4AE5246C0AA7}" destId="{F2516771-AA61-4CBE-A964-7AE1E0CA28F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109A3B-EBCB-4DAC-AE6C-499E41FE95C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D2A311E-251D-49CA-8129-8E85A8095237}">
      <dgm:prSet custT="1"/>
      <dgm:spPr/>
      <dgm:t>
        <a:bodyPr/>
        <a:lstStyle/>
        <a:p>
          <a:pPr rtl="0"/>
          <a:r>
            <a:rPr lang="en-US" sz="3200" b="1" dirty="0" smtClean="0"/>
            <a:t>         CIRCUIT DAIGRAM</a:t>
          </a:r>
          <a:endParaRPr lang="en-IN" sz="3200" dirty="0"/>
        </a:p>
      </dgm:t>
    </dgm:pt>
    <dgm:pt modelId="{8A6B05BF-3373-462C-92FD-EA656B69E1E8}" type="parTrans" cxnId="{5F6F040E-EEA9-48A5-94CE-8C5DBE469BD0}">
      <dgm:prSet/>
      <dgm:spPr/>
      <dgm:t>
        <a:bodyPr/>
        <a:lstStyle/>
        <a:p>
          <a:endParaRPr lang="en-IN"/>
        </a:p>
      </dgm:t>
    </dgm:pt>
    <dgm:pt modelId="{B7F8CEDC-E30C-4D44-8BEB-0FA30270C122}" type="sibTrans" cxnId="{5F6F040E-EEA9-48A5-94CE-8C5DBE469BD0}">
      <dgm:prSet/>
      <dgm:spPr/>
      <dgm:t>
        <a:bodyPr/>
        <a:lstStyle/>
        <a:p>
          <a:endParaRPr lang="en-IN"/>
        </a:p>
      </dgm:t>
    </dgm:pt>
    <dgm:pt modelId="{F794DA51-1E87-4A05-9BEC-ADB3E9645DA4}" type="pres">
      <dgm:prSet presAssocID="{91109A3B-EBCB-4DAC-AE6C-499E41FE95C5}" presName="linear" presStyleCnt="0">
        <dgm:presLayoutVars>
          <dgm:animLvl val="lvl"/>
          <dgm:resizeHandles val="exact"/>
        </dgm:presLayoutVars>
      </dgm:prSet>
      <dgm:spPr/>
      <dgm:t>
        <a:bodyPr/>
        <a:lstStyle/>
        <a:p>
          <a:endParaRPr lang="en-IN"/>
        </a:p>
      </dgm:t>
    </dgm:pt>
    <dgm:pt modelId="{86A0603F-ABF2-483D-A25D-99C22381059D}" type="pres">
      <dgm:prSet presAssocID="{DD2A311E-251D-49CA-8129-8E85A8095237}" presName="parentText" presStyleLbl="node1" presStyleIdx="0" presStyleCnt="1" custScaleY="74020">
        <dgm:presLayoutVars>
          <dgm:chMax val="0"/>
          <dgm:bulletEnabled val="1"/>
        </dgm:presLayoutVars>
      </dgm:prSet>
      <dgm:spPr/>
      <dgm:t>
        <a:bodyPr/>
        <a:lstStyle/>
        <a:p>
          <a:endParaRPr lang="en-IN"/>
        </a:p>
      </dgm:t>
    </dgm:pt>
  </dgm:ptLst>
  <dgm:cxnLst>
    <dgm:cxn modelId="{1C6C8953-38DD-451F-B6F6-978C06D4FE26}" type="presOf" srcId="{91109A3B-EBCB-4DAC-AE6C-499E41FE95C5}" destId="{F794DA51-1E87-4A05-9BEC-ADB3E9645DA4}" srcOrd="0" destOrd="0" presId="urn:microsoft.com/office/officeart/2005/8/layout/vList2"/>
    <dgm:cxn modelId="{5F6F040E-EEA9-48A5-94CE-8C5DBE469BD0}" srcId="{91109A3B-EBCB-4DAC-AE6C-499E41FE95C5}" destId="{DD2A311E-251D-49CA-8129-8E85A8095237}" srcOrd="0" destOrd="0" parTransId="{8A6B05BF-3373-462C-92FD-EA656B69E1E8}" sibTransId="{B7F8CEDC-E30C-4D44-8BEB-0FA30270C122}"/>
    <dgm:cxn modelId="{B4A8229E-219B-4AEB-A0D7-A1AAF5053853}" type="presOf" srcId="{DD2A311E-251D-49CA-8129-8E85A8095237}" destId="{86A0603F-ABF2-483D-A25D-99C22381059D}" srcOrd="0" destOrd="0" presId="urn:microsoft.com/office/officeart/2005/8/layout/vList2"/>
    <dgm:cxn modelId="{F88DE310-6F28-4804-88A5-9158E46C836E}" type="presParOf" srcId="{F794DA51-1E87-4A05-9BEC-ADB3E9645DA4}" destId="{86A0603F-ABF2-483D-A25D-99C22381059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7BFA02-BA48-47A0-AAF8-5B3D6C238C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0EAF472-44B3-48EE-B223-B067F2C23172}">
      <dgm:prSet custT="1"/>
      <dgm:spPr/>
      <dgm:t>
        <a:bodyPr/>
        <a:lstStyle/>
        <a:p>
          <a:pPr rtl="0"/>
          <a:r>
            <a:rPr lang="en-US" sz="3200" dirty="0" smtClean="0"/>
            <a:t>WORKING PRINICIPLE</a:t>
          </a:r>
          <a:endParaRPr lang="en-IN" sz="3200" dirty="0"/>
        </a:p>
      </dgm:t>
    </dgm:pt>
    <dgm:pt modelId="{3BDD2BEE-83DD-4A52-A172-5C85FDAF6C2C}" type="parTrans" cxnId="{B8376CF2-BC05-4BDF-98AC-CE405A9D7270}">
      <dgm:prSet/>
      <dgm:spPr/>
      <dgm:t>
        <a:bodyPr/>
        <a:lstStyle/>
        <a:p>
          <a:endParaRPr lang="en-IN"/>
        </a:p>
      </dgm:t>
    </dgm:pt>
    <dgm:pt modelId="{681AAF01-D254-4699-8F5E-66D01109B0F5}" type="sibTrans" cxnId="{B8376CF2-BC05-4BDF-98AC-CE405A9D7270}">
      <dgm:prSet/>
      <dgm:spPr/>
      <dgm:t>
        <a:bodyPr/>
        <a:lstStyle/>
        <a:p>
          <a:endParaRPr lang="en-IN"/>
        </a:p>
      </dgm:t>
    </dgm:pt>
    <dgm:pt modelId="{3E703874-6BA3-43E6-9D97-2B1494F14F3F}" type="pres">
      <dgm:prSet presAssocID="{607BFA02-BA48-47A0-AAF8-5B3D6C238CEA}" presName="linear" presStyleCnt="0">
        <dgm:presLayoutVars>
          <dgm:animLvl val="lvl"/>
          <dgm:resizeHandles val="exact"/>
        </dgm:presLayoutVars>
      </dgm:prSet>
      <dgm:spPr/>
      <dgm:t>
        <a:bodyPr/>
        <a:lstStyle/>
        <a:p>
          <a:endParaRPr lang="en-IN"/>
        </a:p>
      </dgm:t>
    </dgm:pt>
    <dgm:pt modelId="{92119EC6-63D3-46E0-ABF3-4FBE3CB8CFE6}" type="pres">
      <dgm:prSet presAssocID="{F0EAF472-44B3-48EE-B223-B067F2C23172}" presName="parentText" presStyleLbl="node1" presStyleIdx="0" presStyleCnt="1" custScaleX="55999">
        <dgm:presLayoutVars>
          <dgm:chMax val="0"/>
          <dgm:bulletEnabled val="1"/>
        </dgm:presLayoutVars>
      </dgm:prSet>
      <dgm:spPr/>
      <dgm:t>
        <a:bodyPr/>
        <a:lstStyle/>
        <a:p>
          <a:endParaRPr lang="en-IN"/>
        </a:p>
      </dgm:t>
    </dgm:pt>
  </dgm:ptLst>
  <dgm:cxnLst>
    <dgm:cxn modelId="{D5EF9222-4774-4B30-A03D-1BF252ED5C8D}" type="presOf" srcId="{F0EAF472-44B3-48EE-B223-B067F2C23172}" destId="{92119EC6-63D3-46E0-ABF3-4FBE3CB8CFE6}" srcOrd="0" destOrd="0" presId="urn:microsoft.com/office/officeart/2005/8/layout/vList2"/>
    <dgm:cxn modelId="{B8376CF2-BC05-4BDF-98AC-CE405A9D7270}" srcId="{607BFA02-BA48-47A0-AAF8-5B3D6C238CEA}" destId="{F0EAF472-44B3-48EE-B223-B067F2C23172}" srcOrd="0" destOrd="0" parTransId="{3BDD2BEE-83DD-4A52-A172-5C85FDAF6C2C}" sibTransId="{681AAF01-D254-4699-8F5E-66D01109B0F5}"/>
    <dgm:cxn modelId="{6418F671-7CFE-48C8-A490-3D4FE0281FEF}" type="presOf" srcId="{607BFA02-BA48-47A0-AAF8-5B3D6C238CEA}" destId="{3E703874-6BA3-43E6-9D97-2B1494F14F3F}" srcOrd="0" destOrd="0" presId="urn:microsoft.com/office/officeart/2005/8/layout/vList2"/>
    <dgm:cxn modelId="{0AA1C0E7-68A3-4F3B-8CC6-AE3936879CAC}" type="presParOf" srcId="{3E703874-6BA3-43E6-9D97-2B1494F14F3F}" destId="{92119EC6-63D3-46E0-ABF3-4FBE3CB8CF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6DB63A4-066E-4196-9D1D-4E4C555B1C7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1391574E-DD01-4A01-96D0-D449895344FB}">
      <dgm:prSet/>
      <dgm:spPr/>
      <dgm:t>
        <a:bodyPr/>
        <a:lstStyle/>
        <a:p>
          <a:pPr rtl="0"/>
          <a:r>
            <a:rPr lang="en-US" dirty="0" smtClean="0"/>
            <a:t>COMPARISITION</a:t>
          </a:r>
          <a:br>
            <a:rPr lang="en-US" dirty="0" smtClean="0"/>
          </a:br>
          <a:r>
            <a:rPr lang="en-US" dirty="0" smtClean="0"/>
            <a:t> B/W</a:t>
          </a:r>
          <a:endParaRPr lang="en-IN" dirty="0"/>
        </a:p>
      </dgm:t>
    </dgm:pt>
    <dgm:pt modelId="{E262D197-B7FD-4EEE-9FD5-BCA14CF913F8}" type="parTrans" cxnId="{6AB15955-E09D-4867-897F-3932C1336A8C}">
      <dgm:prSet/>
      <dgm:spPr/>
      <dgm:t>
        <a:bodyPr/>
        <a:lstStyle/>
        <a:p>
          <a:endParaRPr lang="en-IN"/>
        </a:p>
      </dgm:t>
    </dgm:pt>
    <dgm:pt modelId="{E77FBE50-9A82-4C39-83AB-151499C4BB8C}" type="sibTrans" cxnId="{6AB15955-E09D-4867-897F-3932C1336A8C}">
      <dgm:prSet/>
      <dgm:spPr/>
      <dgm:t>
        <a:bodyPr/>
        <a:lstStyle/>
        <a:p>
          <a:endParaRPr lang="en-IN"/>
        </a:p>
      </dgm:t>
    </dgm:pt>
    <dgm:pt modelId="{9F74EBDD-A97E-4307-808D-6759C0EF1AF2}" type="pres">
      <dgm:prSet presAssocID="{26DB63A4-066E-4196-9D1D-4E4C555B1C76}" presName="Name0" presStyleCnt="0">
        <dgm:presLayoutVars>
          <dgm:dir/>
          <dgm:animLvl val="lvl"/>
          <dgm:resizeHandles val="exact"/>
        </dgm:presLayoutVars>
      </dgm:prSet>
      <dgm:spPr/>
      <dgm:t>
        <a:bodyPr/>
        <a:lstStyle/>
        <a:p>
          <a:endParaRPr lang="en-IN"/>
        </a:p>
      </dgm:t>
    </dgm:pt>
    <dgm:pt modelId="{DEF46A80-EE5E-49A9-B6BD-62D2101A2551}" type="pres">
      <dgm:prSet presAssocID="{1391574E-DD01-4A01-96D0-D449895344FB}" presName="linNode" presStyleCnt="0"/>
      <dgm:spPr/>
    </dgm:pt>
    <dgm:pt modelId="{8CE557B2-928F-456A-BB41-701C87B8F162}" type="pres">
      <dgm:prSet presAssocID="{1391574E-DD01-4A01-96D0-D449895344FB}" presName="parentText" presStyleLbl="node1" presStyleIdx="0" presStyleCnt="1">
        <dgm:presLayoutVars>
          <dgm:chMax val="1"/>
          <dgm:bulletEnabled val="1"/>
        </dgm:presLayoutVars>
      </dgm:prSet>
      <dgm:spPr/>
      <dgm:t>
        <a:bodyPr/>
        <a:lstStyle/>
        <a:p>
          <a:endParaRPr lang="en-IN"/>
        </a:p>
      </dgm:t>
    </dgm:pt>
  </dgm:ptLst>
  <dgm:cxnLst>
    <dgm:cxn modelId="{0A20FD61-623B-46F1-BE71-8FE4D130FD9A}" type="presOf" srcId="{1391574E-DD01-4A01-96D0-D449895344FB}" destId="{8CE557B2-928F-456A-BB41-701C87B8F162}" srcOrd="0" destOrd="0" presId="urn:microsoft.com/office/officeart/2005/8/layout/vList5"/>
    <dgm:cxn modelId="{6AB15955-E09D-4867-897F-3932C1336A8C}" srcId="{26DB63A4-066E-4196-9D1D-4E4C555B1C76}" destId="{1391574E-DD01-4A01-96D0-D449895344FB}" srcOrd="0" destOrd="0" parTransId="{E262D197-B7FD-4EEE-9FD5-BCA14CF913F8}" sibTransId="{E77FBE50-9A82-4C39-83AB-151499C4BB8C}"/>
    <dgm:cxn modelId="{E89B9334-7AA3-4BC7-88EA-7E1E850E906C}" type="presOf" srcId="{26DB63A4-066E-4196-9D1D-4E4C555B1C76}" destId="{9F74EBDD-A97E-4307-808D-6759C0EF1AF2}" srcOrd="0" destOrd="0" presId="urn:microsoft.com/office/officeart/2005/8/layout/vList5"/>
    <dgm:cxn modelId="{7772D1BF-B988-404B-9567-1A42BA69E0C6}" type="presParOf" srcId="{9F74EBDD-A97E-4307-808D-6759C0EF1AF2}" destId="{DEF46A80-EE5E-49A9-B6BD-62D2101A2551}" srcOrd="0" destOrd="0" presId="urn:microsoft.com/office/officeart/2005/8/layout/vList5"/>
    <dgm:cxn modelId="{F93E3C2B-56C3-4023-BC4B-45143B06ACA1}" type="presParOf" srcId="{DEF46A80-EE5E-49A9-B6BD-62D2101A2551}" destId="{8CE557B2-928F-456A-BB41-701C87B8F16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B88437-3C38-4076-8EA0-A5470E680A7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7B36912-44B7-4F02-A8AD-85E6F8E63B59}">
      <dgm:prSet/>
      <dgm:spPr/>
      <dgm:t>
        <a:bodyPr/>
        <a:lstStyle/>
        <a:p>
          <a:pPr rtl="0"/>
          <a:r>
            <a:rPr lang="en-US" dirty="0" smtClean="0"/>
            <a:t>ADVANTAGES AND APPLICATIONS</a:t>
          </a:r>
          <a:endParaRPr lang="en-IN" dirty="0"/>
        </a:p>
      </dgm:t>
    </dgm:pt>
    <dgm:pt modelId="{B5181F04-6130-4868-A3F3-49AB1242C8D1}" type="parTrans" cxnId="{4299D549-0417-4BDD-9711-295A37670937}">
      <dgm:prSet/>
      <dgm:spPr/>
      <dgm:t>
        <a:bodyPr/>
        <a:lstStyle/>
        <a:p>
          <a:endParaRPr lang="en-IN"/>
        </a:p>
      </dgm:t>
    </dgm:pt>
    <dgm:pt modelId="{DAEA30D9-1C64-4D8B-A020-0D75F51551E7}" type="sibTrans" cxnId="{4299D549-0417-4BDD-9711-295A37670937}">
      <dgm:prSet/>
      <dgm:spPr/>
      <dgm:t>
        <a:bodyPr/>
        <a:lstStyle/>
        <a:p>
          <a:endParaRPr lang="en-IN"/>
        </a:p>
      </dgm:t>
    </dgm:pt>
    <dgm:pt modelId="{BB9B29C5-4EE0-465E-ADFA-A2F8FBE0FCC4}" type="pres">
      <dgm:prSet presAssocID="{06B88437-3C38-4076-8EA0-A5470E680A75}" presName="linear" presStyleCnt="0">
        <dgm:presLayoutVars>
          <dgm:animLvl val="lvl"/>
          <dgm:resizeHandles val="exact"/>
        </dgm:presLayoutVars>
      </dgm:prSet>
      <dgm:spPr/>
      <dgm:t>
        <a:bodyPr/>
        <a:lstStyle/>
        <a:p>
          <a:endParaRPr lang="en-IN"/>
        </a:p>
      </dgm:t>
    </dgm:pt>
    <dgm:pt modelId="{C17F0EE1-C82E-48ED-A903-798A6C26D51C}" type="pres">
      <dgm:prSet presAssocID="{C7B36912-44B7-4F02-A8AD-85E6F8E63B59}" presName="parentText" presStyleLbl="node1" presStyleIdx="0" presStyleCnt="1">
        <dgm:presLayoutVars>
          <dgm:chMax val="0"/>
          <dgm:bulletEnabled val="1"/>
        </dgm:presLayoutVars>
      </dgm:prSet>
      <dgm:spPr/>
      <dgm:t>
        <a:bodyPr/>
        <a:lstStyle/>
        <a:p>
          <a:endParaRPr lang="en-IN"/>
        </a:p>
      </dgm:t>
    </dgm:pt>
  </dgm:ptLst>
  <dgm:cxnLst>
    <dgm:cxn modelId="{4299D549-0417-4BDD-9711-295A37670937}" srcId="{06B88437-3C38-4076-8EA0-A5470E680A75}" destId="{C7B36912-44B7-4F02-A8AD-85E6F8E63B59}" srcOrd="0" destOrd="0" parTransId="{B5181F04-6130-4868-A3F3-49AB1242C8D1}" sibTransId="{DAEA30D9-1C64-4D8B-A020-0D75F51551E7}"/>
    <dgm:cxn modelId="{D9F0AC11-C8AC-4F42-BE0B-C38758C835EF}" type="presOf" srcId="{06B88437-3C38-4076-8EA0-A5470E680A75}" destId="{BB9B29C5-4EE0-465E-ADFA-A2F8FBE0FCC4}" srcOrd="0" destOrd="0" presId="urn:microsoft.com/office/officeart/2005/8/layout/vList2"/>
    <dgm:cxn modelId="{3C9BD8BA-3A67-4C0D-A927-A3C06C4D2801}" type="presOf" srcId="{C7B36912-44B7-4F02-A8AD-85E6F8E63B59}" destId="{C17F0EE1-C82E-48ED-A903-798A6C26D51C}" srcOrd="0" destOrd="0" presId="urn:microsoft.com/office/officeart/2005/8/layout/vList2"/>
    <dgm:cxn modelId="{BD1BDA23-0F5C-45D2-8418-51955BEDDCFD}" type="presParOf" srcId="{BB9B29C5-4EE0-465E-ADFA-A2F8FBE0FCC4}" destId="{C17F0EE1-C82E-48ED-A903-798A6C26D51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875FD-FE24-4D82-A51A-05A2F7FB2A6A}">
      <dsp:nvSpPr>
        <dsp:cNvPr id="0" name=""/>
        <dsp:cNvSpPr/>
      </dsp:nvSpPr>
      <dsp:spPr>
        <a:xfrm>
          <a:off x="0" y="7852"/>
          <a:ext cx="3456384"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  Abstract</a:t>
          </a:r>
          <a:endParaRPr lang="en-IN" sz="4700" kern="1200" dirty="0"/>
        </a:p>
      </dsp:txBody>
      <dsp:txXfrm>
        <a:off x="55030" y="62882"/>
        <a:ext cx="3346324" cy="10172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E4246-A820-4253-BDE7-2CB3DED20E47}">
      <dsp:nvSpPr>
        <dsp:cNvPr id="0" name=""/>
        <dsp:cNvSpPr/>
      </dsp:nvSpPr>
      <dsp:spPr>
        <a:xfrm>
          <a:off x="2633471" y="0"/>
          <a:ext cx="2962656" cy="114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rtl="0">
            <a:lnSpc>
              <a:spcPct val="90000"/>
            </a:lnSpc>
            <a:spcBef>
              <a:spcPct val="0"/>
            </a:spcBef>
            <a:spcAft>
              <a:spcPct val="35000"/>
            </a:spcAft>
          </a:pPr>
          <a:r>
            <a:rPr lang="en-US" sz="3900" kern="1200" dirty="0" smtClean="0"/>
            <a:t>CONCLISION</a:t>
          </a:r>
          <a:endParaRPr lang="en-IN" sz="3900" kern="1200" dirty="0"/>
        </a:p>
      </dsp:txBody>
      <dsp:txXfrm>
        <a:off x="2689268" y="55797"/>
        <a:ext cx="2851062" cy="10314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6DA4F-4903-4B5C-A842-9593CDA4A4E5}">
      <dsp:nvSpPr>
        <dsp:cNvPr id="0" name=""/>
        <dsp:cNvSpPr/>
      </dsp:nvSpPr>
      <dsp:spPr>
        <a:xfrm>
          <a:off x="2633471" y="0"/>
          <a:ext cx="2962656" cy="114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rtl="0">
            <a:lnSpc>
              <a:spcPct val="90000"/>
            </a:lnSpc>
            <a:spcBef>
              <a:spcPct val="0"/>
            </a:spcBef>
            <a:spcAft>
              <a:spcPct val="35000"/>
            </a:spcAft>
          </a:pPr>
          <a:r>
            <a:rPr lang="en-US" sz="3900" kern="1200" dirty="0" smtClean="0"/>
            <a:t>REFERENCES</a:t>
          </a:r>
          <a:endParaRPr lang="en-IN" sz="3900" kern="1200" dirty="0"/>
        </a:p>
      </dsp:txBody>
      <dsp:txXfrm>
        <a:off x="2689268" y="55797"/>
        <a:ext cx="2851062" cy="1031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E56BA-D31A-480F-9B0A-A8001D1B30C7}">
      <dsp:nvSpPr>
        <dsp:cNvPr id="0" name=""/>
        <dsp:cNvSpPr/>
      </dsp:nvSpPr>
      <dsp:spPr>
        <a:xfrm>
          <a:off x="2602610" y="86"/>
          <a:ext cx="3024377" cy="11428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b="0" kern="1200" dirty="0" smtClean="0"/>
            <a:t>    Content</a:t>
          </a:r>
          <a:endParaRPr lang="en-IN" sz="4400" b="0" kern="1200" dirty="0"/>
        </a:p>
      </dsp:txBody>
      <dsp:txXfrm>
        <a:off x="2658398" y="55874"/>
        <a:ext cx="2912801" cy="1031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461A5-5D4D-4088-B0B6-88C7C86ECA6C}">
      <dsp:nvSpPr>
        <dsp:cNvPr id="0" name=""/>
        <dsp:cNvSpPr/>
      </dsp:nvSpPr>
      <dsp:spPr>
        <a:xfrm>
          <a:off x="0" y="7852"/>
          <a:ext cx="468052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  Introduction</a:t>
          </a:r>
          <a:endParaRPr lang="en-IN" sz="4700" kern="1200" dirty="0"/>
        </a:p>
      </dsp:txBody>
      <dsp:txXfrm>
        <a:off x="55030" y="62882"/>
        <a:ext cx="4570460" cy="1017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CEABE-637C-4A8A-99E2-DE160BBDBA7C}">
      <dsp:nvSpPr>
        <dsp:cNvPr id="0" name=""/>
        <dsp:cNvSpPr/>
      </dsp:nvSpPr>
      <dsp:spPr>
        <a:xfrm>
          <a:off x="1089232" y="331884"/>
          <a:ext cx="6051135" cy="4792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         </a:t>
          </a:r>
          <a:r>
            <a:rPr lang="en-US" sz="3200" b="1" kern="1200" dirty="0" smtClean="0"/>
            <a:t>BLOCK DIAGRAM</a:t>
          </a:r>
          <a:endParaRPr lang="en-IN" sz="3200" kern="1200" dirty="0"/>
        </a:p>
      </dsp:txBody>
      <dsp:txXfrm>
        <a:off x="1112626" y="355278"/>
        <a:ext cx="6004347" cy="4324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16771-AA61-4CBE-A964-7AE1E0CA28F6}">
      <dsp:nvSpPr>
        <dsp:cNvPr id="0" name=""/>
        <dsp:cNvSpPr/>
      </dsp:nvSpPr>
      <dsp:spPr>
        <a:xfrm>
          <a:off x="0" y="5262"/>
          <a:ext cx="5112568"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IN" sz="2900" kern="1200" dirty="0" smtClean="0"/>
            <a:t>          LITERATURE REVIEW</a:t>
          </a:r>
          <a:endParaRPr lang="en-IN" sz="2900" kern="1200" dirty="0"/>
        </a:p>
      </dsp:txBody>
      <dsp:txXfrm>
        <a:off x="33955" y="39217"/>
        <a:ext cx="5044658" cy="6276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0603F-ABF2-483D-A25D-99C22381059D}">
      <dsp:nvSpPr>
        <dsp:cNvPr id="0" name=""/>
        <dsp:cNvSpPr/>
      </dsp:nvSpPr>
      <dsp:spPr>
        <a:xfrm>
          <a:off x="0" y="121162"/>
          <a:ext cx="5482952" cy="9006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t>         CIRCUIT DAIGRAM</a:t>
          </a:r>
          <a:endParaRPr lang="en-IN" sz="3200" kern="1200" dirty="0"/>
        </a:p>
      </dsp:txBody>
      <dsp:txXfrm>
        <a:off x="43967" y="165129"/>
        <a:ext cx="5395018" cy="8127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19EC6-63D3-46E0-ABF3-4FBE3CB8CFE6}">
      <dsp:nvSpPr>
        <dsp:cNvPr id="0" name=""/>
        <dsp:cNvSpPr/>
      </dsp:nvSpPr>
      <dsp:spPr>
        <a:xfrm>
          <a:off x="1810553" y="69"/>
          <a:ext cx="4608493" cy="1142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WORKING PRINICIPLE</a:t>
          </a:r>
          <a:endParaRPr lang="en-IN" sz="3200" kern="1200" dirty="0"/>
        </a:p>
      </dsp:txBody>
      <dsp:txXfrm>
        <a:off x="1866343" y="55859"/>
        <a:ext cx="4496913" cy="10312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557B2-928F-456A-BB41-701C87B8F162}">
      <dsp:nvSpPr>
        <dsp:cNvPr id="0" name=""/>
        <dsp:cNvSpPr/>
      </dsp:nvSpPr>
      <dsp:spPr>
        <a:xfrm>
          <a:off x="2633471" y="0"/>
          <a:ext cx="2962656" cy="114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US" sz="3100" kern="1200" dirty="0" smtClean="0"/>
            <a:t>COMPARISITION</a:t>
          </a:r>
          <a:br>
            <a:rPr lang="en-US" sz="3100" kern="1200" dirty="0" smtClean="0"/>
          </a:br>
          <a:r>
            <a:rPr lang="en-US" sz="3100" kern="1200" dirty="0" smtClean="0"/>
            <a:t> B/W</a:t>
          </a:r>
          <a:endParaRPr lang="en-IN" sz="3100" kern="1200" dirty="0"/>
        </a:p>
      </dsp:txBody>
      <dsp:txXfrm>
        <a:off x="2689268" y="55797"/>
        <a:ext cx="2851062" cy="10314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F0EE1-C82E-48ED-A903-798A6C26D51C}">
      <dsp:nvSpPr>
        <dsp:cNvPr id="0" name=""/>
        <dsp:cNvSpPr/>
      </dsp:nvSpPr>
      <dsp:spPr>
        <a:xfrm>
          <a:off x="0" y="43829"/>
          <a:ext cx="8229600" cy="10553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kern="1200" dirty="0" smtClean="0"/>
            <a:t>ADVANTAGES AND APPLICATIONS</a:t>
          </a:r>
          <a:endParaRPr lang="en-IN" sz="4400" kern="1200" dirty="0"/>
        </a:p>
      </dsp:txBody>
      <dsp:txXfrm>
        <a:off x="51517" y="95346"/>
        <a:ext cx="8126566" cy="9523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BBDF7F4-4F05-4C8E-A2F9-B7355547E1B6}" type="datetimeFigureOut">
              <a:rPr lang="en-IN" smtClean="0"/>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B2A3E-AF41-40DE-A0B6-61A1249B907E}" type="slidenum">
              <a:rPr lang="en-IN" smtClean="0"/>
              <a:t>‹#›</a:t>
            </a:fld>
            <a:endParaRPr lang="en-IN"/>
          </a:p>
        </p:txBody>
      </p:sp>
    </p:spTree>
    <p:extLst>
      <p:ext uri="{BB962C8B-B14F-4D97-AF65-F5344CB8AC3E}">
        <p14:creationId xmlns:p14="http://schemas.microsoft.com/office/powerpoint/2010/main" val="355173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BDF7F4-4F05-4C8E-A2F9-B7355547E1B6}" type="datetimeFigureOut">
              <a:rPr lang="en-IN" smtClean="0"/>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B2A3E-AF41-40DE-A0B6-61A1249B907E}" type="slidenum">
              <a:rPr lang="en-IN" smtClean="0"/>
              <a:t>‹#›</a:t>
            </a:fld>
            <a:endParaRPr lang="en-IN"/>
          </a:p>
        </p:txBody>
      </p:sp>
    </p:spTree>
    <p:extLst>
      <p:ext uri="{BB962C8B-B14F-4D97-AF65-F5344CB8AC3E}">
        <p14:creationId xmlns:p14="http://schemas.microsoft.com/office/powerpoint/2010/main" val="354456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BDF7F4-4F05-4C8E-A2F9-B7355547E1B6}" type="datetimeFigureOut">
              <a:rPr lang="en-IN" smtClean="0"/>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B2A3E-AF41-40DE-A0B6-61A1249B907E}" type="slidenum">
              <a:rPr lang="en-IN" smtClean="0"/>
              <a:t>‹#›</a:t>
            </a:fld>
            <a:endParaRPr lang="en-IN"/>
          </a:p>
        </p:txBody>
      </p:sp>
    </p:spTree>
    <p:extLst>
      <p:ext uri="{BB962C8B-B14F-4D97-AF65-F5344CB8AC3E}">
        <p14:creationId xmlns:p14="http://schemas.microsoft.com/office/powerpoint/2010/main" val="241791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BDF7F4-4F05-4C8E-A2F9-B7355547E1B6}" type="datetimeFigureOut">
              <a:rPr lang="en-IN" smtClean="0"/>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B2A3E-AF41-40DE-A0B6-61A1249B907E}" type="slidenum">
              <a:rPr lang="en-IN" smtClean="0"/>
              <a:t>‹#›</a:t>
            </a:fld>
            <a:endParaRPr lang="en-IN"/>
          </a:p>
        </p:txBody>
      </p:sp>
    </p:spTree>
    <p:extLst>
      <p:ext uri="{BB962C8B-B14F-4D97-AF65-F5344CB8AC3E}">
        <p14:creationId xmlns:p14="http://schemas.microsoft.com/office/powerpoint/2010/main" val="334177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BDF7F4-4F05-4C8E-A2F9-B7355547E1B6}" type="datetimeFigureOut">
              <a:rPr lang="en-IN" smtClean="0"/>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B2A3E-AF41-40DE-A0B6-61A1249B907E}" type="slidenum">
              <a:rPr lang="en-IN" smtClean="0"/>
              <a:t>‹#›</a:t>
            </a:fld>
            <a:endParaRPr lang="en-IN"/>
          </a:p>
        </p:txBody>
      </p:sp>
    </p:spTree>
    <p:extLst>
      <p:ext uri="{BB962C8B-B14F-4D97-AF65-F5344CB8AC3E}">
        <p14:creationId xmlns:p14="http://schemas.microsoft.com/office/powerpoint/2010/main" val="94952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BDF7F4-4F05-4C8E-A2F9-B7355547E1B6}" type="datetimeFigureOut">
              <a:rPr lang="en-IN" smtClean="0"/>
              <a:t>27-02-2020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B2A3E-AF41-40DE-A0B6-61A1249B907E}" type="slidenum">
              <a:rPr lang="en-IN" smtClean="0"/>
              <a:t>‹#›</a:t>
            </a:fld>
            <a:endParaRPr lang="en-IN"/>
          </a:p>
        </p:txBody>
      </p:sp>
    </p:spTree>
    <p:extLst>
      <p:ext uri="{BB962C8B-B14F-4D97-AF65-F5344CB8AC3E}">
        <p14:creationId xmlns:p14="http://schemas.microsoft.com/office/powerpoint/2010/main" val="1781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BDF7F4-4F05-4C8E-A2F9-B7355547E1B6}" type="datetimeFigureOut">
              <a:rPr lang="en-IN" smtClean="0"/>
              <a:t>27-02-2020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AB2A3E-AF41-40DE-A0B6-61A1249B907E}" type="slidenum">
              <a:rPr lang="en-IN" smtClean="0"/>
              <a:t>‹#›</a:t>
            </a:fld>
            <a:endParaRPr lang="en-IN"/>
          </a:p>
        </p:txBody>
      </p:sp>
    </p:spTree>
    <p:extLst>
      <p:ext uri="{BB962C8B-B14F-4D97-AF65-F5344CB8AC3E}">
        <p14:creationId xmlns:p14="http://schemas.microsoft.com/office/powerpoint/2010/main" val="127016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BDF7F4-4F05-4C8E-A2F9-B7355547E1B6}" type="datetimeFigureOut">
              <a:rPr lang="en-IN" smtClean="0"/>
              <a:t>27-02-2020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AB2A3E-AF41-40DE-A0B6-61A1249B907E}" type="slidenum">
              <a:rPr lang="en-IN" smtClean="0"/>
              <a:t>‹#›</a:t>
            </a:fld>
            <a:endParaRPr lang="en-IN"/>
          </a:p>
        </p:txBody>
      </p:sp>
    </p:spTree>
    <p:extLst>
      <p:ext uri="{BB962C8B-B14F-4D97-AF65-F5344CB8AC3E}">
        <p14:creationId xmlns:p14="http://schemas.microsoft.com/office/powerpoint/2010/main" val="167580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F7F4-4F05-4C8E-A2F9-B7355547E1B6}" type="datetimeFigureOut">
              <a:rPr lang="en-IN" smtClean="0"/>
              <a:t>27-02-2020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AB2A3E-AF41-40DE-A0B6-61A1249B907E}" type="slidenum">
              <a:rPr lang="en-IN" smtClean="0"/>
              <a:t>‹#›</a:t>
            </a:fld>
            <a:endParaRPr lang="en-IN"/>
          </a:p>
        </p:txBody>
      </p:sp>
    </p:spTree>
    <p:extLst>
      <p:ext uri="{BB962C8B-B14F-4D97-AF65-F5344CB8AC3E}">
        <p14:creationId xmlns:p14="http://schemas.microsoft.com/office/powerpoint/2010/main" val="113313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DF7F4-4F05-4C8E-A2F9-B7355547E1B6}" type="datetimeFigureOut">
              <a:rPr lang="en-IN" smtClean="0"/>
              <a:t>27-02-2020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B2A3E-AF41-40DE-A0B6-61A1249B907E}" type="slidenum">
              <a:rPr lang="en-IN" smtClean="0"/>
              <a:t>‹#›</a:t>
            </a:fld>
            <a:endParaRPr lang="en-IN"/>
          </a:p>
        </p:txBody>
      </p:sp>
    </p:spTree>
    <p:extLst>
      <p:ext uri="{BB962C8B-B14F-4D97-AF65-F5344CB8AC3E}">
        <p14:creationId xmlns:p14="http://schemas.microsoft.com/office/powerpoint/2010/main" val="314641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DF7F4-4F05-4C8E-A2F9-B7355547E1B6}" type="datetimeFigureOut">
              <a:rPr lang="en-IN" smtClean="0"/>
              <a:t>27-02-2020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B2A3E-AF41-40DE-A0B6-61A1249B907E}" type="slidenum">
              <a:rPr lang="en-IN" smtClean="0"/>
              <a:t>‹#›</a:t>
            </a:fld>
            <a:endParaRPr lang="en-IN"/>
          </a:p>
        </p:txBody>
      </p:sp>
    </p:spTree>
    <p:extLst>
      <p:ext uri="{BB962C8B-B14F-4D97-AF65-F5344CB8AC3E}">
        <p14:creationId xmlns:p14="http://schemas.microsoft.com/office/powerpoint/2010/main" val="365899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DF7F4-4F05-4C8E-A2F9-B7355547E1B6}" type="datetimeFigureOut">
              <a:rPr lang="en-IN" smtClean="0"/>
              <a:t>27-02-2020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B2A3E-AF41-40DE-A0B6-61A1249B907E}" type="slidenum">
              <a:rPr lang="en-IN" smtClean="0"/>
              <a:t>‹#›</a:t>
            </a:fld>
            <a:endParaRPr lang="en-IN"/>
          </a:p>
        </p:txBody>
      </p:sp>
    </p:spTree>
    <p:extLst>
      <p:ext uri="{BB962C8B-B14F-4D97-AF65-F5344CB8AC3E}">
        <p14:creationId xmlns:p14="http://schemas.microsoft.com/office/powerpoint/2010/main" val="3104346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bwMode="auto">
          <a:xfrm>
            <a:off x="685800" y="3048000"/>
            <a:ext cx="7772400" cy="55245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BACHELOR OF ENGINEERING</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DEPARTMENT OF ELECTRICAL AND ELECTRONICS ENGINEERING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Subtitle 2"/>
          <p:cNvSpPr>
            <a:spLocks noGrp="1"/>
          </p:cNvSpPr>
          <p:nvPr>
            <p:ph type="subTitle" idx="1"/>
          </p:nvPr>
        </p:nvSpPr>
        <p:spPr>
          <a:xfrm>
            <a:off x="6300192" y="3886200"/>
            <a:ext cx="2592288" cy="1752600"/>
          </a:xfrm>
        </p:spPr>
        <p:txBody>
          <a:bodyPr/>
          <a:lstStyle/>
          <a:p>
            <a:pPr lvl="0" fontAlgn="base">
              <a:spcBef>
                <a:spcPct val="0"/>
              </a:spcBef>
              <a:spcAft>
                <a:spcPct val="0"/>
              </a:spcAft>
            </a:pPr>
            <a:r>
              <a:rPr lang="en-US" sz="1600" b="1" dirty="0" smtClean="0">
                <a:solidFill>
                  <a:srgbClr val="943634"/>
                </a:solidFill>
                <a:latin typeface="Times New Roman" pitchFamily="18" charset="0"/>
                <a:ea typeface="Calibri" pitchFamily="34" charset="0"/>
                <a:cs typeface="Times New Roman" pitchFamily="18" charset="0"/>
              </a:rPr>
              <a:t>Under </a:t>
            </a:r>
            <a:r>
              <a:rPr lang="en-US" sz="1600" b="1" dirty="0">
                <a:solidFill>
                  <a:srgbClr val="943634"/>
                </a:solidFill>
                <a:latin typeface="Times New Roman" pitchFamily="18" charset="0"/>
                <a:ea typeface="Calibri" pitchFamily="34" charset="0"/>
                <a:cs typeface="Times New Roman" pitchFamily="18" charset="0"/>
              </a:rPr>
              <a:t>the </a:t>
            </a:r>
            <a:r>
              <a:rPr lang="en-US" sz="1600" b="1" dirty="0" smtClean="0">
                <a:solidFill>
                  <a:srgbClr val="943634"/>
                </a:solidFill>
                <a:latin typeface="Times New Roman" pitchFamily="18" charset="0"/>
                <a:ea typeface="Calibri" pitchFamily="34" charset="0"/>
                <a:cs typeface="Times New Roman" pitchFamily="18" charset="0"/>
              </a:rPr>
              <a:t>Guidance </a:t>
            </a:r>
            <a:r>
              <a:rPr lang="en-US" sz="1600" b="1" dirty="0">
                <a:solidFill>
                  <a:srgbClr val="943634"/>
                </a:solidFill>
                <a:latin typeface="Times New Roman" pitchFamily="18" charset="0"/>
                <a:ea typeface="Calibri" pitchFamily="34" charset="0"/>
                <a:cs typeface="Times New Roman" pitchFamily="18" charset="0"/>
              </a:rPr>
              <a:t>of </a:t>
            </a:r>
            <a:endParaRPr lang="en-US" sz="1600" dirty="0">
              <a:solidFill>
                <a:prstClr val="black"/>
              </a:solidFill>
              <a:latin typeface="Times New Roman" pitchFamily="18" charset="0"/>
              <a:cs typeface="Times New Roman" pitchFamily="18" charset="0"/>
            </a:endParaRPr>
          </a:p>
          <a:p>
            <a:pPr lvl="0" eaLnBrk="0" fontAlgn="base" hangingPunct="0">
              <a:spcBef>
                <a:spcPct val="0"/>
              </a:spcBef>
              <a:spcAft>
                <a:spcPct val="0"/>
              </a:spcAft>
            </a:pPr>
            <a:r>
              <a:rPr lang="en-US" sz="1400" b="1" dirty="0">
                <a:solidFill>
                  <a:srgbClr val="000000"/>
                </a:solidFill>
                <a:latin typeface="Times New Roman" pitchFamily="18" charset="0"/>
                <a:ea typeface="Calibri" pitchFamily="34" charset="0"/>
                <a:cs typeface="Times New Roman" pitchFamily="18" charset="0"/>
              </a:rPr>
              <a:t>Mrs. </a:t>
            </a:r>
            <a:r>
              <a:rPr lang="en-US" sz="1400" b="1" dirty="0" err="1">
                <a:solidFill>
                  <a:srgbClr val="000000"/>
                </a:solidFill>
                <a:latin typeface="Times New Roman" pitchFamily="18" charset="0"/>
                <a:ea typeface="Calibri" pitchFamily="34" charset="0"/>
                <a:cs typeface="Times New Roman" pitchFamily="18" charset="0"/>
              </a:rPr>
              <a:t>Shailaja</a:t>
            </a:r>
            <a:r>
              <a:rPr lang="en-US" sz="1400" b="1" dirty="0">
                <a:solidFill>
                  <a:srgbClr val="000000"/>
                </a:solidFill>
                <a:latin typeface="Times New Roman" pitchFamily="18" charset="0"/>
                <a:ea typeface="Calibri" pitchFamily="34" charset="0"/>
                <a:cs typeface="Times New Roman" pitchFamily="18" charset="0"/>
              </a:rPr>
              <a:t> B M</a:t>
            </a:r>
            <a:endParaRPr lang="en-US" sz="1400" dirty="0">
              <a:solidFill>
                <a:prstClr val="black"/>
              </a:solidFill>
              <a:latin typeface="Times New Roman" pitchFamily="18" charset="0"/>
              <a:cs typeface="Times New Roman" pitchFamily="18" charset="0"/>
            </a:endParaRPr>
          </a:p>
          <a:p>
            <a:pPr lvl="0" eaLnBrk="0" fontAlgn="base" hangingPunct="0">
              <a:spcBef>
                <a:spcPct val="0"/>
              </a:spcBef>
              <a:spcAft>
                <a:spcPct val="0"/>
              </a:spcAft>
            </a:pPr>
            <a:r>
              <a:rPr lang="en-US" sz="1400" b="1" dirty="0" err="1">
                <a:solidFill>
                  <a:srgbClr val="000000"/>
                </a:solidFill>
                <a:latin typeface="Times New Roman" pitchFamily="18" charset="0"/>
                <a:ea typeface="Calibri" pitchFamily="34" charset="0"/>
                <a:cs typeface="Times New Roman" pitchFamily="18" charset="0"/>
              </a:rPr>
              <a:t>Asst</a:t>
            </a:r>
            <a:r>
              <a:rPr lang="en-US" sz="1400" b="1" dirty="0">
                <a:solidFill>
                  <a:srgbClr val="000000"/>
                </a:solidFill>
                <a:latin typeface="Times New Roman" pitchFamily="18" charset="0"/>
                <a:ea typeface="Calibri" pitchFamily="34" charset="0"/>
                <a:cs typeface="Times New Roman" pitchFamily="18" charset="0"/>
              </a:rPr>
              <a:t> . Professor, Dept. of   EEE</a:t>
            </a:r>
            <a:endParaRPr lang="en-US" sz="1400" dirty="0">
              <a:solidFill>
                <a:prstClr val="black"/>
              </a:solidFill>
              <a:latin typeface="Times New Roman" pitchFamily="18" charset="0"/>
              <a:cs typeface="Times New Roman" pitchFamily="18" charset="0"/>
            </a:endParaRPr>
          </a:p>
          <a:p>
            <a:pPr lvl="0" eaLnBrk="0" fontAlgn="base" hangingPunct="0">
              <a:spcBef>
                <a:spcPct val="0"/>
              </a:spcBef>
              <a:spcAft>
                <a:spcPct val="0"/>
              </a:spcAft>
            </a:pPr>
            <a:r>
              <a:rPr lang="en-US" sz="1400" b="1" dirty="0">
                <a:solidFill>
                  <a:srgbClr val="000000"/>
                </a:solidFill>
                <a:latin typeface="Times New Roman" pitchFamily="18" charset="0"/>
                <a:ea typeface="Calibri" pitchFamily="34" charset="0"/>
                <a:cs typeface="Times New Roman" pitchFamily="18" charset="0"/>
              </a:rPr>
              <a:t>JIT, </a:t>
            </a:r>
            <a:r>
              <a:rPr lang="en-US" sz="1400" b="1" dirty="0" smtClean="0">
                <a:solidFill>
                  <a:srgbClr val="000000"/>
                </a:solidFill>
                <a:latin typeface="Times New Roman" pitchFamily="18" charset="0"/>
                <a:ea typeface="Calibri" pitchFamily="34" charset="0"/>
                <a:cs typeface="Times New Roman" pitchFamily="18" charset="0"/>
              </a:rPr>
              <a:t>DVG</a:t>
            </a:r>
          </a:p>
          <a:p>
            <a:pPr lvl="0" eaLnBrk="0" fontAlgn="base" hangingPunct="0">
              <a:spcBef>
                <a:spcPct val="0"/>
              </a:spcBef>
              <a:spcAft>
                <a:spcPct val="0"/>
              </a:spcAft>
            </a:pPr>
            <a:endParaRPr lang="en-US" sz="1400" b="1" dirty="0">
              <a:solidFill>
                <a:srgbClr val="000000"/>
              </a:solidFill>
              <a:latin typeface="Times New Roman" pitchFamily="18" charset="0"/>
              <a:cs typeface="Times New Roman" pitchFamily="18" charset="0"/>
            </a:endParaRPr>
          </a:p>
          <a:p>
            <a:pPr lvl="0" eaLnBrk="0" fontAlgn="base" hangingPunct="0">
              <a:spcBef>
                <a:spcPct val="0"/>
              </a:spcBef>
              <a:spcAft>
                <a:spcPct val="0"/>
              </a:spcAft>
            </a:pPr>
            <a:endParaRPr lang="en-US" sz="1400" dirty="0">
              <a:solidFill>
                <a:prstClr val="black"/>
              </a:solidFill>
              <a:latin typeface="Times New Roman" pitchFamily="18" charset="0"/>
              <a:cs typeface="Times New Roman" pitchFamily="18" charset="0"/>
            </a:endParaRPr>
          </a:p>
          <a:p>
            <a:endParaRPr lang="en-IN" dirty="0"/>
          </a:p>
        </p:txBody>
      </p:sp>
      <p:sp>
        <p:nvSpPr>
          <p:cNvPr id="5" name="Rectangle 4"/>
          <p:cNvSpPr/>
          <p:nvPr/>
        </p:nvSpPr>
        <p:spPr>
          <a:xfrm>
            <a:off x="2123728" y="14658"/>
            <a:ext cx="4572000" cy="1846659"/>
          </a:xfrm>
          <a:prstGeom prst="rect">
            <a:avLst/>
          </a:prstGeom>
        </p:spPr>
        <p:txBody>
          <a:bodyPr>
            <a:spAutoFit/>
          </a:bodyPr>
          <a:lstStyle/>
          <a:p>
            <a:pPr marL="0" marR="0" lvl="0" indent="0" algn="ctr" defTabSz="914400" eaLnBrk="1" fontAlgn="auto" latinLnBrk="0" hangingPunct="1">
              <a:lnSpc>
                <a:spcPct val="100000"/>
              </a:lnSpc>
              <a:spcBef>
                <a:spcPct val="20000"/>
              </a:spcBef>
              <a:spcAft>
                <a:spcPts val="0"/>
              </a:spcAft>
              <a:buClrTx/>
              <a:buSzTx/>
              <a:buFontTx/>
              <a:buNone/>
              <a:tabLst/>
              <a:defRPr/>
            </a:pPr>
            <a:r>
              <a:rPr kumimoji="0" lang="en-US" sz="2400" b="1" i="0" u="none" strike="noStrike" kern="0" cap="none" spc="0" normalizeH="0" baseline="0" noProof="0" dirty="0" smtClean="0">
                <a:ln>
                  <a:noFill/>
                </a:ln>
                <a:solidFill>
                  <a:prstClr val="black"/>
                </a:solidFill>
                <a:effectLst/>
                <a:uLnTx/>
                <a:uFillTx/>
              </a:rPr>
              <a:t>A Technical</a:t>
            </a:r>
            <a:r>
              <a:rPr kumimoji="0" lang="en-US" sz="2400" b="1" i="0" u="none" strike="noStrike" kern="0" cap="none" spc="0" normalizeH="0" noProof="0" dirty="0" smtClean="0">
                <a:ln>
                  <a:noFill/>
                </a:ln>
                <a:solidFill>
                  <a:prstClr val="black"/>
                </a:solidFill>
                <a:effectLst/>
                <a:uLnTx/>
                <a:uFillTx/>
              </a:rPr>
              <a:t> </a:t>
            </a:r>
            <a:r>
              <a:rPr lang="en-US" sz="2400" b="1" kern="0" dirty="0" smtClean="0">
                <a:solidFill>
                  <a:prstClr val="black"/>
                </a:solidFill>
              </a:rPr>
              <a:t>Seminar</a:t>
            </a:r>
            <a:endParaRPr kumimoji="0" lang="en-US" sz="2400" b="1" i="0" u="none" strike="noStrike" kern="0" cap="none" spc="0" normalizeH="0" noProof="0" dirty="0" smtClean="0">
              <a:ln>
                <a:noFill/>
              </a:ln>
              <a:solidFill>
                <a:prstClr val="black"/>
              </a:solidFill>
              <a:effectLst/>
              <a:uLnTx/>
              <a:uFillTx/>
            </a:endParaRPr>
          </a:p>
          <a:p>
            <a:pPr marL="0" marR="0" lvl="0" indent="0" algn="ctr" defTabSz="914400" eaLnBrk="1" fontAlgn="auto" latinLnBrk="0" hangingPunct="1">
              <a:lnSpc>
                <a:spcPct val="100000"/>
              </a:lnSpc>
              <a:spcBef>
                <a:spcPct val="20000"/>
              </a:spcBef>
              <a:spcAft>
                <a:spcPts val="0"/>
              </a:spcAft>
              <a:buClrTx/>
              <a:buSzTx/>
              <a:buFontTx/>
              <a:buNone/>
              <a:tabLst/>
              <a:defRPr/>
            </a:pPr>
            <a:r>
              <a:rPr kumimoji="0" lang="en-US" sz="2400" b="1" i="0" u="none" strike="noStrike" kern="0" cap="none" spc="0" normalizeH="0" baseline="0" noProof="0" dirty="0" smtClean="0">
                <a:ln>
                  <a:noFill/>
                </a:ln>
                <a:solidFill>
                  <a:prstClr val="black"/>
                </a:solidFill>
                <a:effectLst/>
                <a:uLnTx/>
                <a:uFillTx/>
              </a:rPr>
              <a:t> On </a:t>
            </a:r>
          </a:p>
          <a:p>
            <a:pPr lvl="0" algn="ctr">
              <a:spcBef>
                <a:spcPct val="20000"/>
              </a:spcBef>
            </a:pPr>
            <a:r>
              <a:rPr kumimoji="0" lang="en-IN" b="0" i="0" u="none" strike="noStrike" kern="0" cap="none" spc="0" normalizeH="0" baseline="0" noProof="0" dirty="0" smtClean="0">
                <a:ln>
                  <a:noFill/>
                </a:ln>
                <a:solidFill>
                  <a:srgbClr val="FF0000"/>
                </a:solidFill>
                <a:effectLst/>
                <a:uLnTx/>
                <a:uFillTx/>
                <a:latin typeface="Times New Roman" pitchFamily="18" charset="0"/>
                <a:cs typeface="Times New Roman" pitchFamily="18" charset="0"/>
              </a:rPr>
              <a:t>BOOST-DERIVED HYBRID CONVERTER WITH SIMULTANEOUS DC</a:t>
            </a:r>
          </a:p>
          <a:p>
            <a:pPr lvl="0" algn="ctr">
              <a:spcBef>
                <a:spcPct val="20000"/>
              </a:spcBef>
            </a:pPr>
            <a:r>
              <a:rPr kumimoji="0" lang="en-IN" b="0" i="0" u="none" strike="noStrike" kern="0" cap="none" spc="0" normalizeH="0" baseline="0" noProof="0" dirty="0" smtClean="0">
                <a:ln>
                  <a:noFill/>
                </a:ln>
                <a:solidFill>
                  <a:srgbClr val="FF0000"/>
                </a:solidFill>
                <a:effectLst/>
                <a:uLnTx/>
                <a:uFillTx/>
                <a:latin typeface="Times New Roman" pitchFamily="18" charset="0"/>
                <a:cs typeface="Times New Roman" pitchFamily="18" charset="0"/>
              </a:rPr>
              <a:t>AND AC OUTPUTS</a:t>
            </a:r>
            <a:endParaRPr kumimoji="0" lang="en-US" b="0" i="0" u="none" strike="noStrike" kern="0" cap="none" spc="0" normalizeH="0" baseline="0" noProof="0" dirty="0">
              <a:ln>
                <a:noFill/>
              </a:ln>
              <a:solidFill>
                <a:srgbClr val="FF0000"/>
              </a:solidFill>
              <a:effectLst/>
              <a:uLnTx/>
              <a:uFillTx/>
              <a:latin typeface="Times New Roman" pitchFamily="18" charset="0"/>
              <a:cs typeface="Times New Roman" pitchFamily="18" charset="0"/>
            </a:endParaRPr>
          </a:p>
        </p:txBody>
      </p:sp>
      <p:pic>
        <p:nvPicPr>
          <p:cNvPr id="7" name="Picture 6"/>
          <p:cNvPicPr/>
          <p:nvPr/>
        </p:nvPicPr>
        <p:blipFill>
          <a:blip r:embed="rId2" cstate="print"/>
          <a:srcRect/>
          <a:stretch>
            <a:fillRect/>
          </a:stretch>
        </p:blipFill>
        <p:spPr bwMode="auto">
          <a:xfrm>
            <a:off x="4114800" y="1905000"/>
            <a:ext cx="1032082" cy="1143000"/>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933859"/>
            <a:ext cx="15303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Table 10"/>
          <p:cNvGraphicFramePr>
            <a:graphicFrameLocks noGrp="1"/>
          </p:cNvGraphicFramePr>
          <p:nvPr>
            <p:extLst>
              <p:ext uri="{D42A27DB-BD31-4B8C-83A1-F6EECF244321}">
                <p14:modId xmlns:p14="http://schemas.microsoft.com/office/powerpoint/2010/main" val="2334199275"/>
              </p:ext>
            </p:extLst>
          </p:nvPr>
        </p:nvGraphicFramePr>
        <p:xfrm>
          <a:off x="179512" y="4360896"/>
          <a:ext cx="3168352" cy="640080"/>
        </p:xfrm>
        <a:graphic>
          <a:graphicData uri="http://schemas.openxmlformats.org/drawingml/2006/table">
            <a:tbl>
              <a:tblPr firstRow="1" bandRow="1"/>
              <a:tblGrid>
                <a:gridCol w="1944216"/>
                <a:gridCol w="1224136"/>
              </a:tblGrid>
              <a:tr h="15568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smtClean="0">
                          <a:latin typeface="Times New Roman" pitchFamily="18" charset="0"/>
                          <a:cs typeface="Times New Roman" pitchFamily="18" charset="0"/>
                        </a:rPr>
                        <a:t>NAME</a:t>
                      </a:r>
                      <a:endParaRPr lang="en-US" sz="1600" b="1" dirty="0">
                        <a:latin typeface="Times New Roman" pitchFamily="18" charset="0"/>
                        <a:cs typeface="Times New Roman" pitchFamily="18"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smtClean="0">
                          <a:latin typeface="Times New Roman" pitchFamily="18" charset="0"/>
                          <a:cs typeface="Times New Roman" pitchFamily="18" charset="0"/>
                        </a:rPr>
                        <a:t>USN No.</a:t>
                      </a:r>
                      <a:endParaRPr lang="en-US" sz="1600" b="1" dirty="0">
                        <a:latin typeface="Times New Roman" pitchFamily="18" charset="0"/>
                        <a:cs typeface="Times New Roman" pitchFamily="18"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r h="1415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err="1" smtClean="0">
                          <a:latin typeface="Times New Roman" pitchFamily="18" charset="0"/>
                          <a:cs typeface="Times New Roman" pitchFamily="18" charset="0"/>
                        </a:rPr>
                        <a:t>Malatesh</a:t>
                      </a:r>
                      <a:r>
                        <a:rPr lang="en-US" sz="1400" b="1" dirty="0" smtClean="0">
                          <a:latin typeface="Times New Roman" pitchFamily="18" charset="0"/>
                          <a:cs typeface="Times New Roman" pitchFamily="18" charset="0"/>
                        </a:rPr>
                        <a:t> Kumar</a:t>
                      </a:r>
                      <a:r>
                        <a:rPr lang="en-US" sz="1400" b="1" baseline="0" dirty="0" smtClean="0">
                          <a:latin typeface="Times New Roman" pitchFamily="18" charset="0"/>
                          <a:cs typeface="Times New Roman" pitchFamily="18" charset="0"/>
                        </a:rPr>
                        <a:t> K P</a:t>
                      </a:r>
                      <a:endParaRPr lang="en-US" sz="1400" b="1" dirty="0" smtClean="0">
                        <a:latin typeface="Times New Roman" pitchFamily="18" charset="0"/>
                        <a:cs typeface="Times New Roman" pitchFamily="18"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Times New Roman" pitchFamily="18" charset="0"/>
                          <a:cs typeface="Times New Roman" pitchFamily="18" charset="0"/>
                        </a:rPr>
                        <a:t>4JD17EE409</a:t>
                      </a: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r>
            </a:tbl>
          </a:graphicData>
        </a:graphic>
      </p:graphicFrame>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595" y="3833813"/>
            <a:ext cx="1030287"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2555776" y="5373216"/>
            <a:ext cx="4572000" cy="1077218"/>
          </a:xfrm>
          <a:prstGeom prst="rect">
            <a:avLst/>
          </a:prstGeom>
        </p:spPr>
        <p:txBody>
          <a:bodyPr>
            <a:spAutoFit/>
          </a:bodyPr>
          <a:lstStyle/>
          <a:p>
            <a:pPr lvl="0" algn="ct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Jain Institute of Technology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r>
              <a:rPr kumimoji="0" lang="en-US" sz="2400" b="1" i="0" u="none" strike="noStrike" cap="none" normalizeH="0" baseline="0" dirty="0" err="1" smtClean="0">
                <a:ln>
                  <a:noFill/>
                </a:ln>
                <a:solidFill>
                  <a:srgbClr val="C00000"/>
                </a:solidFill>
                <a:effectLst/>
                <a:latin typeface="Arial" pitchFamily="34" charset="0"/>
                <a:ea typeface="Times New Roman" pitchFamily="18" charset="0"/>
                <a:cs typeface="Arial" pitchFamily="34" charset="0"/>
              </a:rPr>
              <a:t>Davanagere</a:t>
            </a:r>
            <a:r>
              <a:rPr kumimoji="0" lang="en-US" sz="2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 Karnataka, India</a:t>
            </a:r>
            <a:endParaRPr kumimoji="0" lang="en-US" sz="16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n-US" sz="16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Academic Year 2019-2020</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8145090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marL="0" indent="0">
              <a:buNone/>
            </a:pPr>
            <a:r>
              <a:rPr lang="en-US" sz="2800" dirty="0" smtClean="0"/>
              <a:t>Advantages</a:t>
            </a:r>
          </a:p>
          <a:p>
            <a:pPr>
              <a:buFont typeface="Wingdings" pitchFamily="2" charset="2"/>
              <a:buChar char="v"/>
            </a:pPr>
            <a:r>
              <a:rPr lang="en-IN" sz="1800" dirty="0" smtClean="0"/>
              <a:t> </a:t>
            </a:r>
            <a:r>
              <a:rPr lang="en-IN" sz="1800" dirty="0"/>
              <a:t>Smaller in size </a:t>
            </a:r>
          </a:p>
          <a:p>
            <a:pPr>
              <a:buFont typeface="Wingdings" pitchFamily="2" charset="2"/>
              <a:buChar char="v"/>
            </a:pPr>
            <a:r>
              <a:rPr lang="en-IN" sz="1800" dirty="0" smtClean="0"/>
              <a:t>Less </a:t>
            </a:r>
            <a:r>
              <a:rPr lang="en-IN" sz="1800" dirty="0"/>
              <a:t>cost </a:t>
            </a:r>
            <a:endParaRPr lang="en-IN" sz="1800" dirty="0" smtClean="0"/>
          </a:p>
          <a:p>
            <a:pPr>
              <a:buFont typeface="Wingdings" pitchFamily="2" charset="2"/>
              <a:buChar char="v"/>
            </a:pPr>
            <a:r>
              <a:rPr lang="en-IN" sz="1800" dirty="0" smtClean="0"/>
              <a:t>At </a:t>
            </a:r>
            <a:r>
              <a:rPr lang="en-IN" sz="1800" dirty="0"/>
              <a:t>simultaneous period both ac and dc can be </a:t>
            </a:r>
            <a:r>
              <a:rPr lang="en-IN" sz="1800" dirty="0" smtClean="0"/>
              <a:t>get</a:t>
            </a:r>
          </a:p>
          <a:p>
            <a:pPr>
              <a:buFont typeface="Wingdings" pitchFamily="2" charset="2"/>
              <a:buChar char="v"/>
            </a:pPr>
            <a:r>
              <a:rPr lang="en-IN" sz="1800" dirty="0" smtClean="0"/>
              <a:t>High </a:t>
            </a:r>
            <a:r>
              <a:rPr lang="en-IN" sz="1800" dirty="0"/>
              <a:t>efficiency </a:t>
            </a:r>
            <a:endParaRPr lang="en-IN" sz="1800" dirty="0" smtClean="0"/>
          </a:p>
          <a:p>
            <a:pPr>
              <a:buFont typeface="Wingdings" pitchFamily="2" charset="2"/>
              <a:buChar char="v"/>
            </a:pPr>
            <a:r>
              <a:rPr lang="en-IN" sz="1800" dirty="0" smtClean="0"/>
              <a:t>Reliability </a:t>
            </a:r>
            <a:r>
              <a:rPr lang="en-IN" sz="1800" dirty="0"/>
              <a:t>in nature </a:t>
            </a:r>
            <a:endParaRPr lang="en-IN" sz="1800" dirty="0" smtClean="0"/>
          </a:p>
          <a:p>
            <a:pPr>
              <a:buFont typeface="Wingdings" pitchFamily="2" charset="2"/>
              <a:buChar char="v"/>
            </a:pPr>
            <a:r>
              <a:rPr lang="en-IN" sz="1800" dirty="0" smtClean="0"/>
              <a:t>Switching </a:t>
            </a:r>
            <a:r>
              <a:rPr lang="en-IN" sz="1800" dirty="0"/>
              <a:t>loss is </a:t>
            </a:r>
            <a:r>
              <a:rPr lang="en-IN" sz="1800" dirty="0" smtClean="0"/>
              <a:t>less</a:t>
            </a:r>
          </a:p>
          <a:p>
            <a:pPr marL="0" indent="0">
              <a:buNone/>
            </a:pPr>
            <a:r>
              <a:rPr lang="en-IN" sz="1800" dirty="0" smtClean="0"/>
              <a:t> </a:t>
            </a:r>
            <a:r>
              <a:rPr lang="en-IN" sz="2800" dirty="0" smtClean="0"/>
              <a:t>Application</a:t>
            </a:r>
          </a:p>
          <a:p>
            <a:pPr>
              <a:buFont typeface="Wingdings" pitchFamily="2" charset="2"/>
              <a:buChar char="v"/>
            </a:pPr>
            <a:r>
              <a:rPr lang="en-IN" sz="1800" dirty="0" smtClean="0"/>
              <a:t>Military </a:t>
            </a:r>
          </a:p>
          <a:p>
            <a:pPr>
              <a:buFont typeface="Wingdings" pitchFamily="2" charset="2"/>
              <a:buChar char="v"/>
            </a:pPr>
            <a:r>
              <a:rPr lang="en-IN" sz="1800" dirty="0" smtClean="0"/>
              <a:t>Aerospace </a:t>
            </a:r>
          </a:p>
          <a:p>
            <a:pPr>
              <a:buFont typeface="Wingdings" pitchFamily="2" charset="2"/>
              <a:buChar char="v"/>
            </a:pPr>
            <a:r>
              <a:rPr lang="en-IN" sz="1800" dirty="0" err="1" smtClean="0"/>
              <a:t>Nanogrid</a:t>
            </a:r>
            <a:endParaRPr lang="en-IN" sz="1800" dirty="0"/>
          </a:p>
          <a:p>
            <a:pPr>
              <a:buFont typeface="Wingdings" pitchFamily="2" charset="2"/>
              <a:buChar char="v"/>
            </a:pPr>
            <a:endParaRPr lang="en-IN" sz="1800" b="1" dirty="0"/>
          </a:p>
        </p:txBody>
      </p:sp>
    </p:spTree>
    <p:extLst>
      <p:ext uri="{BB962C8B-B14F-4D97-AF65-F5344CB8AC3E}">
        <p14:creationId xmlns:p14="http://schemas.microsoft.com/office/powerpoint/2010/main" val="401091003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endParaRPr lang="en-IN"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This method </a:t>
            </a:r>
            <a:r>
              <a:rPr lang="en-IN" sz="1800" dirty="0">
                <a:latin typeface="Times New Roman" pitchFamily="18" charset="0"/>
                <a:cs typeface="Times New Roman" pitchFamily="18" charset="0"/>
              </a:rPr>
              <a:t>proposes new Hybrid converter topologies which can supply simultaneously both DC and AC loads from a single DC supply. </a:t>
            </a:r>
            <a:endParaRPr lang="en-IN" sz="1800" dirty="0" smtClean="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 The </a:t>
            </a:r>
            <a:r>
              <a:rPr lang="en-IN" sz="1800" dirty="0">
                <a:latin typeface="Times New Roman" pitchFamily="18" charset="0"/>
                <a:cs typeface="Times New Roman" pitchFamily="18" charset="0"/>
              </a:rPr>
              <a:t>proposed hybrid converter has the following advantages, shoot-through condition does not cause any problem on working of the circuit hence improves the reliability of the </a:t>
            </a:r>
            <a:r>
              <a:rPr lang="en-IN" sz="1800" dirty="0" smtClean="0">
                <a:latin typeface="Times New Roman" pitchFamily="18" charset="0"/>
                <a:cs typeface="Times New Roman" pitchFamily="18" charset="0"/>
              </a:rPr>
              <a:t>system, &amp; Limitations </a:t>
            </a:r>
            <a:r>
              <a:rPr lang="en-IN" sz="1800" dirty="0">
                <a:latin typeface="Times New Roman" pitchFamily="18" charset="0"/>
                <a:cs typeface="Times New Roman" pitchFamily="18" charset="0"/>
              </a:rPr>
              <a:t>on voltage gain can be achieved by BDHC topology.</a:t>
            </a:r>
          </a:p>
        </p:txBody>
      </p:sp>
    </p:spTree>
    <p:extLst>
      <p:ext uri="{BB962C8B-B14F-4D97-AF65-F5344CB8AC3E}">
        <p14:creationId xmlns:p14="http://schemas.microsoft.com/office/powerpoint/2010/main" val="136178656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484784"/>
            <a:ext cx="8229600" cy="4641379"/>
          </a:xfrm>
        </p:spPr>
        <p:txBody>
          <a:bodyPr>
            <a:normAutofit/>
          </a:bodyPr>
          <a:lstStyle/>
          <a:p>
            <a:pPr marL="0" indent="0">
              <a:buNone/>
            </a:pPr>
            <a:endParaRPr lang="en-IN" sz="1800" dirty="0" smtClean="0">
              <a:latin typeface="Times New Roman" pitchFamily="18" charset="0"/>
              <a:cs typeface="Times New Roman" pitchFamily="18" charset="0"/>
            </a:endParaRPr>
          </a:p>
          <a:p>
            <a:pPr algn="just">
              <a:buAutoNum type="arabicPeriod"/>
            </a:pPr>
            <a:r>
              <a:rPr lang="en-IN" sz="1800" dirty="0" smtClean="0">
                <a:solidFill>
                  <a:schemeClr val="tx2"/>
                </a:solidFill>
                <a:latin typeface="Times New Roman" pitchFamily="18" charset="0"/>
                <a:cs typeface="Times New Roman" pitchFamily="18" charset="0"/>
              </a:rPr>
              <a:t>Prabal.singh_mtee15@gla.ac.in</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Study and Implementation of Boost-Derived </a:t>
            </a:r>
            <a:r>
              <a:rPr lang="en-IN" sz="1800" dirty="0" err="1">
                <a:latin typeface="Times New Roman" pitchFamily="18" charset="0"/>
                <a:cs typeface="Times New Roman" pitchFamily="18" charset="0"/>
              </a:rPr>
              <a:t>HybridConverter</a:t>
            </a:r>
            <a:r>
              <a:rPr lang="en-IN" sz="1800" dirty="0">
                <a:latin typeface="Times New Roman" pitchFamily="18" charset="0"/>
                <a:cs typeface="Times New Roman" pitchFamily="18" charset="0"/>
              </a:rPr>
              <a:t> With Simultaneous DC and AC Outputs</a:t>
            </a:r>
            <a:r>
              <a:rPr lang="en-IN" sz="1800" dirty="0" smtClean="0">
                <a:latin typeface="Times New Roman" pitchFamily="18" charset="0"/>
                <a:cs typeface="Times New Roman" pitchFamily="18" charset="0"/>
              </a:rPr>
              <a:t>”.[1]</a:t>
            </a:r>
          </a:p>
          <a:p>
            <a:pPr algn="just">
              <a:buAutoNum type="arabicPeriod"/>
            </a:pPr>
            <a:endParaRPr lang="en-IN" sz="1800" dirty="0">
              <a:latin typeface="Times New Roman" pitchFamily="18" charset="0"/>
              <a:cs typeface="Times New Roman" pitchFamily="18" charset="0"/>
            </a:endParaRPr>
          </a:p>
          <a:p>
            <a:pPr marL="0" indent="0" algn="just">
              <a:buNone/>
            </a:pPr>
            <a:r>
              <a:rPr lang="en-IN" sz="1800" dirty="0" smtClean="0">
                <a:latin typeface="Times New Roman" pitchFamily="18" charset="0"/>
                <a:cs typeface="Times New Roman" pitchFamily="18" charset="0"/>
              </a:rPr>
              <a:t>2. </a:t>
            </a:r>
            <a:r>
              <a:rPr lang="en-IN" sz="1800" dirty="0" smtClean="0">
                <a:solidFill>
                  <a:schemeClr val="tx2"/>
                </a:solidFill>
                <a:latin typeface="Times New Roman" pitchFamily="18" charset="0"/>
                <a:cs typeface="Times New Roman" pitchFamily="18" charset="0"/>
              </a:rPr>
              <a:t>R. </a:t>
            </a:r>
            <a:r>
              <a:rPr lang="en-IN" sz="1800" dirty="0" err="1">
                <a:solidFill>
                  <a:schemeClr val="tx2"/>
                </a:solidFill>
                <a:latin typeface="Times New Roman" pitchFamily="18" charset="0"/>
                <a:cs typeface="Times New Roman" pitchFamily="18" charset="0"/>
              </a:rPr>
              <a:t>Kalai</a:t>
            </a:r>
            <a:r>
              <a:rPr lang="en-IN" sz="1800" dirty="0">
                <a:solidFill>
                  <a:schemeClr val="tx2"/>
                </a:solidFill>
                <a:latin typeface="Times New Roman" pitchFamily="18" charset="0"/>
                <a:cs typeface="Times New Roman" pitchFamily="18" charset="0"/>
              </a:rPr>
              <a:t> </a:t>
            </a:r>
            <a:r>
              <a:rPr lang="en-IN" sz="1800" dirty="0" err="1" smtClean="0">
                <a:solidFill>
                  <a:schemeClr val="tx2"/>
                </a:solidFill>
                <a:latin typeface="Times New Roman" pitchFamily="18" charset="0"/>
                <a:cs typeface="Times New Roman" pitchFamily="18" charset="0"/>
              </a:rPr>
              <a:t>Selvi</a:t>
            </a:r>
            <a:r>
              <a:rPr lang="en-IN" sz="1800" dirty="0" smtClean="0">
                <a:solidFill>
                  <a:schemeClr val="tx2"/>
                </a:solidFill>
                <a:latin typeface="Times New Roman" pitchFamily="18" charset="0"/>
                <a:cs typeface="Times New Roman" pitchFamily="18" charset="0"/>
              </a:rPr>
              <a:t> </a:t>
            </a:r>
            <a:r>
              <a:rPr lang="en-IN" sz="1800" dirty="0" smtClean="0">
                <a:latin typeface="Times New Roman" pitchFamily="18" charset="0"/>
                <a:cs typeface="Times New Roman" pitchFamily="18" charset="0"/>
              </a:rPr>
              <a:t>Associate Professor, Dept. </a:t>
            </a:r>
            <a:r>
              <a:rPr lang="en-IN" sz="1800" dirty="0">
                <a:latin typeface="Times New Roman" pitchFamily="18" charset="0"/>
                <a:cs typeface="Times New Roman" pitchFamily="18" charset="0"/>
              </a:rPr>
              <a:t>of EEE, PET </a:t>
            </a:r>
            <a:r>
              <a:rPr lang="en-IN" sz="1800" dirty="0" smtClean="0">
                <a:latin typeface="Times New Roman" pitchFamily="18" charset="0"/>
                <a:cs typeface="Times New Roman" pitchFamily="18" charset="0"/>
              </a:rPr>
              <a:t>Engineering </a:t>
            </a:r>
            <a:r>
              <a:rPr lang="en-IN" sz="1800" dirty="0" err="1" smtClean="0">
                <a:latin typeface="Times New Roman" pitchFamily="18" charset="0"/>
                <a:cs typeface="Times New Roman" pitchFamily="18" charset="0"/>
              </a:rPr>
              <a:t>College,Tirunelveli</a:t>
            </a:r>
            <a:r>
              <a:rPr lang="en-IN" sz="1800" dirty="0">
                <a:latin typeface="Times New Roman" pitchFamily="18" charset="0"/>
                <a:cs typeface="Times New Roman" pitchFamily="18" charset="0"/>
              </a:rPr>
              <a:t>, Tamil Nadu, India” A Survey On Boost Derived Hybrid </a:t>
            </a:r>
            <a:r>
              <a:rPr lang="en-IN" sz="1800" dirty="0" smtClean="0">
                <a:latin typeface="Times New Roman" pitchFamily="18" charset="0"/>
                <a:cs typeface="Times New Roman" pitchFamily="18" charset="0"/>
              </a:rPr>
              <a:t>Converter For </a:t>
            </a:r>
            <a:r>
              <a:rPr lang="en-IN" sz="1800" dirty="0">
                <a:latin typeface="Times New Roman" pitchFamily="18" charset="0"/>
                <a:cs typeface="Times New Roman" pitchFamily="18" charset="0"/>
              </a:rPr>
              <a:t>Simultaneous DC And AC Applications</a:t>
            </a:r>
            <a:r>
              <a:rPr lang="en-IN" sz="1800" dirty="0" smtClean="0">
                <a:latin typeface="Times New Roman" pitchFamily="18" charset="0"/>
                <a:cs typeface="Times New Roman" pitchFamily="18" charset="0"/>
              </a:rPr>
              <a:t>”[2]</a:t>
            </a:r>
          </a:p>
          <a:p>
            <a:pPr marL="0" indent="0" algn="just">
              <a:buNone/>
            </a:pPr>
            <a:endParaRPr lang="en-IN" sz="1800" dirty="0" smtClean="0">
              <a:latin typeface="Times New Roman" pitchFamily="18" charset="0"/>
              <a:cs typeface="Times New Roman" pitchFamily="18" charset="0"/>
            </a:endParaRPr>
          </a:p>
          <a:p>
            <a:pPr marL="0" indent="0" algn="just">
              <a:buNone/>
            </a:pPr>
            <a:r>
              <a:rPr lang="en-IN" sz="1800" dirty="0" smtClean="0">
                <a:latin typeface="Times New Roman" pitchFamily="18" charset="0"/>
                <a:cs typeface="Times New Roman" pitchFamily="18" charset="0"/>
              </a:rPr>
              <a:t>3. </a:t>
            </a:r>
            <a:r>
              <a:rPr lang="en-IN" sz="1800" dirty="0" err="1" smtClean="0">
                <a:solidFill>
                  <a:schemeClr val="tx2"/>
                </a:solidFill>
                <a:latin typeface="Times New Roman" pitchFamily="18" charset="0"/>
                <a:cs typeface="Times New Roman" pitchFamily="18" charset="0"/>
              </a:rPr>
              <a:t>P.Gowtham</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Assistant Professor </a:t>
            </a:r>
            <a:r>
              <a:rPr lang="en-IN" sz="1800" dirty="0" err="1" smtClean="0">
                <a:latin typeface="Times New Roman" pitchFamily="18" charset="0"/>
                <a:cs typeface="Times New Roman" pitchFamily="18" charset="0"/>
              </a:rPr>
              <a:t>Karpaga</a:t>
            </a:r>
            <a:r>
              <a:rPr lang="en-IN" sz="1800" dirty="0" smtClean="0">
                <a:latin typeface="Times New Roman" pitchFamily="18" charset="0"/>
                <a:cs typeface="Times New Roman" pitchFamily="18" charset="0"/>
              </a:rPr>
              <a:t> </a:t>
            </a:r>
            <a:r>
              <a:rPr lang="en-IN" sz="1800" dirty="0" err="1">
                <a:latin typeface="Times New Roman" pitchFamily="18" charset="0"/>
                <a:cs typeface="Times New Roman" pitchFamily="18" charset="0"/>
              </a:rPr>
              <a:t>Vinayaga</a:t>
            </a:r>
            <a:r>
              <a:rPr lang="en-IN" sz="1800" dirty="0">
                <a:latin typeface="Times New Roman" pitchFamily="18" charset="0"/>
                <a:cs typeface="Times New Roman" pitchFamily="18" charset="0"/>
              </a:rPr>
              <a:t> College of Engineering and </a:t>
            </a:r>
            <a:r>
              <a:rPr lang="en-IN" sz="1800" dirty="0" smtClean="0">
                <a:latin typeface="Times New Roman" pitchFamily="18" charset="0"/>
                <a:cs typeface="Times New Roman" pitchFamily="18" charset="0"/>
              </a:rPr>
              <a:t>Technology, pgowtham185@gmai </a:t>
            </a:r>
            <a:r>
              <a:rPr lang="en-IN" sz="1800" dirty="0" err="1" smtClean="0">
                <a:latin typeface="Times New Roman" pitchFamily="18" charset="0"/>
                <a:cs typeface="Times New Roman" pitchFamily="18" charset="0"/>
              </a:rPr>
              <a:t>l“Boost</a:t>
            </a:r>
            <a:r>
              <a:rPr lang="en-IN" sz="1800" dirty="0" smtClean="0">
                <a:latin typeface="Times New Roman" pitchFamily="18" charset="0"/>
                <a:cs typeface="Times New Roman" pitchFamily="18" charset="0"/>
              </a:rPr>
              <a:t>-Derived Hybrid Converter With Simultaneous DC and AC outputs”[3]</a:t>
            </a:r>
          </a:p>
          <a:p>
            <a:pPr marL="0" indent="0" algn="just">
              <a:buNone/>
            </a:pPr>
            <a:r>
              <a:rPr lang="en-IN"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48379212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16877" y="2930412"/>
            <a:ext cx="4310246" cy="186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754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4271957"/>
              </p:ext>
            </p:extLst>
          </p:nvPr>
        </p:nvGraphicFramePr>
        <p:xfrm>
          <a:off x="2339752" y="274638"/>
          <a:ext cx="3456384"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ln>
            <a:noFill/>
          </a:ln>
        </p:spPr>
        <p:style>
          <a:lnRef idx="2">
            <a:schemeClr val="dk1"/>
          </a:lnRef>
          <a:fillRef idx="1">
            <a:schemeClr val="lt1"/>
          </a:fillRef>
          <a:effectRef idx="0">
            <a:schemeClr val="dk1"/>
          </a:effectRef>
          <a:fontRef idx="minor">
            <a:schemeClr val="dk1"/>
          </a:fontRef>
        </p:style>
        <p:txBody>
          <a:bodyPr>
            <a:normAutofit/>
          </a:bodyPr>
          <a:lstStyle/>
          <a:p>
            <a:pPr algn="just">
              <a:buFont typeface="Wingdings" pitchFamily="2" charset="2"/>
              <a:buChar char="Ø"/>
            </a:pPr>
            <a:r>
              <a:rPr lang="en-IN" sz="1800" dirty="0"/>
              <a:t>A hybrid converter topologies which can supply simultaneously AC as well as DC from a single DC source. </a:t>
            </a:r>
            <a:endParaRPr lang="en-IN" sz="1800" dirty="0" smtClean="0"/>
          </a:p>
          <a:p>
            <a:pPr marL="0" indent="0" algn="just">
              <a:buNone/>
            </a:pPr>
            <a:endParaRPr lang="en-IN" sz="1800" dirty="0" smtClean="0"/>
          </a:p>
          <a:p>
            <a:pPr algn="just">
              <a:buFont typeface="Wingdings" pitchFamily="2" charset="2"/>
              <a:buChar char="Ø"/>
            </a:pPr>
            <a:r>
              <a:rPr lang="en-IN" sz="1800" dirty="0" smtClean="0"/>
              <a:t>The </a:t>
            </a:r>
            <a:r>
              <a:rPr lang="en-IN" sz="1800" dirty="0"/>
              <a:t>new Hybrid Converter is derived from the single switch controlled Boost converter by replacing the controlled switch with voltage source inverter (VSI). </a:t>
            </a:r>
            <a:endParaRPr lang="en-IN" sz="1800" dirty="0" smtClean="0"/>
          </a:p>
          <a:p>
            <a:pPr algn="just">
              <a:buFont typeface="Wingdings" pitchFamily="2" charset="2"/>
              <a:buChar char="Ø"/>
            </a:pPr>
            <a:endParaRPr lang="en-IN" sz="1800" dirty="0"/>
          </a:p>
          <a:p>
            <a:pPr algn="just">
              <a:buFont typeface="Wingdings" pitchFamily="2" charset="2"/>
              <a:buChar char="Ø"/>
            </a:pPr>
            <a:r>
              <a:rPr lang="en-IN" sz="1800" dirty="0" smtClean="0"/>
              <a:t>This </a:t>
            </a:r>
            <a:r>
              <a:rPr lang="en-IN" sz="1800" dirty="0"/>
              <a:t>new hybrid converter has the advantages like reduced number of switches as compared with conventional design having separate converter for supplying AC and DC loads, provide DC and AC outputs with an increased </a:t>
            </a:r>
            <a:r>
              <a:rPr lang="en-IN" sz="1800" dirty="0" smtClean="0"/>
              <a:t>reliability</a:t>
            </a:r>
            <a:r>
              <a:rPr lang="en-IN" sz="1800" dirty="0"/>
              <a:t> </a:t>
            </a:r>
            <a:r>
              <a:rPr lang="en-IN" sz="1800" dirty="0" smtClean="0"/>
              <a:t>and efficiency.</a:t>
            </a:r>
            <a:endParaRPr lang="en-IN" sz="1800" dirty="0"/>
          </a:p>
        </p:txBody>
      </p:sp>
    </p:spTree>
    <p:extLst>
      <p:ext uri="{BB962C8B-B14F-4D97-AF65-F5344CB8AC3E}">
        <p14:creationId xmlns:p14="http://schemas.microsoft.com/office/powerpoint/2010/main" val="349829509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38243793"/>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dirty="0" smtClean="0"/>
              <a:t>Introduction</a:t>
            </a:r>
          </a:p>
          <a:p>
            <a:pPr>
              <a:buFont typeface="Wingdings" pitchFamily="2" charset="2"/>
              <a:buChar char="Ø"/>
            </a:pPr>
            <a:r>
              <a:rPr lang="en-US" dirty="0" smtClean="0"/>
              <a:t>Literature Review</a:t>
            </a:r>
          </a:p>
          <a:p>
            <a:pPr>
              <a:buFont typeface="Wingdings" pitchFamily="2" charset="2"/>
              <a:buChar char="Ø"/>
            </a:pPr>
            <a:r>
              <a:rPr lang="en-US" dirty="0" smtClean="0"/>
              <a:t>Block Diagram</a:t>
            </a:r>
          </a:p>
          <a:p>
            <a:pPr>
              <a:buFont typeface="Wingdings" pitchFamily="2" charset="2"/>
              <a:buChar char="Ø"/>
            </a:pPr>
            <a:r>
              <a:rPr lang="en-US" dirty="0" smtClean="0"/>
              <a:t>Circuit diagram</a:t>
            </a:r>
          </a:p>
          <a:p>
            <a:pPr>
              <a:buFont typeface="Wingdings" pitchFamily="2" charset="2"/>
              <a:buChar char="Ø"/>
            </a:pPr>
            <a:r>
              <a:rPr lang="en-US" dirty="0" smtClean="0"/>
              <a:t>Working Principle</a:t>
            </a:r>
            <a:endParaRPr lang="en-IN" dirty="0" smtClean="0"/>
          </a:p>
          <a:p>
            <a:pPr>
              <a:buFont typeface="Wingdings" pitchFamily="2" charset="2"/>
              <a:buChar char="Ø"/>
            </a:pPr>
            <a:r>
              <a:rPr lang="en-US" dirty="0" smtClean="0"/>
              <a:t>Comparison</a:t>
            </a:r>
          </a:p>
          <a:p>
            <a:pPr>
              <a:buFont typeface="Wingdings" pitchFamily="2" charset="2"/>
              <a:buChar char="Ø"/>
            </a:pPr>
            <a:r>
              <a:rPr lang="en-US" dirty="0" smtClean="0"/>
              <a:t>Applications &amp; Advantages</a:t>
            </a:r>
          </a:p>
          <a:p>
            <a:pPr>
              <a:buFont typeface="Wingdings" pitchFamily="2" charset="2"/>
              <a:buChar char="Ø"/>
            </a:pPr>
            <a:r>
              <a:rPr lang="en-US" dirty="0" smtClean="0"/>
              <a:t>Conclusion</a:t>
            </a:r>
          </a:p>
          <a:p>
            <a:pPr>
              <a:buFont typeface="Wingdings" pitchFamily="2" charset="2"/>
              <a:buChar char="Ø"/>
            </a:pPr>
            <a:r>
              <a:rPr lang="en-US" dirty="0" smtClean="0"/>
              <a:t>References</a:t>
            </a:r>
            <a:endParaRPr lang="en-IN" dirty="0"/>
          </a:p>
        </p:txBody>
      </p:sp>
    </p:spTree>
    <p:extLst>
      <p:ext uri="{BB962C8B-B14F-4D97-AF65-F5344CB8AC3E}">
        <p14:creationId xmlns:p14="http://schemas.microsoft.com/office/powerpoint/2010/main" val="389027322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12735274"/>
              </p:ext>
            </p:extLst>
          </p:nvPr>
        </p:nvGraphicFramePr>
        <p:xfrm>
          <a:off x="2123728" y="274638"/>
          <a:ext cx="468052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1800" dirty="0" smtClean="0">
                <a:latin typeface="Times New Roman" pitchFamily="18" charset="0"/>
                <a:cs typeface="Times New Roman" pitchFamily="18" charset="0"/>
              </a:rPr>
              <a:t>In </a:t>
            </a:r>
            <a:r>
              <a:rPr lang="en-IN" sz="1800" dirty="0">
                <a:latin typeface="Times New Roman" pitchFamily="18" charset="0"/>
                <a:cs typeface="Times New Roman" pitchFamily="18" charset="0"/>
              </a:rPr>
              <a:t>this system there is DC as well as AC loads </a:t>
            </a:r>
            <a:r>
              <a:rPr lang="en-IN" sz="1800" dirty="0" smtClean="0">
                <a:latin typeface="Times New Roman" pitchFamily="18" charset="0"/>
                <a:cs typeface="Times New Roman" pitchFamily="18" charset="0"/>
              </a:rPr>
              <a:t>supplied by different </a:t>
            </a:r>
            <a:r>
              <a:rPr lang="en-IN" sz="1800" dirty="0">
                <a:latin typeface="Times New Roman" pitchFamily="18" charset="0"/>
                <a:cs typeface="Times New Roman" pitchFamily="18" charset="0"/>
              </a:rPr>
              <a:t>kinds of energy sources using efficient power electronic </a:t>
            </a:r>
            <a:r>
              <a:rPr lang="en-IN" sz="1800" dirty="0" smtClean="0">
                <a:latin typeface="Times New Roman" pitchFamily="18" charset="0"/>
                <a:cs typeface="Times New Roman" pitchFamily="18" charset="0"/>
              </a:rPr>
              <a:t>converters.</a:t>
            </a:r>
          </a:p>
          <a:p>
            <a:pPr algn="just">
              <a:lnSpc>
                <a:spcPct val="150000"/>
              </a:lnSpc>
              <a:buFont typeface="Wingdings" pitchFamily="2" charset="2"/>
              <a:buChar char="Ø"/>
            </a:pPr>
            <a:r>
              <a:rPr lang="en-IN" sz="1800" dirty="0" smtClean="0">
                <a:latin typeface="Times New Roman" pitchFamily="18" charset="0"/>
                <a:cs typeface="Times New Roman" pitchFamily="18" charset="0"/>
              </a:rPr>
              <a:t>Here we considered two types converters  that can preforms same operation in </a:t>
            </a:r>
            <a:r>
              <a:rPr lang="en-IN" sz="1800" dirty="0">
                <a:latin typeface="Times New Roman" pitchFamily="18" charset="0"/>
                <a:cs typeface="Times New Roman" pitchFamily="18" charset="0"/>
              </a:rPr>
              <a:t>this system in which single DC source supplies both AC and DC </a:t>
            </a:r>
            <a:r>
              <a:rPr lang="en-IN" sz="1800" dirty="0" smtClean="0">
                <a:latin typeface="Times New Roman" pitchFamily="18" charset="0"/>
                <a:cs typeface="Times New Roman" pitchFamily="18" charset="0"/>
              </a:rPr>
              <a:t>loads.</a:t>
            </a:r>
          </a:p>
          <a:p>
            <a:pPr algn="just">
              <a:lnSpc>
                <a:spcPct val="150000"/>
              </a:lnSpc>
              <a:buFont typeface="Wingdings" pitchFamily="2" charset="2"/>
              <a:buChar char="Ø"/>
            </a:pPr>
            <a:r>
              <a:rPr lang="en-IN" sz="1800" dirty="0" smtClean="0">
                <a:latin typeface="Times New Roman" pitchFamily="18" charset="0"/>
                <a:cs typeface="Times New Roman" pitchFamily="18" charset="0"/>
              </a:rPr>
              <a:t>Fig</a:t>
            </a:r>
            <a:r>
              <a:rPr lang="en-IN" sz="1800" dirty="0">
                <a:latin typeface="Times New Roman" pitchFamily="18" charset="0"/>
                <a:cs typeface="Times New Roman" pitchFamily="18" charset="0"/>
              </a:rPr>
              <a:t>. 1(a) shows the conventional architecture in which DC and AC load supplied by separate DC-DC converter and DC-AC converter from a single DC source </a:t>
            </a:r>
            <a:r>
              <a:rPr lang="en-IN" sz="1800" dirty="0" smtClean="0">
                <a:latin typeface="Times New Roman" pitchFamily="18" charset="0"/>
                <a:cs typeface="Times New Roman" pitchFamily="18" charset="0"/>
              </a:rPr>
              <a:t>respectively.</a:t>
            </a:r>
          </a:p>
          <a:p>
            <a:pPr algn="just">
              <a:lnSpc>
                <a:spcPct val="150000"/>
              </a:lnSpc>
              <a:buFont typeface="Wingdings" pitchFamily="2" charset="2"/>
              <a:buChar char="Ø"/>
            </a:pPr>
            <a:r>
              <a:rPr lang="en-IN" sz="1800" dirty="0" smtClean="0">
                <a:latin typeface="Times New Roman" pitchFamily="18" charset="0"/>
                <a:cs typeface="Times New Roman" pitchFamily="18" charset="0"/>
              </a:rPr>
              <a:t>Whereas </a:t>
            </a:r>
            <a:r>
              <a:rPr lang="en-IN" sz="1800" dirty="0">
                <a:latin typeface="Times New Roman" pitchFamily="18" charset="0"/>
                <a:cs typeface="Times New Roman" pitchFamily="18" charset="0"/>
              </a:rPr>
              <a:t>in Fig. 1(b) referred as hybrid converter in which a single converter stage perform both operations. </a:t>
            </a:r>
          </a:p>
        </p:txBody>
      </p:sp>
    </p:spTree>
    <p:extLst>
      <p:ext uri="{BB962C8B-B14F-4D97-AF65-F5344CB8AC3E}">
        <p14:creationId xmlns:p14="http://schemas.microsoft.com/office/powerpoint/2010/main" val="366404226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9746022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tretch>
            <a:fillRect/>
          </a:stretch>
        </p:blipFill>
        <p:spPr bwMode="auto">
          <a:xfrm>
            <a:off x="457200" y="2316780"/>
            <a:ext cx="8229600" cy="309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5301208"/>
            <a:ext cx="762000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15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567613043"/>
              </p:ext>
            </p:extLst>
          </p:nvPr>
        </p:nvGraphicFramePr>
        <p:xfrm>
          <a:off x="2339752" y="116632"/>
          <a:ext cx="5112568" cy="706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980728"/>
            <a:ext cx="8229600" cy="5145435"/>
          </a:xfrm>
        </p:spPr>
        <p:txBody>
          <a:bodyPr>
            <a:normAutofit lnSpcReduction="10000"/>
          </a:bodyPr>
          <a:lstStyle/>
          <a:p>
            <a:pPr marL="0" indent="0">
              <a:buNone/>
            </a:pPr>
            <a:r>
              <a:rPr lang="en-US" sz="1600" b="1" dirty="0" smtClean="0">
                <a:latin typeface="Times New Roman" pitchFamily="18" charset="0"/>
                <a:cs typeface="Times New Roman" pitchFamily="18" charset="0"/>
              </a:rPr>
              <a:t>1. “</a:t>
            </a:r>
            <a:r>
              <a:rPr lang="en-IN" sz="1600" b="1" dirty="0" smtClean="0">
                <a:latin typeface="Times New Roman" pitchFamily="18" charset="0"/>
                <a:cs typeface="Times New Roman" pitchFamily="18" charset="0"/>
              </a:rPr>
              <a:t>Study </a:t>
            </a:r>
            <a:r>
              <a:rPr lang="en-IN" sz="1600" b="1" dirty="0">
                <a:latin typeface="Times New Roman" pitchFamily="18" charset="0"/>
                <a:cs typeface="Times New Roman" pitchFamily="18" charset="0"/>
              </a:rPr>
              <a:t>and Implementation of Boost-Derived </a:t>
            </a:r>
            <a:r>
              <a:rPr lang="en-IN" sz="1600" b="1" dirty="0" smtClean="0">
                <a:latin typeface="Times New Roman" pitchFamily="18" charset="0"/>
                <a:cs typeface="Times New Roman" pitchFamily="18" charset="0"/>
              </a:rPr>
              <a:t>Hybrid Converter </a:t>
            </a:r>
            <a:r>
              <a:rPr lang="en-IN" sz="1600" b="1" dirty="0">
                <a:latin typeface="Times New Roman" pitchFamily="18" charset="0"/>
                <a:cs typeface="Times New Roman" pitchFamily="18" charset="0"/>
              </a:rPr>
              <a:t>With Simultaneous </a:t>
            </a:r>
            <a:r>
              <a:rPr lang="en-IN" sz="1600" b="1" dirty="0" smtClean="0">
                <a:latin typeface="Times New Roman" pitchFamily="18" charset="0"/>
                <a:cs typeface="Times New Roman" pitchFamily="18" charset="0"/>
              </a:rPr>
              <a:t>DC </a:t>
            </a:r>
            <a:r>
              <a:rPr lang="en-IN" sz="1600" b="1" dirty="0">
                <a:latin typeface="Times New Roman" pitchFamily="18" charset="0"/>
                <a:cs typeface="Times New Roman" pitchFamily="18" charset="0"/>
              </a:rPr>
              <a:t>and AC </a:t>
            </a:r>
            <a:r>
              <a:rPr lang="en-IN" sz="1600" b="1" dirty="0" smtClean="0">
                <a:latin typeface="Times New Roman" pitchFamily="18" charset="0"/>
                <a:cs typeface="Times New Roman" pitchFamily="18" charset="0"/>
              </a:rPr>
              <a:t>Outputs</a:t>
            </a:r>
            <a:r>
              <a:rPr lang="en-IN" sz="1600" b="1" i="1" dirty="0" smtClean="0">
                <a:latin typeface="Times New Roman" pitchFamily="18" charset="0"/>
                <a:cs typeface="Times New Roman" pitchFamily="18" charset="0"/>
              </a:rPr>
              <a:t>”</a:t>
            </a:r>
            <a:r>
              <a:rPr lang="en-IN" sz="1600" i="1"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Prabal.singh</a:t>
            </a:r>
            <a:endParaRPr lang="en-IN" sz="1600" b="1" i="1" dirty="0" smtClean="0">
              <a:latin typeface="Times New Roman" pitchFamily="18" charset="0"/>
              <a:cs typeface="Times New Roman" pitchFamily="18" charset="0"/>
            </a:endParaRPr>
          </a:p>
          <a:p>
            <a:pPr marL="0" indent="0" algn="just">
              <a:buNone/>
            </a:pPr>
            <a:r>
              <a:rPr lang="en-US" sz="1600" dirty="0" smtClean="0">
                <a:latin typeface="Times New Roman" pitchFamily="18" charset="0"/>
                <a:cs typeface="Times New Roman" pitchFamily="18" charset="0"/>
              </a:rPr>
              <a:t>	In this paper a work is done on the new topology of converter that can convert DC and AC outputs from a solitary dc input in a single stage. This topology  can be achieved by using VSI bridge network in place of controlled single switch if step-up stage architecture to supply hybrid loads.</a:t>
            </a:r>
          </a:p>
          <a:p>
            <a:pPr marL="0" indent="0">
              <a:buNone/>
            </a:pPr>
            <a:endParaRPr lang="en-US" sz="2600" dirty="0">
              <a:latin typeface="Times New Roman" pitchFamily="18" charset="0"/>
              <a:cs typeface="Times New Roman" pitchFamily="18" charset="0"/>
            </a:endParaRPr>
          </a:p>
          <a:p>
            <a:pPr marL="0" indent="0">
              <a:buNone/>
            </a:pPr>
            <a:r>
              <a:rPr lang="en-US" sz="1600" b="1" dirty="0" smtClean="0">
                <a:latin typeface="Times New Roman" pitchFamily="18" charset="0"/>
                <a:cs typeface="Times New Roman" pitchFamily="18" charset="0"/>
              </a:rPr>
              <a:t>2. “</a:t>
            </a:r>
            <a:r>
              <a:rPr lang="en-IN" sz="1600" b="1" dirty="0" smtClean="0">
                <a:solidFill>
                  <a:srgbClr val="000000"/>
                </a:solidFill>
                <a:latin typeface="Times New Roman" pitchFamily="18" charset="0"/>
                <a:cs typeface="Times New Roman" pitchFamily="18" charset="0"/>
              </a:rPr>
              <a:t> </a:t>
            </a:r>
            <a:r>
              <a:rPr lang="en-IN" sz="1600" b="1" dirty="0">
                <a:solidFill>
                  <a:srgbClr val="000000"/>
                </a:solidFill>
                <a:latin typeface="Times New Roman" pitchFamily="18" charset="0"/>
                <a:cs typeface="Times New Roman" pitchFamily="18" charset="0"/>
              </a:rPr>
              <a:t>A Survey On Boost Derived Hybrid Converter For Simultaneous DC And AC </a:t>
            </a:r>
            <a:r>
              <a:rPr lang="en-IN" sz="1600" b="1" dirty="0" smtClean="0">
                <a:solidFill>
                  <a:srgbClr val="000000"/>
                </a:solidFill>
                <a:latin typeface="Times New Roman" pitchFamily="18" charset="0"/>
                <a:cs typeface="Times New Roman" pitchFamily="18" charset="0"/>
              </a:rPr>
              <a:t>Applications”-</a:t>
            </a:r>
            <a:r>
              <a:rPr lang="en-IN" sz="1600" dirty="0">
                <a:solidFill>
                  <a:schemeClr val="tx2"/>
                </a:solidFill>
                <a:latin typeface="Times New Roman" pitchFamily="18" charset="0"/>
                <a:cs typeface="Times New Roman" pitchFamily="18" charset="0"/>
              </a:rPr>
              <a:t> </a:t>
            </a:r>
            <a:r>
              <a:rPr lang="en-IN" sz="1400" dirty="0">
                <a:latin typeface="Times New Roman" pitchFamily="18" charset="0"/>
                <a:cs typeface="Times New Roman" pitchFamily="18" charset="0"/>
              </a:rPr>
              <a:t>R. </a:t>
            </a:r>
            <a:r>
              <a:rPr lang="en-IN" sz="1400" dirty="0" err="1">
                <a:latin typeface="Times New Roman" pitchFamily="18" charset="0"/>
                <a:cs typeface="Times New Roman" pitchFamily="18" charset="0"/>
              </a:rPr>
              <a:t>Kalai</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Selvi</a:t>
            </a:r>
            <a:r>
              <a:rPr lang="en-IN" sz="1400" dirty="0">
                <a:latin typeface="Times New Roman" pitchFamily="18" charset="0"/>
                <a:cs typeface="Times New Roman" pitchFamily="18" charset="0"/>
              </a:rPr>
              <a:t> </a:t>
            </a:r>
            <a:endParaRPr lang="en-IN" sz="1600" b="1" dirty="0" smtClean="0">
              <a:latin typeface="Times New Roman" pitchFamily="18" charset="0"/>
              <a:cs typeface="Times New Roman" pitchFamily="18" charset="0"/>
            </a:endParaRPr>
          </a:p>
          <a:p>
            <a:pPr marL="0" indent="0" algn="just">
              <a:buNone/>
            </a:pPr>
            <a:r>
              <a:rPr lang="en-US" sz="1600" b="1" dirty="0" smtClean="0">
                <a:solidFill>
                  <a:srgbClr val="000000"/>
                </a:solidFill>
                <a:latin typeface="Times New Roman" pitchFamily="18" charset="0"/>
                <a:cs typeface="Times New Roman" pitchFamily="18" charset="0"/>
              </a:rPr>
              <a:t>     	</a:t>
            </a:r>
            <a:r>
              <a:rPr lang="en-IN" sz="1600" dirty="0" smtClean="0">
                <a:solidFill>
                  <a:srgbClr val="000000"/>
                </a:solidFill>
                <a:latin typeface="Times New Roman" pitchFamily="18" charset="0"/>
                <a:cs typeface="Times New Roman" pitchFamily="18" charset="0"/>
              </a:rPr>
              <a:t>This </a:t>
            </a:r>
            <a:r>
              <a:rPr lang="en-IN" sz="1600" dirty="0">
                <a:solidFill>
                  <a:srgbClr val="000000"/>
                </a:solidFill>
                <a:latin typeface="Times New Roman" pitchFamily="18" charset="0"/>
                <a:cs typeface="Times New Roman" pitchFamily="18" charset="0"/>
              </a:rPr>
              <a:t>Paper introduces new hybrid converter topologies which can supply simultaneously AC as well as DC from a single DC source. </a:t>
            </a:r>
            <a:r>
              <a:rPr lang="en-IN" sz="1600" dirty="0" smtClean="0">
                <a:solidFill>
                  <a:srgbClr val="000000"/>
                </a:solidFill>
                <a:latin typeface="Times New Roman" pitchFamily="18" charset="0"/>
                <a:cs typeface="Times New Roman" pitchFamily="18" charset="0"/>
              </a:rPr>
              <a:t> </a:t>
            </a:r>
            <a:r>
              <a:rPr lang="en-IN" sz="1600" dirty="0">
                <a:solidFill>
                  <a:srgbClr val="000000"/>
                </a:solidFill>
                <a:latin typeface="Times New Roman" pitchFamily="18" charset="0"/>
                <a:cs typeface="Times New Roman" pitchFamily="18" charset="0"/>
              </a:rPr>
              <a:t>This new hybrid converter has the advantages like reduced number of </a:t>
            </a:r>
            <a:r>
              <a:rPr lang="en-IN" sz="1600" dirty="0" smtClean="0">
                <a:solidFill>
                  <a:srgbClr val="000000"/>
                </a:solidFill>
                <a:latin typeface="Times New Roman" pitchFamily="18" charset="0"/>
                <a:cs typeface="Times New Roman" pitchFamily="18" charset="0"/>
              </a:rPr>
              <a:t>switches.</a:t>
            </a:r>
          </a:p>
          <a:p>
            <a:pPr marL="0" indent="0" algn="just">
              <a:buNone/>
            </a:pPr>
            <a:endParaRPr lang="en-US" sz="1600" dirty="0">
              <a:solidFill>
                <a:srgbClr val="000000"/>
              </a:solidFill>
              <a:latin typeface="Times New Roman" pitchFamily="18" charset="0"/>
              <a:cs typeface="Times New Roman" pitchFamily="18" charset="0"/>
            </a:endParaRPr>
          </a:p>
          <a:p>
            <a:pPr marL="0" indent="0" algn="just">
              <a:buNone/>
            </a:pPr>
            <a:r>
              <a:rPr lang="en-IN" sz="1600" b="1" dirty="0">
                <a:latin typeface="Times New Roman" pitchFamily="18" charset="0"/>
                <a:cs typeface="Times New Roman" pitchFamily="18" charset="0"/>
              </a:rPr>
              <a:t>3.“Boost Derived Hybrid Converter For Simultaneous DC And AC Applications</a:t>
            </a:r>
            <a:r>
              <a:rPr lang="en-IN" sz="1600" b="1" dirty="0" smtClean="0">
                <a:latin typeface="Times New Roman" pitchFamily="18" charset="0"/>
                <a:cs typeface="Times New Roman" pitchFamily="18" charset="0"/>
              </a:rPr>
              <a:t>”-</a:t>
            </a:r>
            <a:r>
              <a:rPr lang="en-IN" sz="1600" dirty="0">
                <a:solidFill>
                  <a:schemeClr val="tx2"/>
                </a:solidFill>
                <a:latin typeface="Times New Roman" pitchFamily="18" charset="0"/>
                <a:cs typeface="Times New Roman" pitchFamily="18" charset="0"/>
              </a:rPr>
              <a:t> </a:t>
            </a:r>
            <a:r>
              <a:rPr lang="en-IN" sz="1400" dirty="0" err="1">
                <a:latin typeface="Times New Roman" pitchFamily="18" charset="0"/>
                <a:cs typeface="Times New Roman" pitchFamily="18" charset="0"/>
              </a:rPr>
              <a:t>P.Gowtham</a:t>
            </a:r>
            <a:endParaRPr lang="en-IN" sz="1400" b="1" dirty="0" smtClean="0">
              <a:latin typeface="Times New Roman" pitchFamily="18" charset="0"/>
              <a:cs typeface="Times New Roman" pitchFamily="18" charset="0"/>
            </a:endParaRPr>
          </a:p>
          <a:p>
            <a:pPr marL="0" indent="0">
              <a:buNone/>
            </a:pPr>
            <a:r>
              <a:rPr lang="en-IN" sz="1600" dirty="0" smtClean="0">
                <a:latin typeface="Times New Roman" pitchFamily="18" charset="0"/>
                <a:cs typeface="Times New Roman" pitchFamily="18" charset="0"/>
              </a:rPr>
              <a:t>	The </a:t>
            </a:r>
            <a:r>
              <a:rPr lang="en-IN" sz="1600" dirty="0">
                <a:latin typeface="Times New Roman" pitchFamily="18" charset="0"/>
                <a:cs typeface="Times New Roman" pitchFamily="18" charset="0"/>
              </a:rPr>
              <a:t>report of the project is based on the performance of MOSFET based model for boost </a:t>
            </a:r>
            <a:r>
              <a:rPr lang="en-IN" sz="1600" dirty="0" smtClean="0">
                <a:latin typeface="Times New Roman" pitchFamily="18" charset="0"/>
                <a:cs typeface="Times New Roman" pitchFamily="18" charset="0"/>
              </a:rPr>
              <a:t>derived hybrid </a:t>
            </a:r>
            <a:r>
              <a:rPr lang="en-IN" sz="1600" dirty="0">
                <a:latin typeface="Times New Roman" pitchFamily="18" charset="0"/>
                <a:cs typeface="Times New Roman" pitchFamily="18" charset="0"/>
              </a:rPr>
              <a:t>converter with Sine-PWM technique. Unipolar Sine -PWM technique is apply for boost derived hybrid </a:t>
            </a:r>
            <a:r>
              <a:rPr lang="en-IN" sz="1600" dirty="0" smtClean="0">
                <a:latin typeface="Times New Roman" pitchFamily="18" charset="0"/>
                <a:cs typeface="Times New Roman" pitchFamily="18" charset="0"/>
              </a:rPr>
              <a:t>converter.</a:t>
            </a:r>
          </a:p>
          <a:p>
            <a:pPr marL="0" indent="0">
              <a:buNone/>
            </a:pPr>
            <a:endParaRPr lang="en-IN" sz="1600" b="1" i="1" dirty="0" smtClean="0">
              <a:latin typeface="Times New Roman" pitchFamily="18" charset="0"/>
              <a:cs typeface="Times New Roman" pitchFamily="18" charset="0"/>
            </a:endParaRPr>
          </a:p>
          <a:p>
            <a:pPr marL="0" indent="0">
              <a:buNone/>
            </a:pPr>
            <a:r>
              <a:rPr lang="en-US" sz="2500" b="1" i="1" dirty="0" smtClean="0">
                <a:latin typeface="Times New Roman" pitchFamily="18" charset="0"/>
                <a:cs typeface="Times New Roman" pitchFamily="18" charset="0"/>
              </a:rPr>
              <a:t>     </a:t>
            </a:r>
            <a:endParaRPr lang="en-IN" sz="2500" b="1" dirty="0">
              <a:latin typeface="Times New Roman" pitchFamily="18" charset="0"/>
              <a:cs typeface="Times New Roman" pitchFamily="18" charset="0"/>
            </a:endParaRPr>
          </a:p>
        </p:txBody>
      </p:sp>
    </p:spTree>
    <p:extLst>
      <p:ext uri="{BB962C8B-B14F-4D97-AF65-F5344CB8AC3E}">
        <p14:creationId xmlns:p14="http://schemas.microsoft.com/office/powerpoint/2010/main" val="419324401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264572301"/>
              </p:ext>
            </p:extLst>
          </p:nvPr>
        </p:nvGraphicFramePr>
        <p:xfrm>
          <a:off x="1979712" y="269777"/>
          <a:ext cx="5482952"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600201"/>
            <a:ext cx="8229600" cy="3773016"/>
          </a:xfrm>
        </p:spPr>
        <p:txBody>
          <a:bodyPr>
            <a:normAutofit fontScale="4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endParaRPr lang="en-IN" dirty="0"/>
          </a:p>
        </p:txBody>
      </p:sp>
      <p:sp>
        <p:nvSpPr>
          <p:cNvPr id="5" name="Rectangle 4"/>
          <p:cNvSpPr/>
          <p:nvPr/>
        </p:nvSpPr>
        <p:spPr>
          <a:xfrm>
            <a:off x="2843808" y="5085184"/>
            <a:ext cx="4572000" cy="369332"/>
          </a:xfrm>
          <a:prstGeom prst="rect">
            <a:avLst/>
          </a:prstGeom>
        </p:spPr>
        <p:txBody>
          <a:bodyPr>
            <a:spAutoFit/>
          </a:bodyPr>
          <a:lstStyle/>
          <a:p>
            <a:r>
              <a:rPr lang="en-IN" b="1" dirty="0" smtClean="0">
                <a:latin typeface="Times New Roman"/>
              </a:rPr>
              <a:t>Fig. : Hybrid converter-based architecture</a:t>
            </a:r>
            <a:endParaRPr lang="en-IN" b="1" dirty="0"/>
          </a:p>
        </p:txBody>
      </p:sp>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688" y="1772816"/>
            <a:ext cx="5976664" cy="31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14267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4174129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251520" y="1600200"/>
            <a:ext cx="8435280" cy="4525963"/>
          </a:xfrm>
        </p:spPr>
        <p:txBody>
          <a:bodyPr>
            <a:normAutofit/>
          </a:bodyPr>
          <a:lstStyle/>
          <a:p>
            <a:pPr algn="just">
              <a:lnSpc>
                <a:spcPct val="115000"/>
              </a:lnSpc>
              <a:spcAft>
                <a:spcPts val="1000"/>
              </a:spcAft>
              <a:buFont typeface="Wingdings" pitchFamily="2" charset="2"/>
              <a:buChar char="v"/>
            </a:pPr>
            <a:r>
              <a:rPr lang="en-IN" sz="1800" dirty="0" smtClean="0">
                <a:ea typeface="Calibri"/>
                <a:cs typeface="Times New Roman"/>
              </a:rPr>
              <a:t>In </a:t>
            </a:r>
            <a:r>
              <a:rPr lang="en-IN" sz="1800" dirty="0">
                <a:ea typeface="Calibri"/>
                <a:cs typeface="Times New Roman"/>
              </a:rPr>
              <a:t>the operation of hybrid converter is concerned this is equivalent to switching on controllable switch of the conventional boost converter. </a:t>
            </a:r>
          </a:p>
          <a:p>
            <a:pPr marL="0" indent="0">
              <a:lnSpc>
                <a:spcPct val="115000"/>
              </a:lnSpc>
              <a:spcAft>
                <a:spcPts val="1000"/>
              </a:spcAft>
              <a:buNone/>
            </a:pPr>
            <a:endParaRPr lang="en-IN" sz="1800" b="1" dirty="0" smtClean="0">
              <a:ea typeface="Calibri"/>
              <a:cs typeface="Times New Roman"/>
            </a:endParaRPr>
          </a:p>
          <a:p>
            <a:pPr>
              <a:lnSpc>
                <a:spcPct val="115000"/>
              </a:lnSpc>
              <a:spcAft>
                <a:spcPts val="1000"/>
              </a:spcAft>
              <a:buFont typeface="Wingdings" pitchFamily="2" charset="2"/>
              <a:buChar char="v"/>
            </a:pPr>
            <a:r>
              <a:rPr lang="en-IN" sz="1800" dirty="0" smtClean="0">
                <a:ea typeface="Calibri"/>
                <a:cs typeface="Times New Roman"/>
              </a:rPr>
              <a:t>The </a:t>
            </a:r>
            <a:r>
              <a:rPr lang="en-IN" sz="1800" dirty="0">
                <a:ea typeface="Calibri"/>
                <a:cs typeface="Times New Roman"/>
              </a:rPr>
              <a:t>BDHC has three distinct switching </a:t>
            </a:r>
            <a:r>
              <a:rPr lang="en-IN" sz="1800" dirty="0" smtClean="0">
                <a:ea typeface="Calibri"/>
                <a:cs typeface="Times New Roman"/>
              </a:rPr>
              <a:t>states </a:t>
            </a:r>
            <a:r>
              <a:rPr lang="en-IN" sz="1800" dirty="0">
                <a:ea typeface="Calibri"/>
                <a:cs typeface="Times New Roman"/>
              </a:rPr>
              <a:t>as </a:t>
            </a:r>
            <a:r>
              <a:rPr lang="en-IN" sz="1800" dirty="0" smtClean="0">
                <a:ea typeface="Calibri"/>
                <a:cs typeface="Times New Roman"/>
              </a:rPr>
              <a:t>described below:</a:t>
            </a:r>
            <a:endParaRPr lang="en-IN" sz="1800" dirty="0">
              <a:ea typeface="Calibri"/>
              <a:cs typeface="Times New Roman"/>
            </a:endParaRPr>
          </a:p>
          <a:p>
            <a:pPr marL="514350" indent="-514350">
              <a:buAutoNum type="alphaUcPeriod"/>
            </a:pPr>
            <a:r>
              <a:rPr lang="en-IN" sz="1800" dirty="0" smtClean="0"/>
              <a:t>INTERVAL </a:t>
            </a:r>
            <a:r>
              <a:rPr lang="en-IN" sz="1800" dirty="0"/>
              <a:t>1: </a:t>
            </a:r>
            <a:r>
              <a:rPr lang="en-IN" sz="1800" dirty="0" smtClean="0"/>
              <a:t>Shoot-Through Interval</a:t>
            </a:r>
          </a:p>
          <a:p>
            <a:pPr marL="514350" indent="-514350">
              <a:buAutoNum type="alphaUcPeriod"/>
            </a:pPr>
            <a:r>
              <a:rPr lang="en-IN" sz="1800" dirty="0" smtClean="0"/>
              <a:t>INTERVAL </a:t>
            </a:r>
            <a:r>
              <a:rPr lang="en-IN" sz="1800" dirty="0"/>
              <a:t>2: </a:t>
            </a:r>
            <a:r>
              <a:rPr lang="en-IN" sz="1800" dirty="0" smtClean="0"/>
              <a:t>Power interval</a:t>
            </a:r>
          </a:p>
          <a:p>
            <a:pPr marL="514350" indent="-514350">
              <a:buAutoNum type="alphaUcPeriod"/>
            </a:pPr>
            <a:r>
              <a:rPr lang="pt-BR" sz="1800" dirty="0" smtClean="0"/>
              <a:t>INTERVAL </a:t>
            </a:r>
            <a:r>
              <a:rPr lang="pt-BR" sz="1800" dirty="0"/>
              <a:t>3: </a:t>
            </a:r>
            <a:r>
              <a:rPr lang="pt-BR" sz="1800" dirty="0" smtClean="0"/>
              <a:t>Zero interval</a:t>
            </a:r>
            <a:endParaRPr lang="en-IN" sz="1800" dirty="0"/>
          </a:p>
        </p:txBody>
      </p:sp>
    </p:spTree>
    <p:extLst>
      <p:ext uri="{BB962C8B-B14F-4D97-AF65-F5344CB8AC3E}">
        <p14:creationId xmlns:p14="http://schemas.microsoft.com/office/powerpoint/2010/main" val="181687050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marL="0" indent="0">
              <a:buNone/>
            </a:pPr>
            <a:r>
              <a:rPr lang="en-IN" dirty="0" smtClean="0"/>
              <a:t>           </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616040314"/>
              </p:ext>
            </p:extLst>
          </p:nvPr>
        </p:nvGraphicFramePr>
        <p:xfrm>
          <a:off x="1572344" y="1916832"/>
          <a:ext cx="6096000" cy="3960438"/>
        </p:xfrm>
        <a:graphic>
          <a:graphicData uri="http://schemas.openxmlformats.org/drawingml/2006/table">
            <a:tbl>
              <a:tblPr firstRow="1" bandRow="1">
                <a:tableStyleId>{5C22544A-7EE6-4342-B048-85BDC9FD1C3A}</a:tableStyleId>
              </a:tblPr>
              <a:tblGrid>
                <a:gridCol w="3024336"/>
                <a:gridCol w="3071664"/>
              </a:tblGrid>
              <a:tr h="868468">
                <a:tc>
                  <a:txBody>
                    <a:bodyPr/>
                    <a:lstStyle/>
                    <a:p>
                      <a:r>
                        <a:rPr lang="en-IN" dirty="0" smtClean="0"/>
                        <a:t> a) Conventional converter </a:t>
                      </a:r>
                      <a:endParaRPr lang="en-IN" dirty="0"/>
                    </a:p>
                  </a:txBody>
                  <a:tcPr/>
                </a:tc>
                <a:tc>
                  <a:txBody>
                    <a:bodyPr/>
                    <a:lstStyle/>
                    <a:p>
                      <a:r>
                        <a:rPr lang="en-IN" dirty="0" smtClean="0"/>
                        <a:t>b) Hybrid converter-based architecture</a:t>
                      </a:r>
                      <a:endParaRPr lang="en-IN" dirty="0"/>
                    </a:p>
                  </a:txBody>
                  <a:tcPr/>
                </a:tc>
              </a:tr>
              <a:tr h="618394">
                <a:tc>
                  <a:txBody>
                    <a:bodyPr/>
                    <a:lstStyle/>
                    <a:p>
                      <a:pPr marL="285750" indent="-285750">
                        <a:buFont typeface="Wingdings" pitchFamily="2" charset="2"/>
                        <a:buChar char="Ø"/>
                      </a:pPr>
                      <a:r>
                        <a:rPr lang="en-US" dirty="0" smtClean="0"/>
                        <a:t>Larger</a:t>
                      </a:r>
                      <a:r>
                        <a:rPr lang="en-US" baseline="0" dirty="0" smtClean="0"/>
                        <a:t> in size.</a:t>
                      </a:r>
                      <a:endParaRPr lang="en-IN" dirty="0"/>
                    </a:p>
                  </a:txBody>
                  <a:tcPr/>
                </a:tc>
                <a:tc>
                  <a:txBody>
                    <a:bodyPr/>
                    <a:lstStyle/>
                    <a:p>
                      <a:pPr marL="285750" indent="-285750">
                        <a:buFont typeface="Wingdings" pitchFamily="2" charset="2"/>
                        <a:buChar char="Ø"/>
                      </a:pPr>
                      <a:r>
                        <a:rPr lang="en-US" dirty="0" smtClean="0"/>
                        <a:t>Smaller</a:t>
                      </a:r>
                      <a:r>
                        <a:rPr lang="en-US" baseline="0" dirty="0" smtClean="0"/>
                        <a:t> in size.</a:t>
                      </a:r>
                    </a:p>
                  </a:txBody>
                  <a:tcPr/>
                </a:tc>
              </a:tr>
              <a:tr h="618394">
                <a:tc>
                  <a:txBody>
                    <a:bodyPr/>
                    <a:lstStyle/>
                    <a:p>
                      <a:pPr marL="285750" indent="-285750">
                        <a:buFont typeface="Wingdings" pitchFamily="2" charset="2"/>
                        <a:buChar char="Ø"/>
                      </a:pPr>
                      <a:r>
                        <a:rPr lang="en-US" dirty="0" smtClean="0"/>
                        <a:t>Cost</a:t>
                      </a:r>
                      <a:r>
                        <a:rPr lang="en-US" baseline="0" dirty="0" smtClean="0"/>
                        <a:t> is more.</a:t>
                      </a:r>
                      <a:endParaRPr lang="en-IN" dirty="0"/>
                    </a:p>
                  </a:txBody>
                  <a:tcPr/>
                </a:tc>
                <a:tc>
                  <a:txBody>
                    <a:bodyPr/>
                    <a:lstStyle/>
                    <a:p>
                      <a:pPr marL="285750" indent="-285750">
                        <a:buFont typeface="Wingdings" pitchFamily="2" charset="2"/>
                        <a:buChar char="Ø"/>
                      </a:pPr>
                      <a:r>
                        <a:rPr lang="en-US" dirty="0" smtClean="0"/>
                        <a:t>Less</a:t>
                      </a:r>
                      <a:r>
                        <a:rPr lang="en-US" baseline="0" dirty="0" smtClean="0"/>
                        <a:t> cost.</a:t>
                      </a:r>
                      <a:endParaRPr lang="en-IN" dirty="0"/>
                    </a:p>
                  </a:txBody>
                  <a:tcPr/>
                </a:tc>
              </a:tr>
              <a:tr h="618394">
                <a:tc>
                  <a:txBody>
                    <a:bodyPr/>
                    <a:lstStyle/>
                    <a:p>
                      <a:pPr marL="285750" indent="-285750">
                        <a:buFont typeface="Wingdings" pitchFamily="2" charset="2"/>
                        <a:buChar char="Ø"/>
                      </a:pPr>
                      <a:r>
                        <a:rPr lang="en-US" dirty="0" smtClean="0"/>
                        <a:t>Less efficiency.</a:t>
                      </a:r>
                    </a:p>
                  </a:txBody>
                  <a:tcPr/>
                </a:tc>
                <a:tc>
                  <a:txBody>
                    <a:bodyPr/>
                    <a:lstStyle/>
                    <a:p>
                      <a:pPr marL="285750" indent="-285750">
                        <a:buFont typeface="Wingdings" pitchFamily="2" charset="2"/>
                        <a:buChar char="Ø"/>
                      </a:pPr>
                      <a:r>
                        <a:rPr lang="en-US" dirty="0" smtClean="0"/>
                        <a:t>High efficiency.</a:t>
                      </a:r>
                      <a:endParaRPr lang="en-IN" dirty="0"/>
                    </a:p>
                  </a:txBody>
                  <a:tcPr/>
                </a:tc>
              </a:tr>
              <a:tr h="618394">
                <a:tc>
                  <a:txBody>
                    <a:bodyPr/>
                    <a:lstStyle/>
                    <a:p>
                      <a:pPr marL="285750" indent="-285750">
                        <a:buFont typeface="Wingdings" pitchFamily="2" charset="2"/>
                        <a:buChar char="Ø"/>
                      </a:pPr>
                      <a:r>
                        <a:rPr lang="en-IN" dirty="0" smtClean="0"/>
                        <a:t>Non-Reliable in nature.</a:t>
                      </a:r>
                    </a:p>
                  </a:txBody>
                  <a:tcPr/>
                </a:tc>
                <a:tc>
                  <a:txBody>
                    <a:bodyPr/>
                    <a:lstStyle/>
                    <a:p>
                      <a:pPr marL="285750" indent="-285750">
                        <a:buFont typeface="Wingdings" pitchFamily="2" charset="2"/>
                        <a:buChar char="Ø"/>
                      </a:pPr>
                      <a:r>
                        <a:rPr lang="en-US" dirty="0" smtClean="0"/>
                        <a:t>Reliability in nature.</a:t>
                      </a:r>
                      <a:endParaRPr lang="en-IN" dirty="0"/>
                    </a:p>
                  </a:txBody>
                  <a:tcPr/>
                </a:tc>
              </a:tr>
              <a:tr h="618394">
                <a:tc>
                  <a:txBody>
                    <a:bodyPr/>
                    <a:lstStyle/>
                    <a:p>
                      <a:pPr marL="285750" indent="-285750">
                        <a:buFont typeface="Wingdings" pitchFamily="2" charset="2"/>
                        <a:buChar char="Ø"/>
                      </a:pPr>
                      <a:r>
                        <a:rPr lang="en-IN" dirty="0" smtClean="0"/>
                        <a:t>More Switching loss </a:t>
                      </a:r>
                      <a:endParaRPr lang="en-IN" dirty="0"/>
                    </a:p>
                  </a:txBody>
                  <a:tcPr/>
                </a:tc>
                <a:tc>
                  <a:txBody>
                    <a:bodyPr/>
                    <a:lstStyle/>
                    <a:p>
                      <a:pPr marL="285750" indent="-285750">
                        <a:buFont typeface="Wingdings" pitchFamily="2" charset="2"/>
                        <a:buChar char="Ø"/>
                      </a:pPr>
                      <a:r>
                        <a:rPr lang="en-US" dirty="0" smtClean="0"/>
                        <a:t>Switching losses</a:t>
                      </a:r>
                      <a:r>
                        <a:rPr lang="en-US" baseline="0" dirty="0" smtClean="0"/>
                        <a:t> is less</a:t>
                      </a:r>
                      <a:endParaRPr lang="en-IN" dirty="0"/>
                    </a:p>
                  </a:txBody>
                  <a:tcPr/>
                </a:tc>
              </a:tr>
            </a:tbl>
          </a:graphicData>
        </a:graphic>
      </p:graphicFrame>
    </p:spTree>
    <p:extLst>
      <p:ext uri="{BB962C8B-B14F-4D97-AF65-F5344CB8AC3E}">
        <p14:creationId xmlns:p14="http://schemas.microsoft.com/office/powerpoint/2010/main" val="361035169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1556</TotalTime>
  <Words>582</Words>
  <Application>Microsoft Office PowerPoint</Application>
  <PresentationFormat>On-screen Show (4:3)</PresentationFormat>
  <Paragraphs>116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BACHELOR OF ENGINEERING DEPARTMENT OF ELECTRICAL AND ELECTRONICS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 OF ENGINEERING DEPARTMENT OF ELECTRICAL AND ELECTRONICS ENGINEERING</dc:title>
  <dc:creator>User</dc:creator>
  <cp:lastModifiedBy>User</cp:lastModifiedBy>
  <cp:revision>73</cp:revision>
  <dcterms:created xsi:type="dcterms:W3CDTF">2020-02-12T06:31:00Z</dcterms:created>
  <dcterms:modified xsi:type="dcterms:W3CDTF">2020-02-27T17:36:38Z</dcterms:modified>
</cp:coreProperties>
</file>